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6"/>
  </p:sldMasterIdLst>
  <p:notesMasterIdLst>
    <p:notesMasterId r:id="rId29"/>
  </p:notesMasterIdLst>
  <p:sldIdLst>
    <p:sldId id="284" r:id="rId7"/>
    <p:sldId id="272" r:id="rId8"/>
    <p:sldId id="273" r:id="rId9"/>
    <p:sldId id="327" r:id="rId10"/>
    <p:sldId id="328" r:id="rId11"/>
    <p:sldId id="329" r:id="rId12"/>
    <p:sldId id="274" r:id="rId13"/>
    <p:sldId id="321" r:id="rId14"/>
    <p:sldId id="319" r:id="rId15"/>
    <p:sldId id="323" r:id="rId16"/>
    <p:sldId id="325" r:id="rId17"/>
    <p:sldId id="324" r:id="rId18"/>
    <p:sldId id="314" r:id="rId19"/>
    <p:sldId id="326" r:id="rId20"/>
    <p:sldId id="299" r:id="rId21"/>
    <p:sldId id="312" r:id="rId22"/>
    <p:sldId id="322" r:id="rId23"/>
    <p:sldId id="296" r:id="rId24"/>
    <p:sldId id="316" r:id="rId25"/>
    <p:sldId id="297" r:id="rId26"/>
    <p:sldId id="287" r:id="rId27"/>
    <p:sldId id="308" r:id="rId28"/>
  </p:sldIdLst>
  <p:sldSz cx="9829800" cy="75438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76">
          <p15:clr>
            <a:srgbClr val="A4A3A4"/>
          </p15:clr>
        </p15:guide>
        <p15:guide id="2" pos="309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lmer, Glenn P CTR JS J7 (US)" initials="PGPCJJ(" lastIdx="4" clrIdx="0">
    <p:extLst>
      <p:ext uri="{19B8F6BF-5375-455C-9EA6-DF929625EA0E}">
        <p15:presenceInfo xmlns:p15="http://schemas.microsoft.com/office/powerpoint/2012/main" userId="S-1-5-21-412667653-668731278-4213794525-21790" providerId="AD"/>
      </p:ext>
    </p:extLst>
  </p:cmAuthor>
  <p:cmAuthor id="2" name="Hayes, Chad B LTC USARMY JS J7 (US)" initials="HCBLUJJ(" lastIdx="3" clrIdx="1">
    <p:extLst>
      <p:ext uri="{19B8F6BF-5375-455C-9EA6-DF929625EA0E}">
        <p15:presenceInfo xmlns:p15="http://schemas.microsoft.com/office/powerpoint/2012/main" userId="S-1-5-21-412667653-668731278-4213794525-36297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33FF"/>
    <a:srgbClr val="EBEDFF"/>
    <a:srgbClr val="CACFFE"/>
    <a:srgbClr val="00194C"/>
    <a:srgbClr val="EFF78D"/>
    <a:srgbClr val="FFD653"/>
    <a:srgbClr val="000B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521" autoAdjust="0"/>
    <p:restoredTop sz="96310" autoAdjust="0"/>
  </p:normalViewPr>
  <p:slideViewPr>
    <p:cSldViewPr snapToGrid="0">
      <p:cViewPr varScale="1">
        <p:scale>
          <a:sx n="99" d="100"/>
          <a:sy n="99" d="100"/>
        </p:scale>
        <p:origin x="486" y="66"/>
      </p:cViewPr>
      <p:guideLst>
        <p:guide orient="horz" pos="2376"/>
        <p:guide pos="3096"/>
      </p:guideLst>
    </p:cSldViewPr>
  </p:slideViewPr>
  <p:notesTextViewPr>
    <p:cViewPr>
      <p:scale>
        <a:sx n="3" d="2"/>
        <a:sy n="3" d="2"/>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viewProps" Target="viewProp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5" tIns="45718" rIns="91435" bIns="45718"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35" tIns="45718" rIns="91435" bIns="45718" rtlCol="0"/>
          <a:lstStyle>
            <a:lvl1pPr algn="r">
              <a:defRPr sz="1200"/>
            </a:lvl1pPr>
          </a:lstStyle>
          <a:p>
            <a:fld id="{24136EE9-8338-4890-9B8F-0D2C6A307C0C}" type="datetimeFigureOut">
              <a:rPr lang="en-US" smtClean="0"/>
              <a:pPr/>
              <a:t>5/22/2018</a:t>
            </a:fld>
            <a:endParaRPr lang="en-US" dirty="0"/>
          </a:p>
        </p:txBody>
      </p:sp>
      <p:sp>
        <p:nvSpPr>
          <p:cNvPr id="4" name="Slide Image Placeholder 3"/>
          <p:cNvSpPr>
            <a:spLocks noGrp="1" noRot="1" noChangeAspect="1"/>
          </p:cNvSpPr>
          <p:nvPr>
            <p:ph type="sldImg" idx="2"/>
          </p:nvPr>
        </p:nvSpPr>
        <p:spPr>
          <a:xfrm>
            <a:off x="1195388" y="685800"/>
            <a:ext cx="4467225" cy="3429000"/>
          </a:xfrm>
          <a:prstGeom prst="rect">
            <a:avLst/>
          </a:prstGeom>
          <a:noFill/>
          <a:ln w="12700">
            <a:solidFill>
              <a:prstClr val="black"/>
            </a:solidFill>
          </a:ln>
        </p:spPr>
        <p:txBody>
          <a:bodyPr vert="horz" lIns="91435" tIns="45718" rIns="91435" bIns="45718"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35" tIns="45718" rIns="91435" bIns="4571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35" tIns="45718" rIns="91435" bIns="4571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35" tIns="45718" rIns="91435" bIns="45718" rtlCol="0" anchor="b"/>
          <a:lstStyle>
            <a:lvl1pPr algn="r">
              <a:defRPr sz="1200"/>
            </a:lvl1pPr>
          </a:lstStyle>
          <a:p>
            <a:fld id="{448AF3C9-3FDC-4860-88CC-19CE9BDED251}" type="slidenum">
              <a:rPr lang="en-US" smtClean="0"/>
              <a:pPr/>
              <a:t>‹#›</a:t>
            </a:fld>
            <a:endParaRPr lang="en-US" dirty="0"/>
          </a:p>
        </p:txBody>
      </p:sp>
    </p:spTree>
    <p:extLst>
      <p:ext uri="{BB962C8B-B14F-4D97-AF65-F5344CB8AC3E}">
        <p14:creationId xmlns:p14="http://schemas.microsoft.com/office/powerpoint/2010/main" val="20024580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5759" eaLnBrk="0" hangingPunct="0">
              <a:defRPr sz="3000" b="1">
                <a:solidFill>
                  <a:schemeClr val="tx1"/>
                </a:solidFill>
                <a:latin typeface="Arial" pitchFamily="34" charset="0"/>
              </a:defRPr>
            </a:lvl1pPr>
            <a:lvl2pPr marL="715384" indent="-275148" defTabSz="895759" eaLnBrk="0" hangingPunct="0">
              <a:defRPr sz="3000" b="1">
                <a:solidFill>
                  <a:schemeClr val="tx1"/>
                </a:solidFill>
                <a:latin typeface="Arial" pitchFamily="34" charset="0"/>
              </a:defRPr>
            </a:lvl2pPr>
            <a:lvl3pPr marL="1100591" indent="-220117" defTabSz="895759" eaLnBrk="0" hangingPunct="0">
              <a:defRPr sz="3000" b="1">
                <a:solidFill>
                  <a:schemeClr val="tx1"/>
                </a:solidFill>
                <a:latin typeface="Arial" pitchFamily="34" charset="0"/>
              </a:defRPr>
            </a:lvl3pPr>
            <a:lvl4pPr marL="1540826" indent="-220117" defTabSz="895759" eaLnBrk="0" hangingPunct="0">
              <a:defRPr sz="3000" b="1">
                <a:solidFill>
                  <a:schemeClr val="tx1"/>
                </a:solidFill>
                <a:latin typeface="Arial" pitchFamily="34" charset="0"/>
              </a:defRPr>
            </a:lvl4pPr>
            <a:lvl5pPr marL="1981064" indent="-220117" defTabSz="895759" eaLnBrk="0" hangingPunct="0">
              <a:defRPr sz="3000" b="1">
                <a:solidFill>
                  <a:schemeClr val="tx1"/>
                </a:solidFill>
                <a:latin typeface="Arial" pitchFamily="34" charset="0"/>
              </a:defRPr>
            </a:lvl5pPr>
            <a:lvl6pPr marL="2421300" indent="-220117" defTabSz="895759" eaLnBrk="0" fontAlgn="base" hangingPunct="0">
              <a:spcBef>
                <a:spcPct val="0"/>
              </a:spcBef>
              <a:spcAft>
                <a:spcPct val="0"/>
              </a:spcAft>
              <a:defRPr sz="3000" b="1">
                <a:solidFill>
                  <a:schemeClr val="tx1"/>
                </a:solidFill>
                <a:latin typeface="Arial" pitchFamily="34" charset="0"/>
              </a:defRPr>
            </a:lvl6pPr>
            <a:lvl7pPr marL="2861535" indent="-220117" defTabSz="895759" eaLnBrk="0" fontAlgn="base" hangingPunct="0">
              <a:spcBef>
                <a:spcPct val="0"/>
              </a:spcBef>
              <a:spcAft>
                <a:spcPct val="0"/>
              </a:spcAft>
              <a:defRPr sz="3000" b="1">
                <a:solidFill>
                  <a:schemeClr val="tx1"/>
                </a:solidFill>
                <a:latin typeface="Arial" pitchFamily="34" charset="0"/>
              </a:defRPr>
            </a:lvl7pPr>
            <a:lvl8pPr marL="3301772" indent="-220117" defTabSz="895759" eaLnBrk="0" fontAlgn="base" hangingPunct="0">
              <a:spcBef>
                <a:spcPct val="0"/>
              </a:spcBef>
              <a:spcAft>
                <a:spcPct val="0"/>
              </a:spcAft>
              <a:defRPr sz="3000" b="1">
                <a:solidFill>
                  <a:schemeClr val="tx1"/>
                </a:solidFill>
                <a:latin typeface="Arial" pitchFamily="34" charset="0"/>
              </a:defRPr>
            </a:lvl8pPr>
            <a:lvl9pPr marL="3742008" indent="-220117" defTabSz="895759" eaLnBrk="0" fontAlgn="base" hangingPunct="0">
              <a:spcBef>
                <a:spcPct val="0"/>
              </a:spcBef>
              <a:spcAft>
                <a:spcPct val="0"/>
              </a:spcAft>
              <a:defRPr sz="3000" b="1">
                <a:solidFill>
                  <a:schemeClr val="tx1"/>
                </a:solidFill>
                <a:latin typeface="Arial" pitchFamily="34" charset="0"/>
              </a:defRPr>
            </a:lvl9pPr>
          </a:lstStyle>
          <a:p>
            <a:fld id="{52F169E8-FE6B-413E-AE5C-3FF23FD6B95E}" type="slidenum">
              <a:rPr lang="en-US" sz="1000" b="0">
                <a:latin typeface="Times New Roman" pitchFamily="18" charset="0"/>
              </a:rPr>
              <a:pPr/>
              <a:t>1</a:t>
            </a:fld>
            <a:endParaRPr lang="en-US" sz="1000" b="0" dirty="0">
              <a:latin typeface="Times New Roman" pitchFamily="18" charset="0"/>
            </a:endParaRPr>
          </a:p>
        </p:txBody>
      </p:sp>
      <p:sp>
        <p:nvSpPr>
          <p:cNvPr id="29699" name="Rectangle 2"/>
          <p:cNvSpPr>
            <a:spLocks noGrp="1" noRot="1" noChangeAspect="1" noChangeArrowheads="1" noTextEdit="1"/>
          </p:cNvSpPr>
          <p:nvPr>
            <p:ph type="sldImg"/>
          </p:nvPr>
        </p:nvSpPr>
        <p:spPr>
          <a:ln cap="flat"/>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extLst>
      <p:ext uri="{BB962C8B-B14F-4D97-AF65-F5344CB8AC3E}">
        <p14:creationId xmlns:p14="http://schemas.microsoft.com/office/powerpoint/2010/main" val="3833075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07000"/>
              </a:lnSpc>
              <a:spcBef>
                <a:spcPct val="0"/>
              </a:spcBef>
              <a:spcAft>
                <a:spcPts val="800"/>
              </a:spcAft>
            </a:pPr>
            <a:endParaRPr lang="en-US" altLang="en-US" smtClean="0">
              <a:solidFill>
                <a:srgbClr val="000000"/>
              </a:solidFill>
              <a:ea typeface="Calibri" panose="020F0502020204030204" pitchFamily="34" charset="0"/>
              <a:cs typeface="Times New Roman" panose="02020603050405020304" pitchFamily="18" charset="0"/>
            </a:endParaRPr>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F3F1CB4F-63FB-490B-AAAB-F85277B7199E}" type="slidenum">
              <a:rPr lang="en-US" altLang="en-US" smtClean="0"/>
              <a:pPr/>
              <a:t>5</a:t>
            </a:fld>
            <a:endParaRPr lang="en-US" altLang="en-US" smtClean="0"/>
          </a:p>
        </p:txBody>
      </p:sp>
    </p:spTree>
    <p:extLst>
      <p:ext uri="{BB962C8B-B14F-4D97-AF65-F5344CB8AC3E}">
        <p14:creationId xmlns:p14="http://schemas.microsoft.com/office/powerpoint/2010/main" val="819559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7638" y="1143000"/>
            <a:ext cx="4022725"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748D6C-17D9-4FBD-A991-1D2073F6A174}"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3499216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748D6C-17D9-4FBD-A991-1D2073F6A174}" type="slidenum">
              <a:rPr lang="en-US" smtClean="0"/>
              <a:t>8</a:t>
            </a:fld>
            <a:endParaRPr lang="en-US"/>
          </a:p>
        </p:txBody>
      </p:sp>
    </p:spTree>
    <p:extLst>
      <p:ext uri="{BB962C8B-B14F-4D97-AF65-F5344CB8AC3E}">
        <p14:creationId xmlns:p14="http://schemas.microsoft.com/office/powerpoint/2010/main" val="2893880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bwMode="auto">
          <a:xfrm>
            <a:off x="1231900" y="696913"/>
            <a:ext cx="4545013" cy="34877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Rectangle 3"/>
          <p:cNvSpPr>
            <a:spLocks noGrp="1" noChangeArrowheads="1"/>
          </p:cNvSpPr>
          <p:nvPr>
            <p:ph type="body" idx="1"/>
          </p:nvPr>
        </p:nvSpPr>
        <p:spPr bwMode="auto">
          <a:xfrm>
            <a:off x="936625" y="4414838"/>
            <a:ext cx="5137150" cy="41846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  As the Directorate for Joint Force Development, the J7 of the Joint Staff, sustains the bridge between the SecDef and Chairman’s vision of a truly integrated Joint Force and fielded capability.</a:t>
            </a:r>
          </a:p>
          <a:p>
            <a:endParaRPr lang="en-US" altLang="en-US" smtClean="0"/>
          </a:p>
          <a:p>
            <a:r>
              <a:rPr lang="en-US" altLang="en-US" smtClean="0"/>
              <a:t>The first pillar supporting this bridge is developing future joint warfighting concepts.  The second writing the doctrine or playbook to support those concepts. Third,, is to educate and manage officers to lead the future joint force. The fourth is to train and exercise the force so they are ready to fight, more importantly, to interact with civilian counterparts and agencies across the Federal Government ... And the final piling is to develop decisive warplans to insure our joint force achieves desired national objectives. </a:t>
            </a:r>
          </a:p>
          <a:p>
            <a:endParaRPr lang="en-US" altLang="en-US" smtClean="0"/>
          </a:p>
          <a:p>
            <a:r>
              <a:rPr lang="en-US" altLang="en-US" smtClean="0"/>
              <a:t>Most would agree that the center pillar, is the most critical as it focuses on our people … getting the right leaders well positioned to  manage the joint and interagency force.</a:t>
            </a:r>
          </a:p>
          <a:p>
            <a:endParaRPr lang="en-US" altLang="en-US" smtClean="0"/>
          </a:p>
          <a:p>
            <a:r>
              <a:rPr lang="en-US" altLang="en-US" smtClean="0"/>
              <a:t>JPM &amp; Joint Officer management are inextricably linked to concepts, doctrine and planning, and I will next talk about each of the pillars in some greater detail.</a:t>
            </a:r>
          </a:p>
        </p:txBody>
      </p:sp>
    </p:spTree>
    <p:extLst>
      <p:ext uri="{BB962C8B-B14F-4D97-AF65-F5344CB8AC3E}">
        <p14:creationId xmlns:p14="http://schemas.microsoft.com/office/powerpoint/2010/main" val="35439151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8AF3C9-3FDC-4860-88CC-19CE9BDED251}" type="slidenum">
              <a:rPr lang="en-US" smtClean="0"/>
              <a:pPr/>
              <a:t>15</a:t>
            </a:fld>
            <a:endParaRPr lang="en-US" dirty="0"/>
          </a:p>
        </p:txBody>
      </p:sp>
    </p:spTree>
    <p:extLst>
      <p:ext uri="{BB962C8B-B14F-4D97-AF65-F5344CB8AC3E}">
        <p14:creationId xmlns:p14="http://schemas.microsoft.com/office/powerpoint/2010/main" val="8780452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8AF3C9-3FDC-4860-88CC-19CE9BDED251}" type="slidenum">
              <a:rPr lang="en-US" smtClean="0"/>
              <a:pPr/>
              <a:t>18</a:t>
            </a:fld>
            <a:endParaRPr lang="en-US" dirty="0"/>
          </a:p>
        </p:txBody>
      </p:sp>
    </p:spTree>
    <p:extLst>
      <p:ext uri="{BB962C8B-B14F-4D97-AF65-F5344CB8AC3E}">
        <p14:creationId xmlns:p14="http://schemas.microsoft.com/office/powerpoint/2010/main" val="11608402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B184387-127B-45F9-B3CC-746ED7BFD36F}" type="slidenum">
              <a:rPr lang="en-US" smtClean="0"/>
              <a:t>21</a:t>
            </a:fld>
            <a:endParaRPr lang="en-US" dirty="0"/>
          </a:p>
        </p:txBody>
      </p:sp>
    </p:spTree>
    <p:extLst>
      <p:ext uri="{BB962C8B-B14F-4D97-AF65-F5344CB8AC3E}">
        <p14:creationId xmlns:p14="http://schemas.microsoft.com/office/powerpoint/2010/main" val="14681779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5"/>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a:defRPr>
                <a:solidFill>
                  <a:schemeClr val="tx1"/>
                </a:solidFill>
                <a:latin typeface="Arial" panose="020B0604020202020204" pitchFamily="34" charset="0"/>
              </a:defRPr>
            </a:lvl1pPr>
            <a:lvl2pPr marL="701016" indent="-267944" defTabSz="914437">
              <a:defRPr>
                <a:solidFill>
                  <a:schemeClr val="tx1"/>
                </a:solidFill>
                <a:latin typeface="Arial" panose="020B0604020202020204" pitchFamily="34" charset="0"/>
              </a:defRPr>
            </a:lvl2pPr>
            <a:lvl3pPr marL="1079565" indent="-213421" defTabSz="914437">
              <a:defRPr>
                <a:solidFill>
                  <a:schemeClr val="tx1"/>
                </a:solidFill>
                <a:latin typeface="Arial" panose="020B0604020202020204" pitchFamily="34" charset="0"/>
              </a:defRPr>
            </a:lvl3pPr>
            <a:lvl4pPr marL="1509522" indent="-213421" defTabSz="914437">
              <a:defRPr>
                <a:solidFill>
                  <a:schemeClr val="tx1"/>
                </a:solidFill>
                <a:latin typeface="Arial" panose="020B0604020202020204" pitchFamily="34" charset="0"/>
              </a:defRPr>
            </a:lvl4pPr>
            <a:lvl5pPr marL="1942594" indent="-213421" defTabSz="914437">
              <a:defRPr>
                <a:solidFill>
                  <a:schemeClr val="tx1"/>
                </a:solidFill>
                <a:latin typeface="Arial" panose="020B0604020202020204" pitchFamily="34" charset="0"/>
              </a:defRPr>
            </a:lvl5pPr>
            <a:lvl6pPr marL="2391245" indent="-213421" defTabSz="914437" eaLnBrk="0" fontAlgn="base" hangingPunct="0">
              <a:spcBef>
                <a:spcPct val="0"/>
              </a:spcBef>
              <a:spcAft>
                <a:spcPct val="0"/>
              </a:spcAft>
              <a:defRPr>
                <a:solidFill>
                  <a:schemeClr val="tx1"/>
                </a:solidFill>
                <a:latin typeface="Arial" panose="020B0604020202020204" pitchFamily="34" charset="0"/>
              </a:defRPr>
            </a:lvl6pPr>
            <a:lvl7pPr marL="2839895" indent="-213421" defTabSz="914437" eaLnBrk="0" fontAlgn="base" hangingPunct="0">
              <a:spcBef>
                <a:spcPct val="0"/>
              </a:spcBef>
              <a:spcAft>
                <a:spcPct val="0"/>
              </a:spcAft>
              <a:defRPr>
                <a:solidFill>
                  <a:schemeClr val="tx1"/>
                </a:solidFill>
                <a:latin typeface="Arial" panose="020B0604020202020204" pitchFamily="34" charset="0"/>
              </a:defRPr>
            </a:lvl7pPr>
            <a:lvl8pPr marL="3288545" indent="-213421" defTabSz="914437" eaLnBrk="0" fontAlgn="base" hangingPunct="0">
              <a:spcBef>
                <a:spcPct val="0"/>
              </a:spcBef>
              <a:spcAft>
                <a:spcPct val="0"/>
              </a:spcAft>
              <a:defRPr>
                <a:solidFill>
                  <a:schemeClr val="tx1"/>
                </a:solidFill>
                <a:latin typeface="Arial" panose="020B0604020202020204" pitchFamily="34" charset="0"/>
              </a:defRPr>
            </a:lvl8pPr>
            <a:lvl9pPr marL="3737196" indent="-213421" defTabSz="914437" eaLnBrk="0" fontAlgn="base" hangingPunct="0">
              <a:spcBef>
                <a:spcPct val="0"/>
              </a:spcBef>
              <a:spcAft>
                <a:spcPct val="0"/>
              </a:spcAft>
              <a:defRPr>
                <a:solidFill>
                  <a:schemeClr val="tx1"/>
                </a:solidFill>
                <a:latin typeface="Arial" panose="020B0604020202020204" pitchFamily="34" charset="0"/>
              </a:defRPr>
            </a:lvl9pPr>
          </a:lstStyle>
          <a:p>
            <a:fld id="{24BCCA9D-0557-43E5-AAF6-4F057F43FF9D}" type="slidenum">
              <a:rPr lang="en-US" altLang="en-US" sz="1000">
                <a:solidFill>
                  <a:srgbClr val="000000"/>
                </a:solidFill>
                <a:latin typeface="Times New Roman" panose="02020603050405020304" pitchFamily="18" charset="0"/>
              </a:rPr>
              <a:pPr/>
              <a:t>22</a:t>
            </a:fld>
            <a:endParaRPr lang="en-US" altLang="en-US" sz="1000">
              <a:solidFill>
                <a:srgbClr val="000000"/>
              </a:solidFill>
              <a:latin typeface="Times New Roman" panose="02020603050405020304" pitchFamily="18" charset="0"/>
            </a:endParaRPr>
          </a:p>
        </p:txBody>
      </p:sp>
      <p:sp>
        <p:nvSpPr>
          <p:cNvPr id="46083" name="Rectangle 2"/>
          <p:cNvSpPr>
            <a:spLocks noGrp="1" noRot="1" noChangeAspect="1" noChangeArrowheads="1" noTextEdit="1"/>
          </p:cNvSpPr>
          <p:nvPr>
            <p:ph type="sldImg"/>
          </p:nvPr>
        </p:nvSpPr>
        <p:spPr bwMode="auto">
          <a:xfrm>
            <a:off x="773113" y="293688"/>
            <a:ext cx="5572125" cy="42783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4" name="Rectangle 3"/>
          <p:cNvSpPr>
            <a:spLocks noGrp="1" noChangeArrowheads="1"/>
          </p:cNvSpPr>
          <p:nvPr>
            <p:ph type="body" idx="1"/>
          </p:nvPr>
        </p:nvSpPr>
        <p:spPr bwMode="auto">
          <a:xfrm>
            <a:off x="722141" y="4620407"/>
            <a:ext cx="5673069" cy="401767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Tree>
    <p:extLst>
      <p:ext uri="{BB962C8B-B14F-4D97-AF65-F5344CB8AC3E}">
        <p14:creationId xmlns:p14="http://schemas.microsoft.com/office/powerpoint/2010/main" val="3038871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5"/>
          <p:cNvGrpSpPr>
            <a:grpSpLocks/>
          </p:cNvGrpSpPr>
          <p:nvPr/>
        </p:nvGrpSpPr>
        <p:grpSpPr bwMode="auto">
          <a:xfrm>
            <a:off x="81915" y="820738"/>
            <a:ext cx="9665970" cy="167640"/>
            <a:chOff x="0" y="576"/>
            <a:chExt cx="5282" cy="189"/>
          </a:xfrm>
        </p:grpSpPr>
        <p:grpSp>
          <p:nvGrpSpPr>
            <p:cNvPr id="5" name="Group 6"/>
            <p:cNvGrpSpPr>
              <a:grpSpLocks/>
            </p:cNvGrpSpPr>
            <p:nvPr/>
          </p:nvGrpSpPr>
          <p:grpSpPr bwMode="auto">
            <a:xfrm>
              <a:off x="5158" y="576"/>
              <a:ext cx="124" cy="189"/>
              <a:chOff x="5158" y="576"/>
              <a:chExt cx="124" cy="189"/>
            </a:xfrm>
          </p:grpSpPr>
          <p:sp>
            <p:nvSpPr>
              <p:cNvPr id="20" name="Rectangle 7"/>
              <p:cNvSpPr>
                <a:spLocks noChangeArrowheads="1"/>
              </p:cNvSpPr>
              <p:nvPr/>
            </p:nvSpPr>
            <p:spPr bwMode="auto">
              <a:xfrm>
                <a:off x="5252" y="576"/>
                <a:ext cx="30" cy="189"/>
              </a:xfrm>
              <a:prstGeom prst="rect">
                <a:avLst/>
              </a:prstGeom>
              <a:gradFill rotWithShape="0">
                <a:gsLst>
                  <a:gs pos="0">
                    <a:srgbClr val="3A1558"/>
                  </a:gs>
                  <a:gs pos="100000">
                    <a:srgbClr val="9234DB"/>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935" dirty="0">
                  <a:solidFill>
                    <a:srgbClr val="000000"/>
                  </a:solidFill>
                </a:endParaRPr>
              </a:p>
            </p:txBody>
          </p:sp>
          <p:sp>
            <p:nvSpPr>
              <p:cNvPr id="21" name="Rectangle 8"/>
              <p:cNvSpPr>
                <a:spLocks noChangeArrowheads="1"/>
              </p:cNvSpPr>
              <p:nvPr/>
            </p:nvSpPr>
            <p:spPr bwMode="auto">
              <a:xfrm>
                <a:off x="5158" y="576"/>
                <a:ext cx="60" cy="189"/>
              </a:xfrm>
              <a:prstGeom prst="rect">
                <a:avLst/>
              </a:prstGeom>
              <a:gradFill rotWithShape="0">
                <a:gsLst>
                  <a:gs pos="0">
                    <a:srgbClr val="3A1558"/>
                  </a:gs>
                  <a:gs pos="100000">
                    <a:srgbClr val="9234DB"/>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935" dirty="0">
                  <a:solidFill>
                    <a:srgbClr val="000000"/>
                  </a:solidFill>
                </a:endParaRPr>
              </a:p>
            </p:txBody>
          </p:sp>
        </p:grpSp>
        <p:grpSp>
          <p:nvGrpSpPr>
            <p:cNvPr id="6" name="Group 9"/>
            <p:cNvGrpSpPr>
              <a:grpSpLocks/>
            </p:cNvGrpSpPr>
            <p:nvPr/>
          </p:nvGrpSpPr>
          <p:grpSpPr bwMode="auto">
            <a:xfrm>
              <a:off x="4848" y="576"/>
              <a:ext cx="263" cy="189"/>
              <a:chOff x="4848" y="576"/>
              <a:chExt cx="263" cy="189"/>
            </a:xfrm>
          </p:grpSpPr>
          <p:sp>
            <p:nvSpPr>
              <p:cNvPr id="18" name="Rectangle 10"/>
              <p:cNvSpPr>
                <a:spLocks noChangeArrowheads="1"/>
              </p:cNvSpPr>
              <p:nvPr/>
            </p:nvSpPr>
            <p:spPr bwMode="auto">
              <a:xfrm>
                <a:off x="5018" y="576"/>
                <a:ext cx="93" cy="189"/>
              </a:xfrm>
              <a:prstGeom prst="rect">
                <a:avLst/>
              </a:prstGeom>
              <a:gradFill rotWithShape="0">
                <a:gsLst>
                  <a:gs pos="0">
                    <a:srgbClr val="3A1558"/>
                  </a:gs>
                  <a:gs pos="100000">
                    <a:srgbClr val="9234DB"/>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935" dirty="0">
                  <a:solidFill>
                    <a:srgbClr val="000000"/>
                  </a:solidFill>
                </a:endParaRPr>
              </a:p>
            </p:txBody>
          </p:sp>
          <p:sp>
            <p:nvSpPr>
              <p:cNvPr id="19" name="Rectangle 11"/>
              <p:cNvSpPr>
                <a:spLocks noChangeArrowheads="1"/>
              </p:cNvSpPr>
              <p:nvPr/>
            </p:nvSpPr>
            <p:spPr bwMode="auto">
              <a:xfrm>
                <a:off x="4848" y="576"/>
                <a:ext cx="126" cy="189"/>
              </a:xfrm>
              <a:prstGeom prst="rect">
                <a:avLst/>
              </a:prstGeom>
              <a:gradFill rotWithShape="0">
                <a:gsLst>
                  <a:gs pos="0">
                    <a:srgbClr val="3A1558"/>
                  </a:gs>
                  <a:gs pos="100000">
                    <a:srgbClr val="9234DB"/>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935" dirty="0">
                  <a:solidFill>
                    <a:srgbClr val="000000"/>
                  </a:solidFill>
                </a:endParaRPr>
              </a:p>
            </p:txBody>
          </p:sp>
        </p:grpSp>
        <p:grpSp>
          <p:nvGrpSpPr>
            <p:cNvPr id="7" name="Group 12"/>
            <p:cNvGrpSpPr>
              <a:grpSpLocks/>
            </p:cNvGrpSpPr>
            <p:nvPr/>
          </p:nvGrpSpPr>
          <p:grpSpPr bwMode="auto">
            <a:xfrm>
              <a:off x="4418" y="576"/>
              <a:ext cx="386" cy="189"/>
              <a:chOff x="4418" y="576"/>
              <a:chExt cx="386" cy="189"/>
            </a:xfrm>
          </p:grpSpPr>
          <p:sp>
            <p:nvSpPr>
              <p:cNvPr id="16" name="Rectangle 13"/>
              <p:cNvSpPr>
                <a:spLocks noChangeArrowheads="1"/>
              </p:cNvSpPr>
              <p:nvPr/>
            </p:nvSpPr>
            <p:spPr bwMode="auto">
              <a:xfrm>
                <a:off x="4650" y="576"/>
                <a:ext cx="154" cy="189"/>
              </a:xfrm>
              <a:prstGeom prst="rect">
                <a:avLst/>
              </a:prstGeom>
              <a:gradFill rotWithShape="0">
                <a:gsLst>
                  <a:gs pos="0">
                    <a:srgbClr val="3A1558"/>
                  </a:gs>
                  <a:gs pos="100000">
                    <a:srgbClr val="9234DB"/>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935" dirty="0">
                  <a:solidFill>
                    <a:srgbClr val="000000"/>
                  </a:solidFill>
                </a:endParaRPr>
              </a:p>
            </p:txBody>
          </p:sp>
          <p:sp>
            <p:nvSpPr>
              <p:cNvPr id="17" name="Rectangle 14"/>
              <p:cNvSpPr>
                <a:spLocks noChangeArrowheads="1"/>
              </p:cNvSpPr>
              <p:nvPr/>
            </p:nvSpPr>
            <p:spPr bwMode="auto">
              <a:xfrm>
                <a:off x="4418" y="576"/>
                <a:ext cx="189" cy="189"/>
              </a:xfrm>
              <a:prstGeom prst="rect">
                <a:avLst/>
              </a:prstGeom>
              <a:gradFill rotWithShape="0">
                <a:gsLst>
                  <a:gs pos="0">
                    <a:srgbClr val="3A1558"/>
                  </a:gs>
                  <a:gs pos="100000">
                    <a:srgbClr val="9234DB"/>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935" dirty="0">
                  <a:solidFill>
                    <a:srgbClr val="000000"/>
                  </a:solidFill>
                </a:endParaRPr>
              </a:p>
            </p:txBody>
          </p:sp>
        </p:grpSp>
        <p:grpSp>
          <p:nvGrpSpPr>
            <p:cNvPr id="8" name="Group 15"/>
            <p:cNvGrpSpPr>
              <a:grpSpLocks/>
            </p:cNvGrpSpPr>
            <p:nvPr/>
          </p:nvGrpSpPr>
          <p:grpSpPr bwMode="auto">
            <a:xfrm>
              <a:off x="3183" y="576"/>
              <a:ext cx="1191" cy="189"/>
              <a:chOff x="3183" y="576"/>
              <a:chExt cx="1191" cy="189"/>
            </a:xfrm>
          </p:grpSpPr>
          <p:sp>
            <p:nvSpPr>
              <p:cNvPr id="12" name="Rectangle 16"/>
              <p:cNvSpPr>
                <a:spLocks noChangeArrowheads="1"/>
              </p:cNvSpPr>
              <p:nvPr/>
            </p:nvSpPr>
            <p:spPr bwMode="auto">
              <a:xfrm>
                <a:off x="3558" y="576"/>
                <a:ext cx="250" cy="189"/>
              </a:xfrm>
              <a:prstGeom prst="rect">
                <a:avLst/>
              </a:prstGeom>
              <a:gradFill rotWithShape="0">
                <a:gsLst>
                  <a:gs pos="0">
                    <a:srgbClr val="3A1558"/>
                  </a:gs>
                  <a:gs pos="100000">
                    <a:srgbClr val="9234DB"/>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935" dirty="0">
                  <a:solidFill>
                    <a:srgbClr val="000000"/>
                  </a:solidFill>
                </a:endParaRPr>
              </a:p>
            </p:txBody>
          </p:sp>
          <p:sp>
            <p:nvSpPr>
              <p:cNvPr id="13" name="Rectangle 17"/>
              <p:cNvSpPr>
                <a:spLocks noChangeArrowheads="1"/>
              </p:cNvSpPr>
              <p:nvPr/>
            </p:nvSpPr>
            <p:spPr bwMode="auto">
              <a:xfrm>
                <a:off x="4156" y="576"/>
                <a:ext cx="218" cy="189"/>
              </a:xfrm>
              <a:prstGeom prst="rect">
                <a:avLst/>
              </a:prstGeom>
              <a:gradFill rotWithShape="0">
                <a:gsLst>
                  <a:gs pos="0">
                    <a:srgbClr val="3A1558"/>
                  </a:gs>
                  <a:gs pos="100000">
                    <a:srgbClr val="9234DB"/>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935" dirty="0">
                  <a:solidFill>
                    <a:srgbClr val="000000"/>
                  </a:solidFill>
                </a:endParaRPr>
              </a:p>
            </p:txBody>
          </p:sp>
          <p:sp>
            <p:nvSpPr>
              <p:cNvPr id="14" name="Rectangle 18"/>
              <p:cNvSpPr>
                <a:spLocks noChangeArrowheads="1"/>
              </p:cNvSpPr>
              <p:nvPr/>
            </p:nvSpPr>
            <p:spPr bwMode="auto">
              <a:xfrm>
                <a:off x="3864" y="576"/>
                <a:ext cx="250" cy="189"/>
              </a:xfrm>
              <a:prstGeom prst="rect">
                <a:avLst/>
              </a:prstGeom>
              <a:gradFill rotWithShape="0">
                <a:gsLst>
                  <a:gs pos="0">
                    <a:srgbClr val="3A1558"/>
                  </a:gs>
                  <a:gs pos="100000">
                    <a:srgbClr val="9234DB"/>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935" dirty="0">
                  <a:solidFill>
                    <a:srgbClr val="000000"/>
                  </a:solidFill>
                </a:endParaRPr>
              </a:p>
            </p:txBody>
          </p:sp>
          <p:sp>
            <p:nvSpPr>
              <p:cNvPr id="15" name="Rectangle 19"/>
              <p:cNvSpPr>
                <a:spLocks noChangeArrowheads="1"/>
              </p:cNvSpPr>
              <p:nvPr/>
            </p:nvSpPr>
            <p:spPr bwMode="auto">
              <a:xfrm>
                <a:off x="3183" y="576"/>
                <a:ext cx="314" cy="189"/>
              </a:xfrm>
              <a:prstGeom prst="rect">
                <a:avLst/>
              </a:prstGeom>
              <a:gradFill rotWithShape="0">
                <a:gsLst>
                  <a:gs pos="0">
                    <a:srgbClr val="3A1558"/>
                  </a:gs>
                  <a:gs pos="100000">
                    <a:srgbClr val="9234DB"/>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935" dirty="0">
                  <a:solidFill>
                    <a:srgbClr val="000000"/>
                  </a:solidFill>
                </a:endParaRPr>
              </a:p>
            </p:txBody>
          </p:sp>
        </p:grpSp>
        <p:grpSp>
          <p:nvGrpSpPr>
            <p:cNvPr id="9" name="Group 20"/>
            <p:cNvGrpSpPr>
              <a:grpSpLocks/>
            </p:cNvGrpSpPr>
            <p:nvPr/>
          </p:nvGrpSpPr>
          <p:grpSpPr bwMode="auto">
            <a:xfrm>
              <a:off x="0" y="576"/>
              <a:ext cx="3143" cy="189"/>
              <a:chOff x="0" y="576"/>
              <a:chExt cx="3143" cy="189"/>
            </a:xfrm>
          </p:grpSpPr>
          <p:sp>
            <p:nvSpPr>
              <p:cNvPr id="10" name="Rectangle 21"/>
              <p:cNvSpPr>
                <a:spLocks noChangeArrowheads="1"/>
              </p:cNvSpPr>
              <p:nvPr/>
            </p:nvSpPr>
            <p:spPr bwMode="auto">
              <a:xfrm>
                <a:off x="2798" y="576"/>
                <a:ext cx="345" cy="189"/>
              </a:xfrm>
              <a:prstGeom prst="rect">
                <a:avLst/>
              </a:prstGeom>
              <a:gradFill rotWithShape="0">
                <a:gsLst>
                  <a:gs pos="0">
                    <a:srgbClr val="3A1558"/>
                  </a:gs>
                  <a:gs pos="100000">
                    <a:srgbClr val="9234DB"/>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935" dirty="0">
                  <a:solidFill>
                    <a:srgbClr val="000000"/>
                  </a:solidFill>
                </a:endParaRPr>
              </a:p>
            </p:txBody>
          </p:sp>
          <p:sp>
            <p:nvSpPr>
              <p:cNvPr id="11" name="Rectangle 22"/>
              <p:cNvSpPr>
                <a:spLocks noChangeArrowheads="1"/>
              </p:cNvSpPr>
              <p:nvPr/>
            </p:nvSpPr>
            <p:spPr bwMode="auto">
              <a:xfrm>
                <a:off x="0" y="576"/>
                <a:ext cx="2756" cy="189"/>
              </a:xfrm>
              <a:prstGeom prst="rect">
                <a:avLst/>
              </a:prstGeom>
              <a:gradFill rotWithShape="0">
                <a:gsLst>
                  <a:gs pos="0">
                    <a:srgbClr val="3A1558"/>
                  </a:gs>
                  <a:gs pos="100000">
                    <a:srgbClr val="9234DB"/>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935" dirty="0">
                  <a:solidFill>
                    <a:srgbClr val="000000"/>
                  </a:solidFill>
                </a:endParaRPr>
              </a:p>
            </p:txBody>
          </p:sp>
        </p:grpSp>
      </p:grpSp>
      <p:pic>
        <p:nvPicPr>
          <p:cNvPr id="22" name="Picture 23" descr="JCSnobckground copy"/>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4996" y="251460"/>
            <a:ext cx="1064895" cy="1239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useBgFill="1">
        <p:nvSpPr>
          <p:cNvPr id="24" name="Rectangle 25"/>
          <p:cNvSpPr>
            <a:spLocks noChangeArrowheads="1"/>
          </p:cNvSpPr>
          <p:nvPr/>
        </p:nvSpPr>
        <p:spPr bwMode="auto">
          <a:xfrm>
            <a:off x="7886793" y="7208520"/>
            <a:ext cx="1937889" cy="198516"/>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algn="ctr" eaLnBrk="0" hangingPunct="0"/>
            <a:endParaRPr lang="en-US" sz="1290" dirty="0" smtClean="0">
              <a:solidFill>
                <a:srgbClr val="008000"/>
              </a:solidFill>
            </a:endParaRPr>
          </a:p>
        </p:txBody>
      </p:sp>
      <p:sp>
        <p:nvSpPr>
          <p:cNvPr id="280579" name="Rectangle 3"/>
          <p:cNvSpPr>
            <a:spLocks noGrp="1" noChangeArrowheads="1"/>
          </p:cNvSpPr>
          <p:nvPr>
            <p:ph type="ctrTitle"/>
          </p:nvPr>
        </p:nvSpPr>
        <p:spPr>
          <a:xfrm>
            <a:off x="737235" y="1676400"/>
            <a:ext cx="8601075" cy="2933700"/>
          </a:xfrm>
          <a:extLst>
            <a:ext uri="{909E8E84-426E-40DD-AFC4-6F175D3DCCD1}">
              <a14:hiddenFill xmlns:a14="http://schemas.microsoft.com/office/drawing/2010/main">
                <a:gradFill rotWithShape="0">
                  <a:gsLst>
                    <a:gs pos="0">
                      <a:srgbClr val="000000"/>
                    </a:gs>
                    <a:gs pos="100000">
                      <a:srgbClr val="000000">
                        <a:gamma/>
                        <a:shade val="89804"/>
                        <a:invGamma/>
                      </a:srgbClr>
                    </a:gs>
                  </a:gsLst>
                  <a:lin ang="5400000" scaled="1"/>
                </a:gradFill>
              </a14:hiddenFill>
            </a:ext>
            <a:ext uri="{91240B29-F687-4F45-9708-019B960494DF}">
              <a14:hiddenLine xmlns:a14="http://schemas.microsoft.com/office/drawing/2010/main" w="12700">
                <a:solidFill>
                  <a:schemeClr val="tx1"/>
                </a:solidFill>
                <a:miter lim="800000"/>
                <a:headEnd/>
                <a:tailEnd/>
              </a14:hiddenLine>
            </a:ext>
          </a:extLst>
        </p:spPr>
        <p:txBody>
          <a:bodyPr tIns="45720" bIns="45720" anchor="ctr"/>
          <a:lstStyle>
            <a:lvl1pPr algn="ctr">
              <a:spcBef>
                <a:spcPct val="50000"/>
              </a:spcBef>
              <a:defRPr sz="3870" i="0">
                <a:solidFill>
                  <a:schemeClr val="tx1"/>
                </a:solidFill>
              </a:defRPr>
            </a:lvl1pPr>
          </a:lstStyle>
          <a:p>
            <a:pPr lvl="0"/>
            <a:r>
              <a:rPr lang="en-US" noProof="0" smtClean="0"/>
              <a:t>Click to edit Master title style</a:t>
            </a:r>
          </a:p>
        </p:txBody>
      </p:sp>
      <p:sp>
        <p:nvSpPr>
          <p:cNvPr id="280580" name="Rectangle 4"/>
          <p:cNvSpPr>
            <a:spLocks noGrp="1" noChangeArrowheads="1"/>
          </p:cNvSpPr>
          <p:nvPr>
            <p:ph type="subTitle" idx="1"/>
          </p:nvPr>
        </p:nvSpPr>
        <p:spPr>
          <a:xfrm>
            <a:off x="1597343" y="4777740"/>
            <a:ext cx="6880860" cy="1927860"/>
          </a:xfrm>
        </p:spPr>
        <p:txBody>
          <a:bodyPr/>
          <a:lstStyle>
            <a:lvl1pPr marL="0" indent="0" algn="ctr">
              <a:buFontTx/>
              <a:buNone/>
              <a:defRPr/>
            </a:lvl1pPr>
          </a:lstStyle>
          <a:p>
            <a:pPr lvl="0"/>
            <a:r>
              <a:rPr lang="en-US" noProof="0" smtClean="0"/>
              <a:t>Click to edit Master subtitle style</a:t>
            </a:r>
          </a:p>
        </p:txBody>
      </p:sp>
      <p:sp>
        <p:nvSpPr>
          <p:cNvPr id="25" name="Rectangle 2"/>
          <p:cNvSpPr>
            <a:spLocks noGrp="1" noChangeArrowheads="1"/>
          </p:cNvSpPr>
          <p:nvPr>
            <p:ph type="dt" sz="half" idx="10"/>
          </p:nvPr>
        </p:nvSpPr>
        <p:spPr>
          <a:xfrm>
            <a:off x="81915" y="7040880"/>
            <a:ext cx="3194685" cy="502920"/>
          </a:xfrm>
        </p:spPr>
        <p:txBody>
          <a:bodyPr/>
          <a:lstStyle>
            <a:lvl1pPr>
              <a:defRPr b="1" smtClean="0">
                <a:latin typeface="+mn-lt"/>
              </a:defRPr>
            </a:lvl1pPr>
          </a:lstStyle>
          <a:p>
            <a:fld id="{788CDFAA-E8B9-4CC4-B9F5-20352CEF8772}" type="datetime1">
              <a:rPr lang="en-US"/>
              <a:pPr/>
              <a:t>5/22/2018</a:t>
            </a:fld>
            <a:endParaRPr lang="en-US" dirty="0"/>
          </a:p>
        </p:txBody>
      </p:sp>
      <p:sp>
        <p:nvSpPr>
          <p:cNvPr id="26" name="Rectangle 25"/>
          <p:cNvSpPr/>
          <p:nvPr userDrawn="1"/>
        </p:nvSpPr>
        <p:spPr>
          <a:xfrm>
            <a:off x="0" y="17318"/>
            <a:ext cx="1428596" cy="369332"/>
          </a:xfrm>
          <a:prstGeom prst="rect">
            <a:avLst/>
          </a:prstGeom>
        </p:spPr>
        <p:txBody>
          <a:bodyPr wrap="none">
            <a:spAutoFit/>
          </a:bodyPr>
          <a:lstStyle/>
          <a:p>
            <a:r>
              <a:rPr lang="en-US" sz="1800" dirty="0" smtClean="0">
                <a:solidFill>
                  <a:srgbClr val="009900"/>
                </a:solidFill>
              </a:rPr>
              <a:t>Unclassified</a:t>
            </a:r>
            <a:endParaRPr lang="en-US" dirty="0"/>
          </a:p>
        </p:txBody>
      </p:sp>
      <p:sp>
        <p:nvSpPr>
          <p:cNvPr id="27" name="Rectangle 26"/>
          <p:cNvSpPr/>
          <p:nvPr userDrawn="1"/>
        </p:nvSpPr>
        <p:spPr>
          <a:xfrm>
            <a:off x="8319289" y="7107674"/>
            <a:ext cx="1428596" cy="369332"/>
          </a:xfrm>
          <a:prstGeom prst="rect">
            <a:avLst/>
          </a:prstGeom>
        </p:spPr>
        <p:txBody>
          <a:bodyPr wrap="none">
            <a:spAutoFit/>
          </a:bodyPr>
          <a:lstStyle/>
          <a:p>
            <a:r>
              <a:rPr lang="en-US" sz="1800" dirty="0" smtClean="0">
                <a:solidFill>
                  <a:srgbClr val="009900"/>
                </a:solidFill>
              </a:rPr>
              <a:t>Unclassified</a:t>
            </a:r>
            <a:endParaRPr lang="en-US" dirty="0"/>
          </a:p>
        </p:txBody>
      </p:sp>
    </p:spTree>
    <p:extLst>
      <p:ext uri="{BB962C8B-B14F-4D97-AF65-F5344CB8AC3E}">
        <p14:creationId xmlns:p14="http://schemas.microsoft.com/office/powerpoint/2010/main" val="253264509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fld id="{DAC7AF23-02D4-47B5-8A82-BDB72A7D06E9}" type="datetime1">
              <a:rPr lang="en-US" smtClean="0"/>
              <a:pPr/>
              <a:t>5/22/2018</a:t>
            </a:fld>
            <a:endParaRPr lang="en-US" dirty="0"/>
          </a:p>
        </p:txBody>
      </p:sp>
      <p:sp>
        <p:nvSpPr>
          <p:cNvPr id="5" name="Rectangle 3"/>
          <p:cNvSpPr>
            <a:spLocks noGrp="1" noChangeArrowheads="1"/>
          </p:cNvSpPr>
          <p:nvPr>
            <p:ph type="sldNum" sz="quarter" idx="11"/>
          </p:nvPr>
        </p:nvSpPr>
        <p:spPr>
          <a:ln/>
        </p:spPr>
        <p:txBody>
          <a:bodyPr/>
          <a:lstStyle>
            <a:lvl1pPr>
              <a:defRPr/>
            </a:lvl1pPr>
          </a:lstStyle>
          <a:p>
            <a:fld id="{B27C9CEC-CE27-4242-B95B-FC4AF56DB688}" type="slidenum">
              <a:rPr lang="en-US" smtClean="0">
                <a:solidFill>
                  <a:srgbClr val="000000"/>
                </a:solidFill>
              </a:rPr>
              <a:pPr/>
              <a:t>‹#›</a:t>
            </a:fld>
            <a:endParaRPr lang="en-US" dirty="0">
              <a:solidFill>
                <a:srgbClr val="000000"/>
              </a:solidFill>
            </a:endParaRPr>
          </a:p>
        </p:txBody>
      </p:sp>
      <p:sp>
        <p:nvSpPr>
          <p:cNvPr id="6" name="Rectangle 5"/>
          <p:cNvSpPr/>
          <p:nvPr userDrawn="1"/>
        </p:nvSpPr>
        <p:spPr>
          <a:xfrm>
            <a:off x="0" y="17318"/>
            <a:ext cx="1428596" cy="369332"/>
          </a:xfrm>
          <a:prstGeom prst="rect">
            <a:avLst/>
          </a:prstGeom>
        </p:spPr>
        <p:txBody>
          <a:bodyPr wrap="none">
            <a:spAutoFit/>
          </a:bodyPr>
          <a:lstStyle/>
          <a:p>
            <a:r>
              <a:rPr lang="en-US" sz="1800" dirty="0" smtClean="0">
                <a:solidFill>
                  <a:srgbClr val="009900"/>
                </a:solidFill>
              </a:rPr>
              <a:t>Unclassified</a:t>
            </a:r>
            <a:endParaRPr lang="en-US" dirty="0"/>
          </a:p>
        </p:txBody>
      </p:sp>
      <p:sp>
        <p:nvSpPr>
          <p:cNvPr id="7" name="Rectangle 6"/>
          <p:cNvSpPr/>
          <p:nvPr userDrawn="1"/>
        </p:nvSpPr>
        <p:spPr>
          <a:xfrm>
            <a:off x="8319289" y="7107674"/>
            <a:ext cx="1428596" cy="369332"/>
          </a:xfrm>
          <a:prstGeom prst="rect">
            <a:avLst/>
          </a:prstGeom>
        </p:spPr>
        <p:txBody>
          <a:bodyPr wrap="none">
            <a:spAutoFit/>
          </a:bodyPr>
          <a:lstStyle/>
          <a:p>
            <a:r>
              <a:rPr lang="en-US" sz="1800" dirty="0" smtClean="0">
                <a:solidFill>
                  <a:srgbClr val="009900"/>
                </a:solidFill>
              </a:rPr>
              <a:t>Unclassified</a:t>
            </a:r>
            <a:endParaRPr lang="en-US" dirty="0"/>
          </a:p>
        </p:txBody>
      </p:sp>
    </p:spTree>
    <p:extLst>
      <p:ext uri="{BB962C8B-B14F-4D97-AF65-F5344CB8AC3E}">
        <p14:creationId xmlns:p14="http://schemas.microsoft.com/office/powerpoint/2010/main" val="38439978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51B6BD4-6232-437B-B1A7-CD596F7BEEDF}" type="datetime1">
              <a:rPr lang="en-US"/>
              <a:pPr/>
              <a:t>5/22/2018</a:t>
            </a:fld>
            <a:endParaRPr lang="en-US" dirty="0"/>
          </a:p>
        </p:txBody>
      </p:sp>
      <p:sp>
        <p:nvSpPr>
          <p:cNvPr id="4" name="Footer Placeholder 3"/>
          <p:cNvSpPr>
            <a:spLocks noGrp="1"/>
          </p:cNvSpPr>
          <p:nvPr>
            <p:ph type="ftr" sz="quarter" idx="11"/>
          </p:nvPr>
        </p:nvSpPr>
        <p:spPr>
          <a:xfrm>
            <a:off x="3358515" y="6991985"/>
            <a:ext cx="3112770" cy="401638"/>
          </a:xfrm>
          <a:prstGeom prst="rect">
            <a:avLst/>
          </a:prstGeom>
        </p:spPr>
        <p:txBody>
          <a:bodyPr/>
          <a:lstStyle/>
          <a:p>
            <a:endParaRPr lang="en-US" dirty="0">
              <a:solidFill>
                <a:srgbClr val="000000"/>
              </a:solidFill>
            </a:endParaRPr>
          </a:p>
        </p:txBody>
      </p:sp>
      <p:sp>
        <p:nvSpPr>
          <p:cNvPr id="5" name="Slide Number Placeholder 4"/>
          <p:cNvSpPr>
            <a:spLocks noGrp="1"/>
          </p:cNvSpPr>
          <p:nvPr>
            <p:ph type="sldNum" sz="quarter" idx="12"/>
          </p:nvPr>
        </p:nvSpPr>
        <p:spPr/>
        <p:txBody>
          <a:bodyPr/>
          <a:lstStyle/>
          <a:p>
            <a:fld id="{B27C9CEC-CE27-4242-B95B-FC4AF56DB688}" type="slidenum">
              <a:rPr lang="en-US">
                <a:solidFill>
                  <a:srgbClr val="000000"/>
                </a:solidFill>
              </a:rPr>
              <a:pPr/>
              <a:t>‹#›</a:t>
            </a:fld>
            <a:endParaRPr lang="en-US" dirty="0">
              <a:solidFill>
                <a:srgbClr val="000000"/>
              </a:solidFill>
            </a:endParaRPr>
          </a:p>
        </p:txBody>
      </p:sp>
      <p:sp>
        <p:nvSpPr>
          <p:cNvPr id="6" name="Rectangle 5"/>
          <p:cNvSpPr/>
          <p:nvPr userDrawn="1"/>
        </p:nvSpPr>
        <p:spPr>
          <a:xfrm>
            <a:off x="0" y="17318"/>
            <a:ext cx="1428596" cy="369332"/>
          </a:xfrm>
          <a:prstGeom prst="rect">
            <a:avLst/>
          </a:prstGeom>
        </p:spPr>
        <p:txBody>
          <a:bodyPr wrap="none">
            <a:spAutoFit/>
          </a:bodyPr>
          <a:lstStyle/>
          <a:p>
            <a:r>
              <a:rPr lang="en-US" sz="1800" dirty="0" smtClean="0">
                <a:solidFill>
                  <a:srgbClr val="009900"/>
                </a:solidFill>
              </a:rPr>
              <a:t>Unclassified</a:t>
            </a:r>
            <a:endParaRPr lang="en-US" dirty="0"/>
          </a:p>
        </p:txBody>
      </p:sp>
      <p:sp>
        <p:nvSpPr>
          <p:cNvPr id="7" name="Rectangle 6"/>
          <p:cNvSpPr/>
          <p:nvPr userDrawn="1"/>
        </p:nvSpPr>
        <p:spPr>
          <a:xfrm>
            <a:off x="8319289" y="7107674"/>
            <a:ext cx="1428596" cy="369332"/>
          </a:xfrm>
          <a:prstGeom prst="rect">
            <a:avLst/>
          </a:prstGeom>
        </p:spPr>
        <p:txBody>
          <a:bodyPr wrap="none">
            <a:spAutoFit/>
          </a:bodyPr>
          <a:lstStyle/>
          <a:p>
            <a:r>
              <a:rPr lang="en-US" sz="1800" dirty="0" smtClean="0">
                <a:solidFill>
                  <a:srgbClr val="009900"/>
                </a:solidFill>
              </a:rPr>
              <a:t>Unclassified</a:t>
            </a:r>
            <a:endParaRPr lang="en-US" dirty="0"/>
          </a:p>
        </p:txBody>
      </p:sp>
    </p:spTree>
    <p:extLst>
      <p:ext uri="{BB962C8B-B14F-4D97-AF65-F5344CB8AC3E}">
        <p14:creationId xmlns:p14="http://schemas.microsoft.com/office/powerpoint/2010/main" val="335274132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grpSp>
        <p:nvGrpSpPr>
          <p:cNvPr id="4" name="Group 2"/>
          <p:cNvGrpSpPr>
            <a:grpSpLocks/>
          </p:cNvGrpSpPr>
          <p:nvPr userDrawn="1"/>
        </p:nvGrpSpPr>
        <p:grpSpPr bwMode="auto">
          <a:xfrm>
            <a:off x="245745" y="670560"/>
            <a:ext cx="9338310" cy="171133"/>
            <a:chOff x="633" y="576"/>
            <a:chExt cx="4839" cy="189"/>
          </a:xfrm>
        </p:grpSpPr>
        <p:grpSp>
          <p:nvGrpSpPr>
            <p:cNvPr id="5" name="Group 3"/>
            <p:cNvGrpSpPr>
              <a:grpSpLocks/>
            </p:cNvGrpSpPr>
            <p:nvPr/>
          </p:nvGrpSpPr>
          <p:grpSpPr bwMode="auto">
            <a:xfrm>
              <a:off x="5358" y="576"/>
              <a:ext cx="114" cy="189"/>
              <a:chOff x="5358" y="576"/>
              <a:chExt cx="114" cy="189"/>
            </a:xfrm>
          </p:grpSpPr>
          <p:sp>
            <p:nvSpPr>
              <p:cNvPr id="20" name="Rectangle 4"/>
              <p:cNvSpPr>
                <a:spLocks noChangeArrowheads="1"/>
              </p:cNvSpPr>
              <p:nvPr/>
            </p:nvSpPr>
            <p:spPr bwMode="auto">
              <a:xfrm>
                <a:off x="5445" y="576"/>
                <a:ext cx="27" cy="189"/>
              </a:xfrm>
              <a:prstGeom prst="rect">
                <a:avLst/>
              </a:prstGeom>
              <a:gradFill rotWithShape="0">
                <a:gsLst>
                  <a:gs pos="0">
                    <a:srgbClr val="491A6D"/>
                  </a:gs>
                  <a:gs pos="100000">
                    <a:srgbClr val="9234DB"/>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endParaRPr lang="en-US" altLang="en-US" sz="2580" dirty="0" smtClean="0">
                  <a:solidFill>
                    <a:srgbClr val="000000"/>
                  </a:solidFill>
                </a:endParaRPr>
              </a:p>
            </p:txBody>
          </p:sp>
          <p:sp>
            <p:nvSpPr>
              <p:cNvPr id="21" name="Rectangle 5"/>
              <p:cNvSpPr>
                <a:spLocks noChangeArrowheads="1"/>
              </p:cNvSpPr>
              <p:nvPr/>
            </p:nvSpPr>
            <p:spPr bwMode="auto">
              <a:xfrm>
                <a:off x="5358" y="576"/>
                <a:ext cx="55" cy="189"/>
              </a:xfrm>
              <a:prstGeom prst="rect">
                <a:avLst/>
              </a:prstGeom>
              <a:gradFill rotWithShape="0">
                <a:gsLst>
                  <a:gs pos="0">
                    <a:srgbClr val="491A6D"/>
                  </a:gs>
                  <a:gs pos="100000">
                    <a:srgbClr val="9234DB"/>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endParaRPr lang="en-US" altLang="en-US" sz="2580" dirty="0" smtClean="0">
                  <a:solidFill>
                    <a:srgbClr val="000000"/>
                  </a:solidFill>
                </a:endParaRPr>
              </a:p>
            </p:txBody>
          </p:sp>
        </p:grpSp>
        <p:grpSp>
          <p:nvGrpSpPr>
            <p:cNvPr id="6" name="Group 6"/>
            <p:cNvGrpSpPr>
              <a:grpSpLocks/>
            </p:cNvGrpSpPr>
            <p:nvPr/>
          </p:nvGrpSpPr>
          <p:grpSpPr bwMode="auto">
            <a:xfrm>
              <a:off x="5074" y="576"/>
              <a:ext cx="242" cy="189"/>
              <a:chOff x="5074" y="576"/>
              <a:chExt cx="242" cy="189"/>
            </a:xfrm>
          </p:grpSpPr>
          <p:sp>
            <p:nvSpPr>
              <p:cNvPr id="18" name="Rectangle 7"/>
              <p:cNvSpPr>
                <a:spLocks noChangeArrowheads="1"/>
              </p:cNvSpPr>
              <p:nvPr/>
            </p:nvSpPr>
            <p:spPr bwMode="auto">
              <a:xfrm>
                <a:off x="5231" y="576"/>
                <a:ext cx="86" cy="189"/>
              </a:xfrm>
              <a:prstGeom prst="rect">
                <a:avLst/>
              </a:prstGeom>
              <a:gradFill rotWithShape="0">
                <a:gsLst>
                  <a:gs pos="0">
                    <a:srgbClr val="491A6D"/>
                  </a:gs>
                  <a:gs pos="100000">
                    <a:srgbClr val="9234DB"/>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endParaRPr lang="en-US" altLang="en-US" sz="2580" dirty="0" smtClean="0">
                  <a:solidFill>
                    <a:srgbClr val="000000"/>
                  </a:solidFill>
                </a:endParaRPr>
              </a:p>
            </p:txBody>
          </p:sp>
          <p:sp>
            <p:nvSpPr>
              <p:cNvPr id="19" name="Rectangle 8"/>
              <p:cNvSpPr>
                <a:spLocks noChangeArrowheads="1"/>
              </p:cNvSpPr>
              <p:nvPr/>
            </p:nvSpPr>
            <p:spPr bwMode="auto">
              <a:xfrm>
                <a:off x="5074" y="576"/>
                <a:ext cx="115" cy="189"/>
              </a:xfrm>
              <a:prstGeom prst="rect">
                <a:avLst/>
              </a:prstGeom>
              <a:gradFill rotWithShape="0">
                <a:gsLst>
                  <a:gs pos="0">
                    <a:srgbClr val="491A6D"/>
                  </a:gs>
                  <a:gs pos="100000">
                    <a:srgbClr val="9234DB"/>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endParaRPr lang="en-US" altLang="en-US" sz="2580" dirty="0" smtClean="0">
                  <a:solidFill>
                    <a:srgbClr val="000000"/>
                  </a:solidFill>
                </a:endParaRPr>
              </a:p>
            </p:txBody>
          </p:sp>
        </p:grpSp>
        <p:grpSp>
          <p:nvGrpSpPr>
            <p:cNvPr id="7" name="Group 9"/>
            <p:cNvGrpSpPr>
              <a:grpSpLocks/>
            </p:cNvGrpSpPr>
            <p:nvPr/>
          </p:nvGrpSpPr>
          <p:grpSpPr bwMode="auto">
            <a:xfrm>
              <a:off x="4681" y="576"/>
              <a:ext cx="354" cy="189"/>
              <a:chOff x="4681" y="576"/>
              <a:chExt cx="354" cy="189"/>
            </a:xfrm>
          </p:grpSpPr>
          <p:sp>
            <p:nvSpPr>
              <p:cNvPr id="16" name="Rectangle 10"/>
              <p:cNvSpPr>
                <a:spLocks noChangeArrowheads="1"/>
              </p:cNvSpPr>
              <p:nvPr/>
            </p:nvSpPr>
            <p:spPr bwMode="auto">
              <a:xfrm>
                <a:off x="4895" y="576"/>
                <a:ext cx="141" cy="189"/>
              </a:xfrm>
              <a:prstGeom prst="rect">
                <a:avLst/>
              </a:prstGeom>
              <a:gradFill rotWithShape="0">
                <a:gsLst>
                  <a:gs pos="0">
                    <a:srgbClr val="491A6D"/>
                  </a:gs>
                  <a:gs pos="100000">
                    <a:srgbClr val="9234DB"/>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endParaRPr lang="en-US" altLang="en-US" sz="2580" dirty="0" smtClean="0">
                  <a:solidFill>
                    <a:srgbClr val="000000"/>
                  </a:solidFill>
                </a:endParaRPr>
              </a:p>
            </p:txBody>
          </p:sp>
          <p:sp>
            <p:nvSpPr>
              <p:cNvPr id="17" name="Rectangle 11"/>
              <p:cNvSpPr>
                <a:spLocks noChangeArrowheads="1"/>
              </p:cNvSpPr>
              <p:nvPr/>
            </p:nvSpPr>
            <p:spPr bwMode="auto">
              <a:xfrm>
                <a:off x="4681" y="576"/>
                <a:ext cx="172" cy="189"/>
              </a:xfrm>
              <a:prstGeom prst="rect">
                <a:avLst/>
              </a:prstGeom>
              <a:gradFill rotWithShape="0">
                <a:gsLst>
                  <a:gs pos="0">
                    <a:srgbClr val="491A6D"/>
                  </a:gs>
                  <a:gs pos="100000">
                    <a:srgbClr val="9234DB"/>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endParaRPr lang="en-US" altLang="en-US" sz="2580" dirty="0" smtClean="0">
                  <a:solidFill>
                    <a:srgbClr val="000000"/>
                  </a:solidFill>
                </a:endParaRPr>
              </a:p>
            </p:txBody>
          </p:sp>
        </p:grpSp>
        <p:grpSp>
          <p:nvGrpSpPr>
            <p:cNvPr id="8" name="Group 12"/>
            <p:cNvGrpSpPr>
              <a:grpSpLocks/>
            </p:cNvGrpSpPr>
            <p:nvPr/>
          </p:nvGrpSpPr>
          <p:grpSpPr bwMode="auto">
            <a:xfrm>
              <a:off x="3549" y="576"/>
              <a:ext cx="1091" cy="189"/>
              <a:chOff x="3549" y="576"/>
              <a:chExt cx="1091" cy="189"/>
            </a:xfrm>
          </p:grpSpPr>
          <p:sp>
            <p:nvSpPr>
              <p:cNvPr id="12" name="Rectangle 13"/>
              <p:cNvSpPr>
                <a:spLocks noChangeArrowheads="1"/>
              </p:cNvSpPr>
              <p:nvPr/>
            </p:nvSpPr>
            <p:spPr bwMode="auto">
              <a:xfrm>
                <a:off x="3893" y="576"/>
                <a:ext cx="229" cy="189"/>
              </a:xfrm>
              <a:prstGeom prst="rect">
                <a:avLst/>
              </a:prstGeom>
              <a:gradFill rotWithShape="0">
                <a:gsLst>
                  <a:gs pos="0">
                    <a:srgbClr val="491A6D"/>
                  </a:gs>
                  <a:gs pos="100000">
                    <a:srgbClr val="9234DB"/>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endParaRPr lang="en-US" altLang="en-US" sz="2580" dirty="0" smtClean="0">
                  <a:solidFill>
                    <a:srgbClr val="000000"/>
                  </a:solidFill>
                </a:endParaRPr>
              </a:p>
            </p:txBody>
          </p:sp>
          <p:sp>
            <p:nvSpPr>
              <p:cNvPr id="13" name="Rectangle 14"/>
              <p:cNvSpPr>
                <a:spLocks noChangeArrowheads="1"/>
              </p:cNvSpPr>
              <p:nvPr/>
            </p:nvSpPr>
            <p:spPr bwMode="auto">
              <a:xfrm>
                <a:off x="4440" y="576"/>
                <a:ext cx="200" cy="189"/>
              </a:xfrm>
              <a:prstGeom prst="rect">
                <a:avLst/>
              </a:prstGeom>
              <a:gradFill rotWithShape="0">
                <a:gsLst>
                  <a:gs pos="0">
                    <a:srgbClr val="491A6D"/>
                  </a:gs>
                  <a:gs pos="100000">
                    <a:srgbClr val="9234DB"/>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endParaRPr lang="en-US" altLang="en-US" sz="2580" dirty="0" smtClean="0">
                  <a:solidFill>
                    <a:srgbClr val="000000"/>
                  </a:solidFill>
                </a:endParaRPr>
              </a:p>
            </p:txBody>
          </p:sp>
          <p:sp>
            <p:nvSpPr>
              <p:cNvPr id="14" name="Rectangle 15"/>
              <p:cNvSpPr>
                <a:spLocks noChangeArrowheads="1"/>
              </p:cNvSpPr>
              <p:nvPr/>
            </p:nvSpPr>
            <p:spPr bwMode="auto">
              <a:xfrm>
                <a:off x="4173" y="576"/>
                <a:ext cx="229" cy="189"/>
              </a:xfrm>
              <a:prstGeom prst="rect">
                <a:avLst/>
              </a:prstGeom>
              <a:gradFill rotWithShape="0">
                <a:gsLst>
                  <a:gs pos="0">
                    <a:srgbClr val="491A6D"/>
                  </a:gs>
                  <a:gs pos="100000">
                    <a:srgbClr val="9234DB"/>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endParaRPr lang="en-US" altLang="en-US" sz="2580" dirty="0" smtClean="0">
                  <a:solidFill>
                    <a:srgbClr val="000000"/>
                  </a:solidFill>
                </a:endParaRPr>
              </a:p>
            </p:txBody>
          </p:sp>
          <p:sp>
            <p:nvSpPr>
              <p:cNvPr id="15" name="Rectangle 16"/>
              <p:cNvSpPr>
                <a:spLocks noChangeArrowheads="1"/>
              </p:cNvSpPr>
              <p:nvPr/>
            </p:nvSpPr>
            <p:spPr bwMode="auto">
              <a:xfrm>
                <a:off x="3549" y="576"/>
                <a:ext cx="288" cy="189"/>
              </a:xfrm>
              <a:prstGeom prst="rect">
                <a:avLst/>
              </a:prstGeom>
              <a:gradFill rotWithShape="0">
                <a:gsLst>
                  <a:gs pos="0">
                    <a:srgbClr val="491A6D"/>
                  </a:gs>
                  <a:gs pos="100000">
                    <a:srgbClr val="9234DB"/>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endParaRPr lang="en-US" altLang="en-US" sz="2580" dirty="0" smtClean="0">
                  <a:solidFill>
                    <a:srgbClr val="000000"/>
                  </a:solidFill>
                </a:endParaRPr>
              </a:p>
            </p:txBody>
          </p:sp>
        </p:grpSp>
        <p:grpSp>
          <p:nvGrpSpPr>
            <p:cNvPr id="9" name="Group 17"/>
            <p:cNvGrpSpPr>
              <a:grpSpLocks/>
            </p:cNvGrpSpPr>
            <p:nvPr/>
          </p:nvGrpSpPr>
          <p:grpSpPr bwMode="auto">
            <a:xfrm>
              <a:off x="633" y="576"/>
              <a:ext cx="2880" cy="189"/>
              <a:chOff x="633" y="576"/>
              <a:chExt cx="2880" cy="189"/>
            </a:xfrm>
          </p:grpSpPr>
          <p:sp>
            <p:nvSpPr>
              <p:cNvPr id="10" name="Rectangle 18"/>
              <p:cNvSpPr>
                <a:spLocks noChangeArrowheads="1"/>
              </p:cNvSpPr>
              <p:nvPr/>
            </p:nvSpPr>
            <p:spPr bwMode="auto">
              <a:xfrm>
                <a:off x="3198" y="576"/>
                <a:ext cx="317" cy="189"/>
              </a:xfrm>
              <a:prstGeom prst="rect">
                <a:avLst/>
              </a:prstGeom>
              <a:gradFill rotWithShape="0">
                <a:gsLst>
                  <a:gs pos="0">
                    <a:srgbClr val="491A6D"/>
                  </a:gs>
                  <a:gs pos="100000">
                    <a:srgbClr val="9234DB"/>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endParaRPr lang="en-US" altLang="en-US" sz="2580" dirty="0" smtClean="0">
                  <a:solidFill>
                    <a:srgbClr val="000000"/>
                  </a:solidFill>
                </a:endParaRPr>
              </a:p>
            </p:txBody>
          </p:sp>
          <p:sp>
            <p:nvSpPr>
              <p:cNvPr id="11" name="Rectangle 19"/>
              <p:cNvSpPr>
                <a:spLocks noChangeArrowheads="1"/>
              </p:cNvSpPr>
              <p:nvPr/>
            </p:nvSpPr>
            <p:spPr bwMode="auto">
              <a:xfrm>
                <a:off x="633" y="576"/>
                <a:ext cx="2527" cy="189"/>
              </a:xfrm>
              <a:prstGeom prst="rect">
                <a:avLst/>
              </a:prstGeom>
              <a:gradFill rotWithShape="0">
                <a:gsLst>
                  <a:gs pos="0">
                    <a:srgbClr val="491A6D"/>
                  </a:gs>
                  <a:gs pos="100000">
                    <a:srgbClr val="9234DB"/>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endParaRPr lang="en-US" altLang="en-US" sz="2580" dirty="0" smtClean="0">
                  <a:solidFill>
                    <a:srgbClr val="000000"/>
                  </a:solidFill>
                </a:endParaRPr>
              </a:p>
            </p:txBody>
          </p:sp>
        </p:grpSp>
      </p:gr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2" name="Date Placeholder 3"/>
          <p:cNvSpPr>
            <a:spLocks noGrp="1"/>
          </p:cNvSpPr>
          <p:nvPr>
            <p:ph type="dt" sz="half" idx="10"/>
          </p:nvPr>
        </p:nvSpPr>
        <p:spPr>
          <a:xfrm>
            <a:off x="327660" y="6873240"/>
            <a:ext cx="3522345" cy="401638"/>
          </a:xfrm>
        </p:spPr>
        <p:txBody>
          <a:bodyPr/>
          <a:lstStyle>
            <a:lvl1pPr>
              <a:defRPr/>
            </a:lvl1pPr>
          </a:lstStyle>
          <a:p>
            <a:pPr>
              <a:defRPr/>
            </a:pPr>
            <a:r>
              <a:rPr lang="en-US" altLang="en-US"/>
              <a:t> </a:t>
            </a:r>
            <a:fld id="{23C4871D-A827-4507-8D28-558D9BBE3AAE}" type="slidenum">
              <a:rPr lang="en-US" altLang="en-US">
                <a:solidFill>
                  <a:srgbClr val="000000"/>
                </a:solidFill>
              </a:rPr>
              <a:pPr>
                <a:defRPr/>
              </a:pPr>
              <a:t>‹#›</a:t>
            </a:fld>
            <a:r>
              <a:rPr lang="en-US" altLang="en-US"/>
              <a:t>  </a:t>
            </a:r>
            <a:fld id="{A6FBF580-AC1B-4C22-82BC-ED5CCA54D1FC}" type="datetimeFigureOut">
              <a:rPr lang="en-US" altLang="en-US"/>
              <a:pPr>
                <a:defRPr/>
              </a:pPr>
              <a:t>5/22/2018</a:t>
            </a:fld>
            <a:r>
              <a:rPr lang="en-US" altLang="en-US"/>
              <a:t>  DOD IA WG SVTC Briefing Slides.PPT    </a:t>
            </a:r>
          </a:p>
        </p:txBody>
      </p:sp>
    </p:spTree>
    <p:extLst>
      <p:ext uri="{BB962C8B-B14F-4D97-AF65-F5344CB8AC3E}">
        <p14:creationId xmlns:p14="http://schemas.microsoft.com/office/powerpoint/2010/main" val="2643910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2"/>
          <p:cNvSpPr>
            <a:spLocks noGrp="1" noChangeArrowheads="1"/>
          </p:cNvSpPr>
          <p:nvPr>
            <p:ph type="dt" sz="half" idx="10"/>
          </p:nvPr>
        </p:nvSpPr>
        <p:spPr>
          <a:ln/>
        </p:spPr>
        <p:txBody>
          <a:bodyPr/>
          <a:lstStyle>
            <a:lvl1pPr>
              <a:defRPr/>
            </a:lvl1pPr>
          </a:lstStyle>
          <a:p>
            <a:fld id="{0B8028B6-C3DD-434B-8550-9F834D4B996C}" type="datetime1">
              <a:rPr lang="en-US" smtClean="0"/>
              <a:pPr/>
              <a:t>5/22/2018</a:t>
            </a:fld>
            <a:endParaRPr lang="en-US" dirty="0"/>
          </a:p>
        </p:txBody>
      </p:sp>
      <p:sp>
        <p:nvSpPr>
          <p:cNvPr id="5" name="Rectangle 3"/>
          <p:cNvSpPr>
            <a:spLocks noGrp="1" noChangeArrowheads="1"/>
          </p:cNvSpPr>
          <p:nvPr>
            <p:ph type="sldNum" sz="quarter" idx="11"/>
          </p:nvPr>
        </p:nvSpPr>
        <p:spPr>
          <a:ln/>
        </p:spPr>
        <p:txBody>
          <a:bodyPr/>
          <a:lstStyle>
            <a:lvl1pPr>
              <a:defRPr/>
            </a:lvl1pPr>
          </a:lstStyle>
          <a:p>
            <a:fld id="{E5F58E75-30E7-4816-B7A8-C9D01FD49481}" type="slidenum">
              <a:rPr lang="en-US" smtClean="0">
                <a:solidFill>
                  <a:srgbClr val="000000"/>
                </a:solidFill>
              </a:rPr>
              <a:pPr/>
              <a:t>‹#›</a:t>
            </a:fld>
            <a:endParaRPr lang="en-US" dirty="0">
              <a:solidFill>
                <a:srgbClr val="000000"/>
              </a:solidFill>
            </a:endParaRPr>
          </a:p>
        </p:txBody>
      </p:sp>
      <p:sp>
        <p:nvSpPr>
          <p:cNvPr id="6" name="Title 5"/>
          <p:cNvSpPr>
            <a:spLocks noGrp="1"/>
          </p:cNvSpPr>
          <p:nvPr>
            <p:ph type="title"/>
          </p:nvPr>
        </p:nvSpPr>
        <p:spPr/>
        <p:txBody>
          <a:bodyPr/>
          <a:lstStyle/>
          <a:p>
            <a:r>
              <a:rPr lang="en-US" smtClean="0"/>
              <a:t>Click to edit Master title style</a:t>
            </a:r>
            <a:endParaRPr lang="en-US"/>
          </a:p>
        </p:txBody>
      </p:sp>
      <p:sp>
        <p:nvSpPr>
          <p:cNvPr id="2" name="Rectangle 1"/>
          <p:cNvSpPr/>
          <p:nvPr userDrawn="1"/>
        </p:nvSpPr>
        <p:spPr>
          <a:xfrm>
            <a:off x="0" y="17318"/>
            <a:ext cx="1428596" cy="369332"/>
          </a:xfrm>
          <a:prstGeom prst="rect">
            <a:avLst/>
          </a:prstGeom>
        </p:spPr>
        <p:txBody>
          <a:bodyPr wrap="none">
            <a:spAutoFit/>
          </a:bodyPr>
          <a:lstStyle/>
          <a:p>
            <a:r>
              <a:rPr lang="en-US" sz="1800" dirty="0" smtClean="0">
                <a:solidFill>
                  <a:srgbClr val="009900"/>
                </a:solidFill>
              </a:rPr>
              <a:t>Unclassified</a:t>
            </a:r>
            <a:endParaRPr lang="en-US" dirty="0"/>
          </a:p>
        </p:txBody>
      </p:sp>
      <p:sp>
        <p:nvSpPr>
          <p:cNvPr id="7" name="Rectangle 6"/>
          <p:cNvSpPr/>
          <p:nvPr userDrawn="1"/>
        </p:nvSpPr>
        <p:spPr>
          <a:xfrm>
            <a:off x="8319289" y="7107674"/>
            <a:ext cx="1428596" cy="369332"/>
          </a:xfrm>
          <a:prstGeom prst="rect">
            <a:avLst/>
          </a:prstGeom>
        </p:spPr>
        <p:txBody>
          <a:bodyPr wrap="none">
            <a:spAutoFit/>
          </a:bodyPr>
          <a:lstStyle/>
          <a:p>
            <a:r>
              <a:rPr lang="en-US" sz="1800" dirty="0" smtClean="0">
                <a:solidFill>
                  <a:srgbClr val="009900"/>
                </a:solidFill>
              </a:rPr>
              <a:t>Unclassified</a:t>
            </a:r>
            <a:endParaRPr lang="en-US" dirty="0"/>
          </a:p>
        </p:txBody>
      </p:sp>
    </p:spTree>
    <p:extLst>
      <p:ext uri="{BB962C8B-B14F-4D97-AF65-F5344CB8AC3E}">
        <p14:creationId xmlns:p14="http://schemas.microsoft.com/office/powerpoint/2010/main" val="231062461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7353DF-6C4B-4484-86B4-33338DE903D9}" type="datetime1">
              <a:rPr lang="en-US"/>
              <a:pPr/>
              <a:t>5/22/2018</a:t>
            </a:fld>
            <a:endParaRPr lang="en-US" dirty="0"/>
          </a:p>
        </p:txBody>
      </p:sp>
      <p:sp>
        <p:nvSpPr>
          <p:cNvPr id="4" name="Slide Number Placeholder 3"/>
          <p:cNvSpPr>
            <a:spLocks noGrp="1"/>
          </p:cNvSpPr>
          <p:nvPr>
            <p:ph type="sldNum" sz="quarter" idx="11"/>
          </p:nvPr>
        </p:nvSpPr>
        <p:spPr/>
        <p:txBody>
          <a:bodyPr/>
          <a:lstStyle/>
          <a:p>
            <a:fld id="{B27C9CEC-CE27-4242-B95B-FC4AF56DB688}" type="slidenum">
              <a:rPr lang="en-US">
                <a:solidFill>
                  <a:srgbClr val="000000"/>
                </a:solidFill>
              </a:rPr>
              <a:pPr/>
              <a:t>‹#›</a:t>
            </a:fld>
            <a:endParaRPr lang="en-US" dirty="0">
              <a:solidFill>
                <a:srgbClr val="000000"/>
              </a:solidFill>
            </a:endParaRPr>
          </a:p>
        </p:txBody>
      </p:sp>
      <p:sp>
        <p:nvSpPr>
          <p:cNvPr id="5" name="Rectangle 4"/>
          <p:cNvSpPr/>
          <p:nvPr userDrawn="1"/>
        </p:nvSpPr>
        <p:spPr>
          <a:xfrm>
            <a:off x="0" y="17318"/>
            <a:ext cx="1428596" cy="369332"/>
          </a:xfrm>
          <a:prstGeom prst="rect">
            <a:avLst/>
          </a:prstGeom>
        </p:spPr>
        <p:txBody>
          <a:bodyPr wrap="none">
            <a:spAutoFit/>
          </a:bodyPr>
          <a:lstStyle/>
          <a:p>
            <a:r>
              <a:rPr lang="en-US" sz="1800" dirty="0" smtClean="0">
                <a:solidFill>
                  <a:srgbClr val="009900"/>
                </a:solidFill>
              </a:rPr>
              <a:t>Unclassified</a:t>
            </a:r>
            <a:endParaRPr lang="en-US" dirty="0"/>
          </a:p>
        </p:txBody>
      </p:sp>
      <p:sp>
        <p:nvSpPr>
          <p:cNvPr id="6" name="Rectangle 5"/>
          <p:cNvSpPr/>
          <p:nvPr userDrawn="1"/>
        </p:nvSpPr>
        <p:spPr>
          <a:xfrm>
            <a:off x="8319289" y="7107674"/>
            <a:ext cx="1428596" cy="369332"/>
          </a:xfrm>
          <a:prstGeom prst="rect">
            <a:avLst/>
          </a:prstGeom>
        </p:spPr>
        <p:txBody>
          <a:bodyPr wrap="none">
            <a:spAutoFit/>
          </a:bodyPr>
          <a:lstStyle/>
          <a:p>
            <a:r>
              <a:rPr lang="en-US" sz="1800" dirty="0" smtClean="0">
                <a:solidFill>
                  <a:srgbClr val="009900"/>
                </a:solidFill>
              </a:rPr>
              <a:t>Unclassified</a:t>
            </a:r>
            <a:endParaRPr lang="en-US" dirty="0"/>
          </a:p>
        </p:txBody>
      </p:sp>
    </p:spTree>
    <p:extLst>
      <p:ext uri="{BB962C8B-B14F-4D97-AF65-F5344CB8AC3E}">
        <p14:creationId xmlns:p14="http://schemas.microsoft.com/office/powerpoint/2010/main" val="251973493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1490" y="1257300"/>
            <a:ext cx="4341495" cy="5736432"/>
          </a:xfrm>
        </p:spPr>
        <p:txBody>
          <a:bodyPr/>
          <a:lstStyle>
            <a:lvl1pPr>
              <a:defRPr sz="3010"/>
            </a:lvl1pPr>
            <a:lvl2pPr>
              <a:defRPr sz="2580"/>
            </a:lvl2pPr>
            <a:lvl3pPr>
              <a:defRPr sz="2150"/>
            </a:lvl3pPr>
            <a:lvl4pPr>
              <a:defRPr sz="1935"/>
            </a:lvl4pPr>
            <a:lvl5pPr>
              <a:defRPr sz="1935"/>
            </a:lvl5pPr>
            <a:lvl6pPr>
              <a:defRPr sz="1935"/>
            </a:lvl6pPr>
            <a:lvl7pPr>
              <a:defRPr sz="1935"/>
            </a:lvl7pPr>
            <a:lvl8pPr>
              <a:defRPr sz="1935"/>
            </a:lvl8pPr>
            <a:lvl9pPr>
              <a:defRPr sz="1935"/>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96815" y="1257300"/>
            <a:ext cx="4341495" cy="5736432"/>
          </a:xfrm>
        </p:spPr>
        <p:txBody>
          <a:bodyPr/>
          <a:lstStyle>
            <a:lvl1pPr>
              <a:defRPr sz="3010"/>
            </a:lvl1pPr>
            <a:lvl2pPr>
              <a:defRPr sz="2580"/>
            </a:lvl2pPr>
            <a:lvl3pPr>
              <a:defRPr sz="2150"/>
            </a:lvl3pPr>
            <a:lvl4pPr>
              <a:defRPr sz="1935"/>
            </a:lvl4pPr>
            <a:lvl5pPr>
              <a:defRPr sz="1935"/>
            </a:lvl5pPr>
            <a:lvl6pPr>
              <a:defRPr sz="1935"/>
            </a:lvl6pPr>
            <a:lvl7pPr>
              <a:defRPr sz="1935"/>
            </a:lvl7pPr>
            <a:lvl8pPr>
              <a:defRPr sz="1935"/>
            </a:lvl8pPr>
            <a:lvl9pPr>
              <a:defRPr sz="1935"/>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fld id="{CCBC953C-F9DC-494B-9016-3DE828926D56}" type="datetime1">
              <a:rPr lang="en-US" smtClean="0"/>
              <a:pPr/>
              <a:t>5/22/2018</a:t>
            </a:fld>
            <a:endParaRPr lang="en-US" dirty="0"/>
          </a:p>
        </p:txBody>
      </p:sp>
      <p:sp>
        <p:nvSpPr>
          <p:cNvPr id="6" name="Rectangle 3"/>
          <p:cNvSpPr>
            <a:spLocks noGrp="1" noChangeArrowheads="1"/>
          </p:cNvSpPr>
          <p:nvPr>
            <p:ph type="sldNum" sz="quarter" idx="11"/>
          </p:nvPr>
        </p:nvSpPr>
        <p:spPr>
          <a:ln/>
        </p:spPr>
        <p:txBody>
          <a:bodyPr/>
          <a:lstStyle>
            <a:lvl1pPr>
              <a:defRPr/>
            </a:lvl1pPr>
          </a:lstStyle>
          <a:p>
            <a:fld id="{B27C9CEC-CE27-4242-B95B-FC4AF56DB688}" type="slidenum">
              <a:rPr lang="en-US" smtClean="0">
                <a:solidFill>
                  <a:srgbClr val="000000"/>
                </a:solidFill>
              </a:rPr>
              <a:pPr/>
              <a:t>‹#›</a:t>
            </a:fld>
            <a:endParaRPr lang="en-US" dirty="0">
              <a:solidFill>
                <a:srgbClr val="000000"/>
              </a:solidFill>
            </a:endParaRPr>
          </a:p>
        </p:txBody>
      </p:sp>
      <p:sp>
        <p:nvSpPr>
          <p:cNvPr id="7" name="Rectangle 6"/>
          <p:cNvSpPr/>
          <p:nvPr userDrawn="1"/>
        </p:nvSpPr>
        <p:spPr>
          <a:xfrm>
            <a:off x="0" y="17318"/>
            <a:ext cx="1428596" cy="369332"/>
          </a:xfrm>
          <a:prstGeom prst="rect">
            <a:avLst/>
          </a:prstGeom>
        </p:spPr>
        <p:txBody>
          <a:bodyPr wrap="none">
            <a:spAutoFit/>
          </a:bodyPr>
          <a:lstStyle/>
          <a:p>
            <a:r>
              <a:rPr lang="en-US" sz="1800" dirty="0" smtClean="0">
                <a:solidFill>
                  <a:srgbClr val="009900"/>
                </a:solidFill>
              </a:rPr>
              <a:t>Unclassified</a:t>
            </a:r>
            <a:endParaRPr lang="en-US" dirty="0"/>
          </a:p>
        </p:txBody>
      </p:sp>
      <p:sp>
        <p:nvSpPr>
          <p:cNvPr id="8" name="Rectangle 7"/>
          <p:cNvSpPr/>
          <p:nvPr userDrawn="1"/>
        </p:nvSpPr>
        <p:spPr>
          <a:xfrm>
            <a:off x="8319289" y="7107674"/>
            <a:ext cx="1428596" cy="369332"/>
          </a:xfrm>
          <a:prstGeom prst="rect">
            <a:avLst/>
          </a:prstGeom>
        </p:spPr>
        <p:txBody>
          <a:bodyPr wrap="none">
            <a:spAutoFit/>
          </a:bodyPr>
          <a:lstStyle/>
          <a:p>
            <a:r>
              <a:rPr lang="en-US" sz="1800" dirty="0" smtClean="0">
                <a:solidFill>
                  <a:srgbClr val="009900"/>
                </a:solidFill>
              </a:rPr>
              <a:t>Unclassified</a:t>
            </a:r>
            <a:endParaRPr lang="en-US" dirty="0"/>
          </a:p>
        </p:txBody>
      </p:sp>
    </p:spTree>
    <p:extLst>
      <p:ext uri="{BB962C8B-B14F-4D97-AF65-F5344CB8AC3E}">
        <p14:creationId xmlns:p14="http://schemas.microsoft.com/office/powerpoint/2010/main" val="248878670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1490" y="302102"/>
            <a:ext cx="8846820" cy="12573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1490" y="1688624"/>
            <a:ext cx="4343202" cy="703738"/>
          </a:xfrm>
        </p:spPr>
        <p:txBody>
          <a:bodyPr anchor="b"/>
          <a:lstStyle>
            <a:lvl1pPr marL="0" indent="0">
              <a:buNone/>
              <a:defRPr sz="2580" b="1"/>
            </a:lvl1pPr>
            <a:lvl2pPr marL="491490" indent="0">
              <a:buNone/>
              <a:defRPr sz="2150" b="1"/>
            </a:lvl2pPr>
            <a:lvl3pPr marL="982980" indent="0">
              <a:buNone/>
              <a:defRPr sz="1935" b="1"/>
            </a:lvl3pPr>
            <a:lvl4pPr marL="1474470" indent="0">
              <a:buNone/>
              <a:defRPr sz="1720" b="1"/>
            </a:lvl4pPr>
            <a:lvl5pPr marL="1965960" indent="0">
              <a:buNone/>
              <a:defRPr sz="1720" b="1"/>
            </a:lvl5pPr>
            <a:lvl6pPr marL="2457450" indent="0">
              <a:buNone/>
              <a:defRPr sz="1720" b="1"/>
            </a:lvl6pPr>
            <a:lvl7pPr marL="2948940" indent="0">
              <a:buNone/>
              <a:defRPr sz="1720" b="1"/>
            </a:lvl7pPr>
            <a:lvl8pPr marL="3440430" indent="0">
              <a:buNone/>
              <a:defRPr sz="1720" b="1"/>
            </a:lvl8pPr>
            <a:lvl9pPr marL="3931920" indent="0">
              <a:buNone/>
              <a:defRPr sz="1720" b="1"/>
            </a:lvl9pPr>
          </a:lstStyle>
          <a:p>
            <a:pPr lvl="0"/>
            <a:r>
              <a:rPr lang="en-US" smtClean="0"/>
              <a:t>Click to edit Master text styles</a:t>
            </a:r>
          </a:p>
        </p:txBody>
      </p:sp>
      <p:sp>
        <p:nvSpPr>
          <p:cNvPr id="4" name="Content Placeholder 3"/>
          <p:cNvSpPr>
            <a:spLocks noGrp="1"/>
          </p:cNvSpPr>
          <p:nvPr>
            <p:ph sz="half" idx="2"/>
          </p:nvPr>
        </p:nvSpPr>
        <p:spPr>
          <a:xfrm>
            <a:off x="491490" y="2392362"/>
            <a:ext cx="4343202" cy="4346417"/>
          </a:xfrm>
        </p:spPr>
        <p:txBody>
          <a:bodyPr/>
          <a:lstStyle>
            <a:lvl1pPr>
              <a:defRPr sz="2580"/>
            </a:lvl1pPr>
            <a:lvl2pPr>
              <a:defRPr sz="2150"/>
            </a:lvl2pPr>
            <a:lvl3pPr>
              <a:defRPr sz="1935"/>
            </a:lvl3pPr>
            <a:lvl4pPr>
              <a:defRPr sz="1720"/>
            </a:lvl4pPr>
            <a:lvl5pPr>
              <a:defRPr sz="1720"/>
            </a:lvl5pPr>
            <a:lvl6pPr>
              <a:defRPr sz="1720"/>
            </a:lvl6pPr>
            <a:lvl7pPr>
              <a:defRPr sz="1720"/>
            </a:lvl7pPr>
            <a:lvl8pPr>
              <a:defRPr sz="1720"/>
            </a:lvl8pPr>
            <a:lvl9pPr>
              <a:defRPr sz="172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993402" y="1688624"/>
            <a:ext cx="4344908" cy="703738"/>
          </a:xfrm>
        </p:spPr>
        <p:txBody>
          <a:bodyPr anchor="b"/>
          <a:lstStyle>
            <a:lvl1pPr marL="0" indent="0">
              <a:buNone/>
              <a:defRPr sz="2580" b="1"/>
            </a:lvl1pPr>
            <a:lvl2pPr marL="491490" indent="0">
              <a:buNone/>
              <a:defRPr sz="2150" b="1"/>
            </a:lvl2pPr>
            <a:lvl3pPr marL="982980" indent="0">
              <a:buNone/>
              <a:defRPr sz="1935" b="1"/>
            </a:lvl3pPr>
            <a:lvl4pPr marL="1474470" indent="0">
              <a:buNone/>
              <a:defRPr sz="1720" b="1"/>
            </a:lvl4pPr>
            <a:lvl5pPr marL="1965960" indent="0">
              <a:buNone/>
              <a:defRPr sz="1720" b="1"/>
            </a:lvl5pPr>
            <a:lvl6pPr marL="2457450" indent="0">
              <a:buNone/>
              <a:defRPr sz="1720" b="1"/>
            </a:lvl6pPr>
            <a:lvl7pPr marL="2948940" indent="0">
              <a:buNone/>
              <a:defRPr sz="1720" b="1"/>
            </a:lvl7pPr>
            <a:lvl8pPr marL="3440430" indent="0">
              <a:buNone/>
              <a:defRPr sz="1720" b="1"/>
            </a:lvl8pPr>
            <a:lvl9pPr marL="3931920" indent="0">
              <a:buNone/>
              <a:defRPr sz="1720" b="1"/>
            </a:lvl9pPr>
          </a:lstStyle>
          <a:p>
            <a:pPr lvl="0"/>
            <a:r>
              <a:rPr lang="en-US" smtClean="0"/>
              <a:t>Click to edit Master text styles</a:t>
            </a:r>
          </a:p>
        </p:txBody>
      </p:sp>
      <p:sp>
        <p:nvSpPr>
          <p:cNvPr id="6" name="Content Placeholder 5"/>
          <p:cNvSpPr>
            <a:spLocks noGrp="1"/>
          </p:cNvSpPr>
          <p:nvPr>
            <p:ph sz="quarter" idx="4"/>
          </p:nvPr>
        </p:nvSpPr>
        <p:spPr>
          <a:xfrm>
            <a:off x="4993402" y="2392362"/>
            <a:ext cx="4344908" cy="4346417"/>
          </a:xfrm>
        </p:spPr>
        <p:txBody>
          <a:bodyPr/>
          <a:lstStyle>
            <a:lvl1pPr>
              <a:defRPr sz="2580"/>
            </a:lvl1pPr>
            <a:lvl2pPr>
              <a:defRPr sz="2150"/>
            </a:lvl2pPr>
            <a:lvl3pPr>
              <a:defRPr sz="1935"/>
            </a:lvl3pPr>
            <a:lvl4pPr>
              <a:defRPr sz="1720"/>
            </a:lvl4pPr>
            <a:lvl5pPr>
              <a:defRPr sz="1720"/>
            </a:lvl5pPr>
            <a:lvl6pPr>
              <a:defRPr sz="1720"/>
            </a:lvl6pPr>
            <a:lvl7pPr>
              <a:defRPr sz="1720"/>
            </a:lvl7pPr>
            <a:lvl8pPr>
              <a:defRPr sz="1720"/>
            </a:lvl8pPr>
            <a:lvl9pPr>
              <a:defRPr sz="172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dt" sz="half" idx="10"/>
          </p:nvPr>
        </p:nvSpPr>
        <p:spPr>
          <a:ln/>
        </p:spPr>
        <p:txBody>
          <a:bodyPr/>
          <a:lstStyle>
            <a:lvl1pPr>
              <a:defRPr/>
            </a:lvl1pPr>
          </a:lstStyle>
          <a:p>
            <a:fld id="{0BC50DF3-2847-44FD-9CF1-6A930CD2EDB3}" type="datetime1">
              <a:rPr lang="en-US" smtClean="0"/>
              <a:pPr/>
              <a:t>5/22/2018</a:t>
            </a:fld>
            <a:endParaRPr lang="en-US" dirty="0"/>
          </a:p>
        </p:txBody>
      </p:sp>
      <p:sp>
        <p:nvSpPr>
          <p:cNvPr id="8" name="Rectangle 3"/>
          <p:cNvSpPr>
            <a:spLocks noGrp="1" noChangeArrowheads="1"/>
          </p:cNvSpPr>
          <p:nvPr>
            <p:ph type="sldNum" sz="quarter" idx="11"/>
          </p:nvPr>
        </p:nvSpPr>
        <p:spPr>
          <a:ln/>
        </p:spPr>
        <p:txBody>
          <a:bodyPr/>
          <a:lstStyle>
            <a:lvl1pPr>
              <a:defRPr/>
            </a:lvl1pPr>
          </a:lstStyle>
          <a:p>
            <a:fld id="{B27C9CEC-CE27-4242-B95B-FC4AF56DB688}" type="slidenum">
              <a:rPr lang="en-US" smtClean="0">
                <a:solidFill>
                  <a:srgbClr val="000000"/>
                </a:solidFill>
              </a:rPr>
              <a:pPr/>
              <a:t>‹#›</a:t>
            </a:fld>
            <a:endParaRPr lang="en-US" dirty="0">
              <a:solidFill>
                <a:srgbClr val="000000"/>
              </a:solidFill>
            </a:endParaRPr>
          </a:p>
        </p:txBody>
      </p:sp>
      <p:sp>
        <p:nvSpPr>
          <p:cNvPr id="9" name="Rectangle 8"/>
          <p:cNvSpPr/>
          <p:nvPr userDrawn="1"/>
        </p:nvSpPr>
        <p:spPr>
          <a:xfrm>
            <a:off x="0" y="17318"/>
            <a:ext cx="1428596" cy="369332"/>
          </a:xfrm>
          <a:prstGeom prst="rect">
            <a:avLst/>
          </a:prstGeom>
        </p:spPr>
        <p:txBody>
          <a:bodyPr wrap="none">
            <a:spAutoFit/>
          </a:bodyPr>
          <a:lstStyle/>
          <a:p>
            <a:r>
              <a:rPr lang="en-US" sz="1800" dirty="0" smtClean="0">
                <a:solidFill>
                  <a:srgbClr val="009900"/>
                </a:solidFill>
              </a:rPr>
              <a:t>Unclassified</a:t>
            </a:r>
            <a:endParaRPr lang="en-US" dirty="0"/>
          </a:p>
        </p:txBody>
      </p:sp>
      <p:sp>
        <p:nvSpPr>
          <p:cNvPr id="10" name="Rectangle 9"/>
          <p:cNvSpPr/>
          <p:nvPr userDrawn="1"/>
        </p:nvSpPr>
        <p:spPr>
          <a:xfrm>
            <a:off x="8319289" y="7107674"/>
            <a:ext cx="1428596" cy="369332"/>
          </a:xfrm>
          <a:prstGeom prst="rect">
            <a:avLst/>
          </a:prstGeom>
        </p:spPr>
        <p:txBody>
          <a:bodyPr wrap="none">
            <a:spAutoFit/>
          </a:bodyPr>
          <a:lstStyle/>
          <a:p>
            <a:r>
              <a:rPr lang="en-US" sz="1800" dirty="0" smtClean="0">
                <a:solidFill>
                  <a:srgbClr val="009900"/>
                </a:solidFill>
              </a:rPr>
              <a:t>Unclassified</a:t>
            </a:r>
            <a:endParaRPr lang="en-US" dirty="0"/>
          </a:p>
        </p:txBody>
      </p:sp>
    </p:spTree>
    <p:extLst>
      <p:ext uri="{BB962C8B-B14F-4D97-AF65-F5344CB8AC3E}">
        <p14:creationId xmlns:p14="http://schemas.microsoft.com/office/powerpoint/2010/main" val="394836376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dt" sz="half" idx="10"/>
          </p:nvPr>
        </p:nvSpPr>
        <p:spPr>
          <a:ln/>
        </p:spPr>
        <p:txBody>
          <a:bodyPr/>
          <a:lstStyle>
            <a:lvl1pPr>
              <a:defRPr/>
            </a:lvl1pPr>
          </a:lstStyle>
          <a:p>
            <a:fld id="{D8EA0710-4A08-4104-8F96-20AD9D41ACA7}" type="datetime1">
              <a:rPr lang="en-US" smtClean="0"/>
              <a:pPr/>
              <a:t>5/22/2018</a:t>
            </a:fld>
            <a:endParaRPr lang="en-US" dirty="0"/>
          </a:p>
        </p:txBody>
      </p:sp>
      <p:sp>
        <p:nvSpPr>
          <p:cNvPr id="4" name="Rectangle 3"/>
          <p:cNvSpPr>
            <a:spLocks noGrp="1" noChangeArrowheads="1"/>
          </p:cNvSpPr>
          <p:nvPr>
            <p:ph type="sldNum" sz="quarter" idx="11"/>
          </p:nvPr>
        </p:nvSpPr>
        <p:spPr>
          <a:ln/>
        </p:spPr>
        <p:txBody>
          <a:bodyPr/>
          <a:lstStyle>
            <a:lvl1pPr>
              <a:defRPr/>
            </a:lvl1pPr>
          </a:lstStyle>
          <a:p>
            <a:fld id="{B27C9CEC-CE27-4242-B95B-FC4AF56DB688}" type="slidenum">
              <a:rPr lang="en-US" smtClean="0">
                <a:solidFill>
                  <a:srgbClr val="000000"/>
                </a:solidFill>
              </a:rPr>
              <a:pPr/>
              <a:t>‹#›</a:t>
            </a:fld>
            <a:endParaRPr lang="en-US" dirty="0">
              <a:solidFill>
                <a:srgbClr val="000000"/>
              </a:solidFill>
            </a:endParaRPr>
          </a:p>
        </p:txBody>
      </p:sp>
      <p:sp>
        <p:nvSpPr>
          <p:cNvPr id="5" name="Rectangle 4"/>
          <p:cNvSpPr/>
          <p:nvPr userDrawn="1"/>
        </p:nvSpPr>
        <p:spPr>
          <a:xfrm>
            <a:off x="0" y="17318"/>
            <a:ext cx="1428596" cy="369332"/>
          </a:xfrm>
          <a:prstGeom prst="rect">
            <a:avLst/>
          </a:prstGeom>
        </p:spPr>
        <p:txBody>
          <a:bodyPr wrap="none">
            <a:spAutoFit/>
          </a:bodyPr>
          <a:lstStyle/>
          <a:p>
            <a:r>
              <a:rPr lang="en-US" sz="1800" dirty="0" smtClean="0">
                <a:solidFill>
                  <a:srgbClr val="009900"/>
                </a:solidFill>
              </a:rPr>
              <a:t>Unclassified</a:t>
            </a:r>
            <a:endParaRPr lang="en-US" dirty="0"/>
          </a:p>
        </p:txBody>
      </p:sp>
      <p:sp>
        <p:nvSpPr>
          <p:cNvPr id="6" name="Rectangle 5"/>
          <p:cNvSpPr/>
          <p:nvPr userDrawn="1"/>
        </p:nvSpPr>
        <p:spPr>
          <a:xfrm>
            <a:off x="8319289" y="7107674"/>
            <a:ext cx="1428596" cy="369332"/>
          </a:xfrm>
          <a:prstGeom prst="rect">
            <a:avLst/>
          </a:prstGeom>
        </p:spPr>
        <p:txBody>
          <a:bodyPr wrap="none">
            <a:spAutoFit/>
          </a:bodyPr>
          <a:lstStyle/>
          <a:p>
            <a:r>
              <a:rPr lang="en-US" sz="1800" dirty="0" smtClean="0">
                <a:solidFill>
                  <a:srgbClr val="009900"/>
                </a:solidFill>
              </a:rPr>
              <a:t>Unclassified</a:t>
            </a:r>
            <a:endParaRPr lang="en-US" dirty="0"/>
          </a:p>
        </p:txBody>
      </p:sp>
    </p:spTree>
    <p:extLst>
      <p:ext uri="{BB962C8B-B14F-4D97-AF65-F5344CB8AC3E}">
        <p14:creationId xmlns:p14="http://schemas.microsoft.com/office/powerpoint/2010/main" val="26349351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fld id="{BF889BC0-1B6A-480D-B208-D414F517028F}" type="datetime1">
              <a:rPr lang="en-US" smtClean="0"/>
              <a:pPr/>
              <a:t>5/22/2018</a:t>
            </a:fld>
            <a:endParaRPr lang="en-US" dirty="0"/>
          </a:p>
        </p:txBody>
      </p:sp>
      <p:sp>
        <p:nvSpPr>
          <p:cNvPr id="3" name="Rectangle 3"/>
          <p:cNvSpPr>
            <a:spLocks noGrp="1" noChangeArrowheads="1"/>
          </p:cNvSpPr>
          <p:nvPr>
            <p:ph type="sldNum" sz="quarter" idx="11"/>
          </p:nvPr>
        </p:nvSpPr>
        <p:spPr>
          <a:ln/>
        </p:spPr>
        <p:txBody>
          <a:bodyPr/>
          <a:lstStyle>
            <a:lvl1pPr>
              <a:defRPr/>
            </a:lvl1pPr>
          </a:lstStyle>
          <a:p>
            <a:fld id="{B27C9CEC-CE27-4242-B95B-FC4AF56DB688}" type="slidenum">
              <a:rPr lang="en-US" smtClean="0">
                <a:solidFill>
                  <a:srgbClr val="000000"/>
                </a:solidFill>
              </a:rPr>
              <a:pPr/>
              <a:t>‹#›</a:t>
            </a:fld>
            <a:endParaRPr lang="en-US" dirty="0">
              <a:solidFill>
                <a:srgbClr val="000000"/>
              </a:solidFill>
            </a:endParaRPr>
          </a:p>
        </p:txBody>
      </p:sp>
      <p:sp>
        <p:nvSpPr>
          <p:cNvPr id="4" name="Rectangle 3"/>
          <p:cNvSpPr/>
          <p:nvPr userDrawn="1"/>
        </p:nvSpPr>
        <p:spPr>
          <a:xfrm>
            <a:off x="0" y="17318"/>
            <a:ext cx="1428596" cy="369332"/>
          </a:xfrm>
          <a:prstGeom prst="rect">
            <a:avLst/>
          </a:prstGeom>
        </p:spPr>
        <p:txBody>
          <a:bodyPr wrap="none">
            <a:spAutoFit/>
          </a:bodyPr>
          <a:lstStyle/>
          <a:p>
            <a:r>
              <a:rPr lang="en-US" sz="1800" dirty="0" smtClean="0">
                <a:solidFill>
                  <a:srgbClr val="009900"/>
                </a:solidFill>
              </a:rPr>
              <a:t>Unclassified</a:t>
            </a:r>
            <a:endParaRPr lang="en-US" dirty="0"/>
          </a:p>
        </p:txBody>
      </p:sp>
      <p:sp>
        <p:nvSpPr>
          <p:cNvPr id="5" name="Rectangle 4"/>
          <p:cNvSpPr/>
          <p:nvPr userDrawn="1"/>
        </p:nvSpPr>
        <p:spPr>
          <a:xfrm>
            <a:off x="8319289" y="7107674"/>
            <a:ext cx="1428596" cy="369332"/>
          </a:xfrm>
          <a:prstGeom prst="rect">
            <a:avLst/>
          </a:prstGeom>
        </p:spPr>
        <p:txBody>
          <a:bodyPr wrap="none">
            <a:spAutoFit/>
          </a:bodyPr>
          <a:lstStyle/>
          <a:p>
            <a:r>
              <a:rPr lang="en-US" sz="1800" dirty="0" smtClean="0">
                <a:solidFill>
                  <a:srgbClr val="009900"/>
                </a:solidFill>
              </a:rPr>
              <a:t>Unclassified</a:t>
            </a:r>
            <a:endParaRPr lang="en-US" dirty="0"/>
          </a:p>
        </p:txBody>
      </p:sp>
    </p:spTree>
    <p:extLst>
      <p:ext uri="{BB962C8B-B14F-4D97-AF65-F5344CB8AC3E}">
        <p14:creationId xmlns:p14="http://schemas.microsoft.com/office/powerpoint/2010/main" val="66704095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1491" y="300355"/>
            <a:ext cx="3233936" cy="1278255"/>
          </a:xfrm>
        </p:spPr>
        <p:txBody>
          <a:bodyPr/>
          <a:lstStyle>
            <a:lvl1pPr algn="l">
              <a:defRPr sz="2150" b="1"/>
            </a:lvl1pPr>
          </a:lstStyle>
          <a:p>
            <a:r>
              <a:rPr lang="en-US" smtClean="0"/>
              <a:t>Click to edit Master title style</a:t>
            </a:r>
            <a:endParaRPr lang="en-US"/>
          </a:p>
        </p:txBody>
      </p:sp>
      <p:sp>
        <p:nvSpPr>
          <p:cNvPr id="3" name="Content Placeholder 2"/>
          <p:cNvSpPr>
            <a:spLocks noGrp="1"/>
          </p:cNvSpPr>
          <p:nvPr>
            <p:ph idx="1"/>
          </p:nvPr>
        </p:nvSpPr>
        <p:spPr>
          <a:xfrm>
            <a:off x="3843179" y="300356"/>
            <a:ext cx="5495131" cy="6438424"/>
          </a:xfrm>
        </p:spPr>
        <p:txBody>
          <a:bodyPr/>
          <a:lstStyle>
            <a:lvl1pPr>
              <a:defRPr sz="3440"/>
            </a:lvl1pPr>
            <a:lvl2pPr>
              <a:defRPr sz="3010"/>
            </a:lvl2pPr>
            <a:lvl3pPr>
              <a:defRPr sz="2580"/>
            </a:lvl3pPr>
            <a:lvl4pPr>
              <a:defRPr sz="2150"/>
            </a:lvl4pPr>
            <a:lvl5pPr>
              <a:defRPr sz="2150"/>
            </a:lvl5pPr>
            <a:lvl6pPr>
              <a:defRPr sz="2150"/>
            </a:lvl6pPr>
            <a:lvl7pPr>
              <a:defRPr sz="2150"/>
            </a:lvl7pPr>
            <a:lvl8pPr>
              <a:defRPr sz="2150"/>
            </a:lvl8pPr>
            <a:lvl9pPr>
              <a:defRPr sz="21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1491" y="1578611"/>
            <a:ext cx="3233936" cy="5160169"/>
          </a:xfrm>
        </p:spPr>
        <p:txBody>
          <a:bodyPr/>
          <a:lstStyle>
            <a:lvl1pPr marL="0" indent="0">
              <a:buNone/>
              <a:defRPr sz="1505"/>
            </a:lvl1pPr>
            <a:lvl2pPr marL="491490" indent="0">
              <a:buNone/>
              <a:defRPr sz="1290"/>
            </a:lvl2pPr>
            <a:lvl3pPr marL="982980" indent="0">
              <a:buNone/>
              <a:defRPr sz="1075"/>
            </a:lvl3pPr>
            <a:lvl4pPr marL="1474470" indent="0">
              <a:buNone/>
              <a:defRPr sz="968"/>
            </a:lvl4pPr>
            <a:lvl5pPr marL="1965960" indent="0">
              <a:buNone/>
              <a:defRPr sz="968"/>
            </a:lvl5pPr>
            <a:lvl6pPr marL="2457450" indent="0">
              <a:buNone/>
              <a:defRPr sz="968"/>
            </a:lvl6pPr>
            <a:lvl7pPr marL="2948940" indent="0">
              <a:buNone/>
              <a:defRPr sz="968"/>
            </a:lvl7pPr>
            <a:lvl8pPr marL="3440430" indent="0">
              <a:buNone/>
              <a:defRPr sz="968"/>
            </a:lvl8pPr>
            <a:lvl9pPr marL="3931920" indent="0">
              <a:buNone/>
              <a:defRPr sz="968"/>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fld id="{ED348D5E-9D93-4BB4-BACA-95A0283EB065}" type="datetime1">
              <a:rPr lang="en-US" smtClean="0"/>
              <a:pPr/>
              <a:t>5/22/2018</a:t>
            </a:fld>
            <a:endParaRPr lang="en-US" dirty="0"/>
          </a:p>
        </p:txBody>
      </p:sp>
      <p:sp>
        <p:nvSpPr>
          <p:cNvPr id="6" name="Rectangle 3"/>
          <p:cNvSpPr>
            <a:spLocks noGrp="1" noChangeArrowheads="1"/>
          </p:cNvSpPr>
          <p:nvPr>
            <p:ph type="sldNum" sz="quarter" idx="11"/>
          </p:nvPr>
        </p:nvSpPr>
        <p:spPr>
          <a:ln/>
        </p:spPr>
        <p:txBody>
          <a:bodyPr/>
          <a:lstStyle>
            <a:lvl1pPr>
              <a:defRPr/>
            </a:lvl1pPr>
          </a:lstStyle>
          <a:p>
            <a:fld id="{B27C9CEC-CE27-4242-B95B-FC4AF56DB688}" type="slidenum">
              <a:rPr lang="en-US" smtClean="0">
                <a:solidFill>
                  <a:srgbClr val="000000"/>
                </a:solidFill>
              </a:rPr>
              <a:pPr/>
              <a:t>‹#›</a:t>
            </a:fld>
            <a:endParaRPr lang="en-US" dirty="0">
              <a:solidFill>
                <a:srgbClr val="000000"/>
              </a:solidFill>
            </a:endParaRPr>
          </a:p>
        </p:txBody>
      </p:sp>
      <p:sp>
        <p:nvSpPr>
          <p:cNvPr id="7" name="Rectangle 6"/>
          <p:cNvSpPr/>
          <p:nvPr userDrawn="1"/>
        </p:nvSpPr>
        <p:spPr>
          <a:xfrm>
            <a:off x="0" y="17318"/>
            <a:ext cx="1428596" cy="369332"/>
          </a:xfrm>
          <a:prstGeom prst="rect">
            <a:avLst/>
          </a:prstGeom>
        </p:spPr>
        <p:txBody>
          <a:bodyPr wrap="none">
            <a:spAutoFit/>
          </a:bodyPr>
          <a:lstStyle/>
          <a:p>
            <a:r>
              <a:rPr lang="en-US" sz="1800" dirty="0" smtClean="0">
                <a:solidFill>
                  <a:srgbClr val="009900"/>
                </a:solidFill>
              </a:rPr>
              <a:t>Unclassified</a:t>
            </a:r>
            <a:endParaRPr lang="en-US" dirty="0"/>
          </a:p>
        </p:txBody>
      </p:sp>
      <p:sp>
        <p:nvSpPr>
          <p:cNvPr id="8" name="Rectangle 7"/>
          <p:cNvSpPr/>
          <p:nvPr userDrawn="1"/>
        </p:nvSpPr>
        <p:spPr>
          <a:xfrm>
            <a:off x="8319289" y="7107674"/>
            <a:ext cx="1428596" cy="369332"/>
          </a:xfrm>
          <a:prstGeom prst="rect">
            <a:avLst/>
          </a:prstGeom>
        </p:spPr>
        <p:txBody>
          <a:bodyPr wrap="none">
            <a:spAutoFit/>
          </a:bodyPr>
          <a:lstStyle/>
          <a:p>
            <a:r>
              <a:rPr lang="en-US" sz="1800" dirty="0" smtClean="0">
                <a:solidFill>
                  <a:srgbClr val="009900"/>
                </a:solidFill>
              </a:rPr>
              <a:t>Unclassified</a:t>
            </a:r>
            <a:endParaRPr lang="en-US" dirty="0"/>
          </a:p>
        </p:txBody>
      </p:sp>
    </p:spTree>
    <p:extLst>
      <p:ext uri="{BB962C8B-B14F-4D97-AF65-F5344CB8AC3E}">
        <p14:creationId xmlns:p14="http://schemas.microsoft.com/office/powerpoint/2010/main" val="385147282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6710" y="5280660"/>
            <a:ext cx="5897880" cy="623412"/>
          </a:xfrm>
        </p:spPr>
        <p:txBody>
          <a:bodyPr/>
          <a:lstStyle>
            <a:lvl1pPr algn="l">
              <a:defRPr sz="2150" b="1"/>
            </a:lvl1pPr>
          </a:lstStyle>
          <a:p>
            <a:r>
              <a:rPr lang="en-US" smtClean="0"/>
              <a:t>Click to edit Master title style</a:t>
            </a:r>
            <a:endParaRPr lang="en-US"/>
          </a:p>
        </p:txBody>
      </p:sp>
      <p:sp>
        <p:nvSpPr>
          <p:cNvPr id="3" name="Picture Placeholder 2"/>
          <p:cNvSpPr>
            <a:spLocks noGrp="1"/>
          </p:cNvSpPr>
          <p:nvPr>
            <p:ph type="pic" idx="1"/>
          </p:nvPr>
        </p:nvSpPr>
        <p:spPr>
          <a:xfrm>
            <a:off x="1926710" y="674053"/>
            <a:ext cx="5897880" cy="4526280"/>
          </a:xfrm>
        </p:spPr>
        <p:txBody>
          <a:bodyPr/>
          <a:lstStyle>
            <a:lvl1pPr marL="0" indent="0">
              <a:buNone/>
              <a:defRPr sz="3440"/>
            </a:lvl1pPr>
            <a:lvl2pPr marL="491490" indent="0">
              <a:buNone/>
              <a:defRPr sz="3010"/>
            </a:lvl2pPr>
            <a:lvl3pPr marL="982980" indent="0">
              <a:buNone/>
              <a:defRPr sz="2580"/>
            </a:lvl3pPr>
            <a:lvl4pPr marL="1474470" indent="0">
              <a:buNone/>
              <a:defRPr sz="2150"/>
            </a:lvl4pPr>
            <a:lvl5pPr marL="1965960" indent="0">
              <a:buNone/>
              <a:defRPr sz="2150"/>
            </a:lvl5pPr>
            <a:lvl6pPr marL="2457450" indent="0">
              <a:buNone/>
              <a:defRPr sz="2150"/>
            </a:lvl6pPr>
            <a:lvl7pPr marL="2948940" indent="0">
              <a:buNone/>
              <a:defRPr sz="2150"/>
            </a:lvl7pPr>
            <a:lvl8pPr marL="3440430" indent="0">
              <a:buNone/>
              <a:defRPr sz="2150"/>
            </a:lvl8pPr>
            <a:lvl9pPr marL="3931920" indent="0">
              <a:buNone/>
              <a:defRPr sz="2150"/>
            </a:lvl9pPr>
          </a:lstStyle>
          <a:p>
            <a:pPr lvl="0"/>
            <a:r>
              <a:rPr lang="en-US" noProof="0" dirty="0" smtClean="0"/>
              <a:t>Click icon to add picture</a:t>
            </a:r>
          </a:p>
        </p:txBody>
      </p:sp>
      <p:sp>
        <p:nvSpPr>
          <p:cNvPr id="4" name="Text Placeholder 3"/>
          <p:cNvSpPr>
            <a:spLocks noGrp="1"/>
          </p:cNvSpPr>
          <p:nvPr>
            <p:ph type="body" sz="half" idx="2"/>
          </p:nvPr>
        </p:nvSpPr>
        <p:spPr>
          <a:xfrm>
            <a:off x="1926710" y="5904072"/>
            <a:ext cx="5897880" cy="885348"/>
          </a:xfrm>
        </p:spPr>
        <p:txBody>
          <a:bodyPr/>
          <a:lstStyle>
            <a:lvl1pPr marL="0" indent="0">
              <a:buNone/>
              <a:defRPr sz="1505"/>
            </a:lvl1pPr>
            <a:lvl2pPr marL="491490" indent="0">
              <a:buNone/>
              <a:defRPr sz="1290"/>
            </a:lvl2pPr>
            <a:lvl3pPr marL="982980" indent="0">
              <a:buNone/>
              <a:defRPr sz="1075"/>
            </a:lvl3pPr>
            <a:lvl4pPr marL="1474470" indent="0">
              <a:buNone/>
              <a:defRPr sz="968"/>
            </a:lvl4pPr>
            <a:lvl5pPr marL="1965960" indent="0">
              <a:buNone/>
              <a:defRPr sz="968"/>
            </a:lvl5pPr>
            <a:lvl6pPr marL="2457450" indent="0">
              <a:buNone/>
              <a:defRPr sz="968"/>
            </a:lvl6pPr>
            <a:lvl7pPr marL="2948940" indent="0">
              <a:buNone/>
              <a:defRPr sz="968"/>
            </a:lvl7pPr>
            <a:lvl8pPr marL="3440430" indent="0">
              <a:buNone/>
              <a:defRPr sz="968"/>
            </a:lvl8pPr>
            <a:lvl9pPr marL="3931920" indent="0">
              <a:buNone/>
              <a:defRPr sz="968"/>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fld id="{600E6A15-2388-4EEC-A000-D9713B74D38D}" type="datetime1">
              <a:rPr lang="en-US" smtClean="0"/>
              <a:pPr/>
              <a:t>5/22/2018</a:t>
            </a:fld>
            <a:endParaRPr lang="en-US" dirty="0"/>
          </a:p>
        </p:txBody>
      </p:sp>
      <p:sp>
        <p:nvSpPr>
          <p:cNvPr id="6" name="Rectangle 3"/>
          <p:cNvSpPr>
            <a:spLocks noGrp="1" noChangeArrowheads="1"/>
          </p:cNvSpPr>
          <p:nvPr>
            <p:ph type="sldNum" sz="quarter" idx="11"/>
          </p:nvPr>
        </p:nvSpPr>
        <p:spPr>
          <a:ln/>
        </p:spPr>
        <p:txBody>
          <a:bodyPr/>
          <a:lstStyle>
            <a:lvl1pPr>
              <a:defRPr/>
            </a:lvl1pPr>
          </a:lstStyle>
          <a:p>
            <a:fld id="{B27C9CEC-CE27-4242-B95B-FC4AF56DB688}" type="slidenum">
              <a:rPr lang="en-US" smtClean="0">
                <a:solidFill>
                  <a:srgbClr val="000000"/>
                </a:solidFill>
              </a:rPr>
              <a:pPr/>
              <a:t>‹#›</a:t>
            </a:fld>
            <a:endParaRPr lang="en-US" dirty="0">
              <a:solidFill>
                <a:srgbClr val="000000"/>
              </a:solidFill>
            </a:endParaRPr>
          </a:p>
        </p:txBody>
      </p:sp>
      <p:sp>
        <p:nvSpPr>
          <p:cNvPr id="7" name="Rectangle 6"/>
          <p:cNvSpPr/>
          <p:nvPr userDrawn="1"/>
        </p:nvSpPr>
        <p:spPr>
          <a:xfrm>
            <a:off x="0" y="17318"/>
            <a:ext cx="1428596" cy="369332"/>
          </a:xfrm>
          <a:prstGeom prst="rect">
            <a:avLst/>
          </a:prstGeom>
        </p:spPr>
        <p:txBody>
          <a:bodyPr wrap="none">
            <a:spAutoFit/>
          </a:bodyPr>
          <a:lstStyle/>
          <a:p>
            <a:r>
              <a:rPr lang="en-US" sz="1800" dirty="0" smtClean="0">
                <a:solidFill>
                  <a:srgbClr val="009900"/>
                </a:solidFill>
              </a:rPr>
              <a:t>Unclassified</a:t>
            </a:r>
            <a:endParaRPr lang="en-US" dirty="0"/>
          </a:p>
        </p:txBody>
      </p:sp>
      <p:sp>
        <p:nvSpPr>
          <p:cNvPr id="8" name="Rectangle 7"/>
          <p:cNvSpPr/>
          <p:nvPr userDrawn="1"/>
        </p:nvSpPr>
        <p:spPr>
          <a:xfrm>
            <a:off x="8319289" y="7107674"/>
            <a:ext cx="1428596" cy="369332"/>
          </a:xfrm>
          <a:prstGeom prst="rect">
            <a:avLst/>
          </a:prstGeom>
        </p:spPr>
        <p:txBody>
          <a:bodyPr wrap="none">
            <a:spAutoFit/>
          </a:bodyPr>
          <a:lstStyle/>
          <a:p>
            <a:r>
              <a:rPr lang="en-US" sz="1800" dirty="0" smtClean="0">
                <a:solidFill>
                  <a:srgbClr val="009900"/>
                </a:solidFill>
              </a:rPr>
              <a:t>Unclassified</a:t>
            </a:r>
            <a:endParaRPr lang="en-US" dirty="0"/>
          </a:p>
        </p:txBody>
      </p:sp>
    </p:spTree>
    <p:extLst>
      <p:ext uri="{BB962C8B-B14F-4D97-AF65-F5344CB8AC3E}">
        <p14:creationId xmlns:p14="http://schemas.microsoft.com/office/powerpoint/2010/main" val="352859404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9554" name="Rectangle 2"/>
          <p:cNvSpPr>
            <a:spLocks noGrp="1" noChangeArrowheads="1"/>
          </p:cNvSpPr>
          <p:nvPr>
            <p:ph type="dt" sz="half" idx="2"/>
          </p:nvPr>
        </p:nvSpPr>
        <p:spPr bwMode="auto">
          <a:xfrm>
            <a:off x="163830" y="7292340"/>
            <a:ext cx="3276600" cy="2514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20" tIns="46038" rIns="45720" bIns="46038" numCol="1" anchor="b" anchorCtr="0" compatLnSpc="1">
            <a:prstTxWarp prst="textNoShape">
              <a:avLst/>
            </a:prstTxWarp>
          </a:bodyPr>
          <a:lstStyle>
            <a:lvl1pPr eaLnBrk="0" hangingPunct="0">
              <a:defRPr sz="860" b="0" smtClean="0">
                <a:solidFill>
                  <a:srgbClr val="B2B2B2"/>
                </a:solidFill>
                <a:latin typeface="Arial Narrow" pitchFamily="34" charset="0"/>
              </a:defRPr>
            </a:lvl1pPr>
          </a:lstStyle>
          <a:p>
            <a:fld id="{556EFB9A-ECF1-49EE-AD8D-3238D0CF4EBE}" type="datetime1">
              <a:rPr lang="en-US"/>
              <a:pPr/>
              <a:t>5/22/2018</a:t>
            </a:fld>
            <a:endParaRPr lang="en-US" dirty="0"/>
          </a:p>
        </p:txBody>
      </p:sp>
      <p:sp>
        <p:nvSpPr>
          <p:cNvPr id="279555" name="Rectangle 3"/>
          <p:cNvSpPr>
            <a:spLocks noGrp="1" noChangeArrowheads="1"/>
          </p:cNvSpPr>
          <p:nvPr>
            <p:ph type="sldNum" sz="quarter" idx="4"/>
          </p:nvPr>
        </p:nvSpPr>
        <p:spPr bwMode="auto">
          <a:xfrm>
            <a:off x="3890963" y="7040880"/>
            <a:ext cx="2047875" cy="502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b" anchorCtr="0" compatLnSpc="1">
            <a:prstTxWarp prst="textNoShape">
              <a:avLst/>
            </a:prstTxWarp>
          </a:bodyPr>
          <a:lstStyle>
            <a:lvl1pPr algn="ctr" eaLnBrk="0" hangingPunct="0">
              <a:defRPr sz="1075" b="0" smtClean="0"/>
            </a:lvl1pPr>
          </a:lstStyle>
          <a:p>
            <a:fld id="{B27C9CEC-CE27-4242-B95B-FC4AF56DB688}" type="slidenum">
              <a:rPr lang="en-US">
                <a:solidFill>
                  <a:srgbClr val="000000"/>
                </a:solidFill>
              </a:rPr>
              <a:pPr/>
              <a:t>‹#›</a:t>
            </a:fld>
            <a:endParaRPr lang="en-US" dirty="0">
              <a:solidFill>
                <a:srgbClr val="000000"/>
              </a:solidFill>
            </a:endParaRPr>
          </a:p>
        </p:txBody>
      </p:sp>
      <p:sp>
        <p:nvSpPr>
          <p:cNvPr id="1028" name="Rectangle 4"/>
          <p:cNvSpPr>
            <a:spLocks noGrp="1" noChangeArrowheads="1"/>
          </p:cNvSpPr>
          <p:nvPr>
            <p:ph type="title"/>
          </p:nvPr>
        </p:nvSpPr>
        <p:spPr bwMode="auto">
          <a:xfrm>
            <a:off x="1310640" y="167640"/>
            <a:ext cx="8437245" cy="7124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20" tIns="46038" rIns="45720" bIns="46038" numCol="1" anchor="b" anchorCtr="0" compatLnSpc="1">
            <a:prstTxWarp prst="textNoShape">
              <a:avLst/>
            </a:prstTxWarp>
          </a:bodyPr>
          <a:lstStyle/>
          <a:p>
            <a:pPr lvl="0"/>
            <a:endParaRPr lang="en-US" smtClean="0"/>
          </a:p>
        </p:txBody>
      </p:sp>
      <p:sp>
        <p:nvSpPr>
          <p:cNvPr id="1029" name="Rectangle 5"/>
          <p:cNvSpPr>
            <a:spLocks noGrp="1" noChangeArrowheads="1"/>
          </p:cNvSpPr>
          <p:nvPr>
            <p:ph type="body" idx="1"/>
          </p:nvPr>
        </p:nvSpPr>
        <p:spPr bwMode="auto">
          <a:xfrm>
            <a:off x="491490" y="1257300"/>
            <a:ext cx="8846820" cy="5736432"/>
          </a:xfrm>
          <a:prstGeom prst="rect">
            <a:avLst/>
          </a:prstGeom>
          <a:noFill/>
          <a:ln>
            <a:noFill/>
          </a:ln>
          <a:effectLst/>
          <a:extLst>
            <a:ext uri="{909E8E84-426E-40DD-AFC4-6F175D3DCCD1}">
              <a14:hiddenFill xmlns:a14="http://schemas.microsoft.com/office/drawing/2010/main">
                <a:gradFill rotWithShape="0">
                  <a:gsLst>
                    <a:gs pos="0">
                      <a:srgbClr val="000000"/>
                    </a:gs>
                    <a:gs pos="100000">
                      <a:srgbClr val="000000"/>
                    </a:gs>
                  </a:gsLst>
                  <a:lin ang="5400000" scaled="1"/>
                </a:gra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grpSp>
        <p:nvGrpSpPr>
          <p:cNvPr id="1030" name="Group 6"/>
          <p:cNvGrpSpPr>
            <a:grpSpLocks/>
          </p:cNvGrpSpPr>
          <p:nvPr/>
        </p:nvGrpSpPr>
        <p:grpSpPr bwMode="auto">
          <a:xfrm>
            <a:off x="81915" y="838200"/>
            <a:ext cx="9665970" cy="167640"/>
            <a:chOff x="0" y="576"/>
            <a:chExt cx="5282" cy="189"/>
          </a:xfrm>
        </p:grpSpPr>
        <p:grpSp>
          <p:nvGrpSpPr>
            <p:cNvPr id="1033" name="Group 7"/>
            <p:cNvGrpSpPr>
              <a:grpSpLocks/>
            </p:cNvGrpSpPr>
            <p:nvPr/>
          </p:nvGrpSpPr>
          <p:grpSpPr bwMode="auto">
            <a:xfrm>
              <a:off x="5158" y="576"/>
              <a:ext cx="124" cy="189"/>
              <a:chOff x="5158" y="576"/>
              <a:chExt cx="124" cy="189"/>
            </a:xfrm>
          </p:grpSpPr>
          <p:sp>
            <p:nvSpPr>
              <p:cNvPr id="1048" name="Rectangle 8"/>
              <p:cNvSpPr>
                <a:spLocks noChangeArrowheads="1"/>
              </p:cNvSpPr>
              <p:nvPr/>
            </p:nvSpPr>
            <p:spPr bwMode="auto">
              <a:xfrm>
                <a:off x="5252" y="576"/>
                <a:ext cx="30" cy="189"/>
              </a:xfrm>
              <a:prstGeom prst="rect">
                <a:avLst/>
              </a:prstGeom>
              <a:gradFill rotWithShape="0">
                <a:gsLst>
                  <a:gs pos="0">
                    <a:srgbClr val="3A1558"/>
                  </a:gs>
                  <a:gs pos="100000">
                    <a:srgbClr val="9234DB"/>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935" dirty="0">
                  <a:solidFill>
                    <a:srgbClr val="000000"/>
                  </a:solidFill>
                </a:endParaRPr>
              </a:p>
            </p:txBody>
          </p:sp>
          <p:sp>
            <p:nvSpPr>
              <p:cNvPr id="1049" name="Rectangle 9"/>
              <p:cNvSpPr>
                <a:spLocks noChangeArrowheads="1"/>
              </p:cNvSpPr>
              <p:nvPr/>
            </p:nvSpPr>
            <p:spPr bwMode="auto">
              <a:xfrm>
                <a:off x="5158" y="576"/>
                <a:ext cx="60" cy="189"/>
              </a:xfrm>
              <a:prstGeom prst="rect">
                <a:avLst/>
              </a:prstGeom>
              <a:gradFill rotWithShape="0">
                <a:gsLst>
                  <a:gs pos="0">
                    <a:srgbClr val="3A1558"/>
                  </a:gs>
                  <a:gs pos="100000">
                    <a:srgbClr val="9234DB"/>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935" dirty="0">
                  <a:solidFill>
                    <a:srgbClr val="000000"/>
                  </a:solidFill>
                </a:endParaRPr>
              </a:p>
            </p:txBody>
          </p:sp>
        </p:grpSp>
        <p:grpSp>
          <p:nvGrpSpPr>
            <p:cNvPr id="1034" name="Group 10"/>
            <p:cNvGrpSpPr>
              <a:grpSpLocks/>
            </p:cNvGrpSpPr>
            <p:nvPr/>
          </p:nvGrpSpPr>
          <p:grpSpPr bwMode="auto">
            <a:xfrm>
              <a:off x="4848" y="576"/>
              <a:ext cx="263" cy="189"/>
              <a:chOff x="4848" y="576"/>
              <a:chExt cx="263" cy="189"/>
            </a:xfrm>
          </p:grpSpPr>
          <p:sp>
            <p:nvSpPr>
              <p:cNvPr id="1046" name="Rectangle 11"/>
              <p:cNvSpPr>
                <a:spLocks noChangeArrowheads="1"/>
              </p:cNvSpPr>
              <p:nvPr/>
            </p:nvSpPr>
            <p:spPr bwMode="auto">
              <a:xfrm>
                <a:off x="5018" y="576"/>
                <a:ext cx="93" cy="189"/>
              </a:xfrm>
              <a:prstGeom prst="rect">
                <a:avLst/>
              </a:prstGeom>
              <a:gradFill rotWithShape="0">
                <a:gsLst>
                  <a:gs pos="0">
                    <a:srgbClr val="3A1558"/>
                  </a:gs>
                  <a:gs pos="100000">
                    <a:srgbClr val="9234DB"/>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935" dirty="0">
                  <a:solidFill>
                    <a:srgbClr val="000000"/>
                  </a:solidFill>
                </a:endParaRPr>
              </a:p>
            </p:txBody>
          </p:sp>
          <p:sp>
            <p:nvSpPr>
              <p:cNvPr id="1047" name="Rectangle 12"/>
              <p:cNvSpPr>
                <a:spLocks noChangeArrowheads="1"/>
              </p:cNvSpPr>
              <p:nvPr/>
            </p:nvSpPr>
            <p:spPr bwMode="auto">
              <a:xfrm>
                <a:off x="4848" y="576"/>
                <a:ext cx="126" cy="189"/>
              </a:xfrm>
              <a:prstGeom prst="rect">
                <a:avLst/>
              </a:prstGeom>
              <a:gradFill rotWithShape="0">
                <a:gsLst>
                  <a:gs pos="0">
                    <a:srgbClr val="3A1558"/>
                  </a:gs>
                  <a:gs pos="100000">
                    <a:srgbClr val="9234DB"/>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935" dirty="0">
                  <a:solidFill>
                    <a:srgbClr val="000000"/>
                  </a:solidFill>
                </a:endParaRPr>
              </a:p>
            </p:txBody>
          </p:sp>
        </p:grpSp>
        <p:grpSp>
          <p:nvGrpSpPr>
            <p:cNvPr id="1035" name="Group 13"/>
            <p:cNvGrpSpPr>
              <a:grpSpLocks/>
            </p:cNvGrpSpPr>
            <p:nvPr/>
          </p:nvGrpSpPr>
          <p:grpSpPr bwMode="auto">
            <a:xfrm>
              <a:off x="4418" y="576"/>
              <a:ext cx="386" cy="189"/>
              <a:chOff x="4418" y="576"/>
              <a:chExt cx="386" cy="189"/>
            </a:xfrm>
          </p:grpSpPr>
          <p:sp>
            <p:nvSpPr>
              <p:cNvPr id="1044" name="Rectangle 14"/>
              <p:cNvSpPr>
                <a:spLocks noChangeArrowheads="1"/>
              </p:cNvSpPr>
              <p:nvPr/>
            </p:nvSpPr>
            <p:spPr bwMode="auto">
              <a:xfrm>
                <a:off x="4650" y="576"/>
                <a:ext cx="154" cy="189"/>
              </a:xfrm>
              <a:prstGeom prst="rect">
                <a:avLst/>
              </a:prstGeom>
              <a:gradFill rotWithShape="0">
                <a:gsLst>
                  <a:gs pos="0">
                    <a:srgbClr val="3A1558"/>
                  </a:gs>
                  <a:gs pos="100000">
                    <a:srgbClr val="9234DB"/>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935" dirty="0">
                  <a:solidFill>
                    <a:srgbClr val="000000"/>
                  </a:solidFill>
                </a:endParaRPr>
              </a:p>
            </p:txBody>
          </p:sp>
          <p:sp>
            <p:nvSpPr>
              <p:cNvPr id="1045" name="Rectangle 15"/>
              <p:cNvSpPr>
                <a:spLocks noChangeArrowheads="1"/>
              </p:cNvSpPr>
              <p:nvPr/>
            </p:nvSpPr>
            <p:spPr bwMode="auto">
              <a:xfrm>
                <a:off x="4418" y="576"/>
                <a:ext cx="189" cy="189"/>
              </a:xfrm>
              <a:prstGeom prst="rect">
                <a:avLst/>
              </a:prstGeom>
              <a:gradFill rotWithShape="0">
                <a:gsLst>
                  <a:gs pos="0">
                    <a:srgbClr val="3A1558"/>
                  </a:gs>
                  <a:gs pos="100000">
                    <a:srgbClr val="9234DB"/>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935" dirty="0">
                  <a:solidFill>
                    <a:srgbClr val="000000"/>
                  </a:solidFill>
                </a:endParaRPr>
              </a:p>
            </p:txBody>
          </p:sp>
        </p:grpSp>
        <p:grpSp>
          <p:nvGrpSpPr>
            <p:cNvPr id="1036" name="Group 16"/>
            <p:cNvGrpSpPr>
              <a:grpSpLocks/>
            </p:cNvGrpSpPr>
            <p:nvPr/>
          </p:nvGrpSpPr>
          <p:grpSpPr bwMode="auto">
            <a:xfrm>
              <a:off x="3183" y="576"/>
              <a:ext cx="1191" cy="189"/>
              <a:chOff x="3183" y="576"/>
              <a:chExt cx="1191" cy="189"/>
            </a:xfrm>
          </p:grpSpPr>
          <p:sp>
            <p:nvSpPr>
              <p:cNvPr id="1040" name="Rectangle 17"/>
              <p:cNvSpPr>
                <a:spLocks noChangeArrowheads="1"/>
              </p:cNvSpPr>
              <p:nvPr/>
            </p:nvSpPr>
            <p:spPr bwMode="auto">
              <a:xfrm>
                <a:off x="3558" y="576"/>
                <a:ext cx="250" cy="189"/>
              </a:xfrm>
              <a:prstGeom prst="rect">
                <a:avLst/>
              </a:prstGeom>
              <a:gradFill rotWithShape="0">
                <a:gsLst>
                  <a:gs pos="0">
                    <a:srgbClr val="3A1558"/>
                  </a:gs>
                  <a:gs pos="100000">
                    <a:srgbClr val="9234DB"/>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935" dirty="0">
                  <a:solidFill>
                    <a:srgbClr val="000000"/>
                  </a:solidFill>
                </a:endParaRPr>
              </a:p>
            </p:txBody>
          </p:sp>
          <p:sp>
            <p:nvSpPr>
              <p:cNvPr id="1041" name="Rectangle 18"/>
              <p:cNvSpPr>
                <a:spLocks noChangeArrowheads="1"/>
              </p:cNvSpPr>
              <p:nvPr/>
            </p:nvSpPr>
            <p:spPr bwMode="auto">
              <a:xfrm>
                <a:off x="4156" y="576"/>
                <a:ext cx="218" cy="189"/>
              </a:xfrm>
              <a:prstGeom prst="rect">
                <a:avLst/>
              </a:prstGeom>
              <a:gradFill rotWithShape="0">
                <a:gsLst>
                  <a:gs pos="0">
                    <a:srgbClr val="3A1558"/>
                  </a:gs>
                  <a:gs pos="100000">
                    <a:srgbClr val="9234DB"/>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935" dirty="0">
                  <a:solidFill>
                    <a:srgbClr val="000000"/>
                  </a:solidFill>
                </a:endParaRPr>
              </a:p>
            </p:txBody>
          </p:sp>
          <p:sp>
            <p:nvSpPr>
              <p:cNvPr id="1042" name="Rectangle 19"/>
              <p:cNvSpPr>
                <a:spLocks noChangeArrowheads="1"/>
              </p:cNvSpPr>
              <p:nvPr/>
            </p:nvSpPr>
            <p:spPr bwMode="auto">
              <a:xfrm>
                <a:off x="3864" y="576"/>
                <a:ext cx="250" cy="189"/>
              </a:xfrm>
              <a:prstGeom prst="rect">
                <a:avLst/>
              </a:prstGeom>
              <a:gradFill rotWithShape="0">
                <a:gsLst>
                  <a:gs pos="0">
                    <a:srgbClr val="3A1558"/>
                  </a:gs>
                  <a:gs pos="100000">
                    <a:srgbClr val="9234DB"/>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935" dirty="0">
                  <a:solidFill>
                    <a:srgbClr val="000000"/>
                  </a:solidFill>
                </a:endParaRPr>
              </a:p>
            </p:txBody>
          </p:sp>
          <p:sp>
            <p:nvSpPr>
              <p:cNvPr id="1043" name="Rectangle 20"/>
              <p:cNvSpPr>
                <a:spLocks noChangeArrowheads="1"/>
              </p:cNvSpPr>
              <p:nvPr/>
            </p:nvSpPr>
            <p:spPr bwMode="auto">
              <a:xfrm>
                <a:off x="3183" y="576"/>
                <a:ext cx="314" cy="189"/>
              </a:xfrm>
              <a:prstGeom prst="rect">
                <a:avLst/>
              </a:prstGeom>
              <a:gradFill rotWithShape="0">
                <a:gsLst>
                  <a:gs pos="0">
                    <a:srgbClr val="3A1558"/>
                  </a:gs>
                  <a:gs pos="100000">
                    <a:srgbClr val="9234DB"/>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935" dirty="0">
                  <a:solidFill>
                    <a:srgbClr val="000000"/>
                  </a:solidFill>
                </a:endParaRPr>
              </a:p>
            </p:txBody>
          </p:sp>
        </p:grpSp>
        <p:grpSp>
          <p:nvGrpSpPr>
            <p:cNvPr id="1037" name="Group 21"/>
            <p:cNvGrpSpPr>
              <a:grpSpLocks/>
            </p:cNvGrpSpPr>
            <p:nvPr/>
          </p:nvGrpSpPr>
          <p:grpSpPr bwMode="auto">
            <a:xfrm>
              <a:off x="0" y="576"/>
              <a:ext cx="3143" cy="189"/>
              <a:chOff x="0" y="576"/>
              <a:chExt cx="3143" cy="189"/>
            </a:xfrm>
          </p:grpSpPr>
          <p:sp>
            <p:nvSpPr>
              <p:cNvPr id="1038" name="Rectangle 22"/>
              <p:cNvSpPr>
                <a:spLocks noChangeArrowheads="1"/>
              </p:cNvSpPr>
              <p:nvPr/>
            </p:nvSpPr>
            <p:spPr bwMode="auto">
              <a:xfrm>
                <a:off x="2798" y="576"/>
                <a:ext cx="345" cy="189"/>
              </a:xfrm>
              <a:prstGeom prst="rect">
                <a:avLst/>
              </a:prstGeom>
              <a:gradFill rotWithShape="0">
                <a:gsLst>
                  <a:gs pos="0">
                    <a:srgbClr val="3A1558"/>
                  </a:gs>
                  <a:gs pos="100000">
                    <a:srgbClr val="9234DB"/>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935" dirty="0">
                  <a:solidFill>
                    <a:srgbClr val="000000"/>
                  </a:solidFill>
                </a:endParaRPr>
              </a:p>
            </p:txBody>
          </p:sp>
          <p:sp>
            <p:nvSpPr>
              <p:cNvPr id="1039" name="Rectangle 23"/>
              <p:cNvSpPr>
                <a:spLocks noChangeArrowheads="1"/>
              </p:cNvSpPr>
              <p:nvPr/>
            </p:nvSpPr>
            <p:spPr bwMode="auto">
              <a:xfrm>
                <a:off x="0" y="576"/>
                <a:ext cx="2756" cy="189"/>
              </a:xfrm>
              <a:prstGeom prst="rect">
                <a:avLst/>
              </a:prstGeom>
              <a:gradFill rotWithShape="0">
                <a:gsLst>
                  <a:gs pos="0">
                    <a:srgbClr val="3A1558"/>
                  </a:gs>
                  <a:gs pos="100000">
                    <a:srgbClr val="9234DB"/>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935" dirty="0">
                  <a:solidFill>
                    <a:srgbClr val="000000"/>
                  </a:solidFill>
                </a:endParaRPr>
              </a:p>
            </p:txBody>
          </p:sp>
        </p:grpSp>
      </p:grpSp>
    </p:spTree>
    <p:extLst>
      <p:ext uri="{BB962C8B-B14F-4D97-AF65-F5344CB8AC3E}">
        <p14:creationId xmlns:p14="http://schemas.microsoft.com/office/powerpoint/2010/main" val="20011585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 id="2147483666" r:id="rId5"/>
    <p:sldLayoutId id="2147483667" r:id="rId6"/>
    <p:sldLayoutId id="2147483668" r:id="rId7"/>
    <p:sldLayoutId id="2147483669" r:id="rId8"/>
    <p:sldLayoutId id="2147483670" r:id="rId9"/>
    <p:sldLayoutId id="2147483671" r:id="rId10"/>
    <p:sldLayoutId id="2147483673" r:id="rId11"/>
    <p:sldLayoutId id="2147483674" r:id="rId12"/>
  </p:sldLayoutIdLst>
  <p:hf hdr="0" ftr="0" dt="0"/>
  <p:txStyles>
    <p:titleStyle>
      <a:lvl1pPr algn="r" rtl="0" eaLnBrk="1" fontAlgn="base" hangingPunct="1">
        <a:spcBef>
          <a:spcPct val="0"/>
        </a:spcBef>
        <a:spcAft>
          <a:spcPct val="0"/>
        </a:spcAft>
        <a:defRPr sz="3010" b="1" i="1">
          <a:solidFill>
            <a:srgbClr val="000000"/>
          </a:solidFill>
          <a:latin typeface="+mj-lt"/>
          <a:ea typeface="+mj-ea"/>
          <a:cs typeface="+mj-cs"/>
        </a:defRPr>
      </a:lvl1pPr>
      <a:lvl2pPr algn="r" rtl="0" eaLnBrk="1" fontAlgn="base" hangingPunct="1">
        <a:spcBef>
          <a:spcPct val="0"/>
        </a:spcBef>
        <a:spcAft>
          <a:spcPct val="0"/>
        </a:spcAft>
        <a:defRPr sz="3010" b="1" i="1">
          <a:solidFill>
            <a:srgbClr val="000000"/>
          </a:solidFill>
          <a:latin typeface="Times New Roman" pitchFamily="18" charset="0"/>
        </a:defRPr>
      </a:lvl2pPr>
      <a:lvl3pPr algn="r" rtl="0" eaLnBrk="1" fontAlgn="base" hangingPunct="1">
        <a:spcBef>
          <a:spcPct val="0"/>
        </a:spcBef>
        <a:spcAft>
          <a:spcPct val="0"/>
        </a:spcAft>
        <a:defRPr sz="3010" b="1" i="1">
          <a:solidFill>
            <a:srgbClr val="000000"/>
          </a:solidFill>
          <a:latin typeface="Times New Roman" pitchFamily="18" charset="0"/>
        </a:defRPr>
      </a:lvl3pPr>
      <a:lvl4pPr algn="r" rtl="0" eaLnBrk="1" fontAlgn="base" hangingPunct="1">
        <a:spcBef>
          <a:spcPct val="0"/>
        </a:spcBef>
        <a:spcAft>
          <a:spcPct val="0"/>
        </a:spcAft>
        <a:defRPr sz="3010" b="1" i="1">
          <a:solidFill>
            <a:srgbClr val="000000"/>
          </a:solidFill>
          <a:latin typeface="Times New Roman" pitchFamily="18" charset="0"/>
        </a:defRPr>
      </a:lvl4pPr>
      <a:lvl5pPr algn="r" rtl="0" eaLnBrk="1" fontAlgn="base" hangingPunct="1">
        <a:spcBef>
          <a:spcPct val="0"/>
        </a:spcBef>
        <a:spcAft>
          <a:spcPct val="0"/>
        </a:spcAft>
        <a:defRPr sz="3010" b="1" i="1">
          <a:solidFill>
            <a:srgbClr val="000000"/>
          </a:solidFill>
          <a:latin typeface="Times New Roman" pitchFamily="18" charset="0"/>
        </a:defRPr>
      </a:lvl5pPr>
      <a:lvl6pPr marL="491490" algn="r" rtl="0" eaLnBrk="1" fontAlgn="base" hangingPunct="1">
        <a:spcBef>
          <a:spcPct val="0"/>
        </a:spcBef>
        <a:spcAft>
          <a:spcPct val="0"/>
        </a:spcAft>
        <a:defRPr sz="3010" b="1" i="1">
          <a:solidFill>
            <a:srgbClr val="000000"/>
          </a:solidFill>
          <a:latin typeface="Times New Roman" pitchFamily="18" charset="0"/>
        </a:defRPr>
      </a:lvl6pPr>
      <a:lvl7pPr marL="982980" algn="r" rtl="0" eaLnBrk="1" fontAlgn="base" hangingPunct="1">
        <a:spcBef>
          <a:spcPct val="0"/>
        </a:spcBef>
        <a:spcAft>
          <a:spcPct val="0"/>
        </a:spcAft>
        <a:defRPr sz="3010" b="1" i="1">
          <a:solidFill>
            <a:srgbClr val="000000"/>
          </a:solidFill>
          <a:latin typeface="Times New Roman" pitchFamily="18" charset="0"/>
        </a:defRPr>
      </a:lvl7pPr>
      <a:lvl8pPr marL="1474470" algn="r" rtl="0" eaLnBrk="1" fontAlgn="base" hangingPunct="1">
        <a:spcBef>
          <a:spcPct val="0"/>
        </a:spcBef>
        <a:spcAft>
          <a:spcPct val="0"/>
        </a:spcAft>
        <a:defRPr sz="3010" b="1" i="1">
          <a:solidFill>
            <a:srgbClr val="000000"/>
          </a:solidFill>
          <a:latin typeface="Times New Roman" pitchFamily="18" charset="0"/>
        </a:defRPr>
      </a:lvl8pPr>
      <a:lvl9pPr marL="1965960" algn="r" rtl="0" eaLnBrk="1" fontAlgn="base" hangingPunct="1">
        <a:spcBef>
          <a:spcPct val="0"/>
        </a:spcBef>
        <a:spcAft>
          <a:spcPct val="0"/>
        </a:spcAft>
        <a:defRPr sz="3010" b="1" i="1">
          <a:solidFill>
            <a:srgbClr val="000000"/>
          </a:solidFill>
          <a:latin typeface="Times New Roman" pitchFamily="18" charset="0"/>
        </a:defRPr>
      </a:lvl9pPr>
    </p:titleStyle>
    <p:bodyStyle>
      <a:lvl1pPr marL="184309" indent="-184309" algn="l" rtl="0" eaLnBrk="1" fontAlgn="base" hangingPunct="1">
        <a:lnSpc>
          <a:spcPct val="95000"/>
        </a:lnSpc>
        <a:spcBef>
          <a:spcPct val="35000"/>
        </a:spcBef>
        <a:spcAft>
          <a:spcPct val="0"/>
        </a:spcAft>
        <a:buChar char="•"/>
        <a:defRPr sz="2150" b="1">
          <a:solidFill>
            <a:schemeClr val="tx1"/>
          </a:solidFill>
          <a:latin typeface="+mn-lt"/>
          <a:ea typeface="+mn-ea"/>
          <a:cs typeface="+mn-cs"/>
        </a:defRPr>
      </a:lvl1pPr>
      <a:lvl2pPr marL="552926" indent="-245745" algn="l" rtl="0" eaLnBrk="1" fontAlgn="base" hangingPunct="1">
        <a:lnSpc>
          <a:spcPct val="95000"/>
        </a:lnSpc>
        <a:spcBef>
          <a:spcPct val="35000"/>
        </a:spcBef>
        <a:spcAft>
          <a:spcPct val="0"/>
        </a:spcAft>
        <a:buChar char="–"/>
        <a:defRPr sz="2150" b="1">
          <a:solidFill>
            <a:schemeClr val="tx1"/>
          </a:solidFill>
          <a:latin typeface="+mn-lt"/>
        </a:defRPr>
      </a:lvl2pPr>
      <a:lvl3pPr marL="856694" indent="-180896" algn="l" rtl="0" eaLnBrk="1" fontAlgn="base" hangingPunct="1">
        <a:lnSpc>
          <a:spcPct val="95000"/>
        </a:lnSpc>
        <a:spcBef>
          <a:spcPct val="35000"/>
        </a:spcBef>
        <a:spcAft>
          <a:spcPct val="0"/>
        </a:spcAft>
        <a:buChar char="•"/>
        <a:defRPr sz="2150" b="1">
          <a:solidFill>
            <a:schemeClr val="tx1"/>
          </a:solidFill>
          <a:latin typeface="+mn-lt"/>
        </a:defRPr>
      </a:lvl3pPr>
      <a:lvl4pPr marL="1220193" indent="-240626" algn="l" rtl="0" eaLnBrk="1" fontAlgn="base" hangingPunct="1">
        <a:lnSpc>
          <a:spcPct val="95000"/>
        </a:lnSpc>
        <a:spcBef>
          <a:spcPct val="35000"/>
        </a:spcBef>
        <a:spcAft>
          <a:spcPct val="0"/>
        </a:spcAft>
        <a:buChar char="–"/>
        <a:defRPr sz="2150" b="1">
          <a:solidFill>
            <a:schemeClr val="tx1"/>
          </a:solidFill>
          <a:latin typeface="+mn-lt"/>
        </a:defRPr>
      </a:lvl4pPr>
      <a:lvl5pPr marL="1532493" indent="-189429" algn="l" rtl="0" eaLnBrk="1" fontAlgn="base" hangingPunct="1">
        <a:lnSpc>
          <a:spcPct val="95000"/>
        </a:lnSpc>
        <a:spcBef>
          <a:spcPct val="35000"/>
        </a:spcBef>
        <a:spcAft>
          <a:spcPct val="0"/>
        </a:spcAft>
        <a:buChar char="•"/>
        <a:defRPr sz="2150" b="1">
          <a:solidFill>
            <a:schemeClr val="tx1"/>
          </a:solidFill>
          <a:latin typeface="+mn-lt"/>
        </a:defRPr>
      </a:lvl5pPr>
      <a:lvl6pPr marL="2023983" indent="-189429" algn="l" rtl="0" eaLnBrk="1" fontAlgn="base" hangingPunct="1">
        <a:lnSpc>
          <a:spcPct val="95000"/>
        </a:lnSpc>
        <a:spcBef>
          <a:spcPct val="35000"/>
        </a:spcBef>
        <a:spcAft>
          <a:spcPct val="0"/>
        </a:spcAft>
        <a:buChar char="•"/>
        <a:defRPr sz="2150" b="1">
          <a:solidFill>
            <a:schemeClr val="tx1"/>
          </a:solidFill>
          <a:latin typeface="+mn-lt"/>
        </a:defRPr>
      </a:lvl6pPr>
      <a:lvl7pPr marL="2515473" indent="-189429" algn="l" rtl="0" eaLnBrk="1" fontAlgn="base" hangingPunct="1">
        <a:lnSpc>
          <a:spcPct val="95000"/>
        </a:lnSpc>
        <a:spcBef>
          <a:spcPct val="35000"/>
        </a:spcBef>
        <a:spcAft>
          <a:spcPct val="0"/>
        </a:spcAft>
        <a:buChar char="•"/>
        <a:defRPr sz="2150" b="1">
          <a:solidFill>
            <a:schemeClr val="tx1"/>
          </a:solidFill>
          <a:latin typeface="+mn-lt"/>
        </a:defRPr>
      </a:lvl7pPr>
      <a:lvl8pPr marL="3006963" indent="-189429" algn="l" rtl="0" eaLnBrk="1" fontAlgn="base" hangingPunct="1">
        <a:lnSpc>
          <a:spcPct val="95000"/>
        </a:lnSpc>
        <a:spcBef>
          <a:spcPct val="35000"/>
        </a:spcBef>
        <a:spcAft>
          <a:spcPct val="0"/>
        </a:spcAft>
        <a:buChar char="•"/>
        <a:defRPr sz="2150" b="1">
          <a:solidFill>
            <a:schemeClr val="tx1"/>
          </a:solidFill>
          <a:latin typeface="+mn-lt"/>
        </a:defRPr>
      </a:lvl8pPr>
      <a:lvl9pPr marL="3498453" indent="-189429" algn="l" rtl="0" eaLnBrk="1" fontAlgn="base" hangingPunct="1">
        <a:lnSpc>
          <a:spcPct val="95000"/>
        </a:lnSpc>
        <a:spcBef>
          <a:spcPct val="35000"/>
        </a:spcBef>
        <a:spcAft>
          <a:spcPct val="0"/>
        </a:spcAft>
        <a:buChar char="•"/>
        <a:defRPr sz="2150" b="1">
          <a:solidFill>
            <a:schemeClr val="tx1"/>
          </a:solidFill>
          <a:latin typeface="+mn-lt"/>
        </a:defRPr>
      </a:lvl9pPr>
    </p:bodyStyle>
    <p:otherStyle>
      <a:defPPr>
        <a:defRPr lang="en-US"/>
      </a:defPPr>
      <a:lvl1pPr marL="0" algn="l" defTabSz="982980" rtl="0" eaLnBrk="1" latinLnBrk="0" hangingPunct="1">
        <a:defRPr sz="1935" kern="1200">
          <a:solidFill>
            <a:schemeClr val="tx1"/>
          </a:solidFill>
          <a:latin typeface="+mn-lt"/>
          <a:ea typeface="+mn-ea"/>
          <a:cs typeface="+mn-cs"/>
        </a:defRPr>
      </a:lvl1pPr>
      <a:lvl2pPr marL="491490" algn="l" defTabSz="982980" rtl="0" eaLnBrk="1" latinLnBrk="0" hangingPunct="1">
        <a:defRPr sz="1935" kern="1200">
          <a:solidFill>
            <a:schemeClr val="tx1"/>
          </a:solidFill>
          <a:latin typeface="+mn-lt"/>
          <a:ea typeface="+mn-ea"/>
          <a:cs typeface="+mn-cs"/>
        </a:defRPr>
      </a:lvl2pPr>
      <a:lvl3pPr marL="982980" algn="l" defTabSz="982980" rtl="0" eaLnBrk="1" latinLnBrk="0" hangingPunct="1">
        <a:defRPr sz="1935" kern="1200">
          <a:solidFill>
            <a:schemeClr val="tx1"/>
          </a:solidFill>
          <a:latin typeface="+mn-lt"/>
          <a:ea typeface="+mn-ea"/>
          <a:cs typeface="+mn-cs"/>
        </a:defRPr>
      </a:lvl3pPr>
      <a:lvl4pPr marL="1474470" algn="l" defTabSz="982980" rtl="0" eaLnBrk="1" latinLnBrk="0" hangingPunct="1">
        <a:defRPr sz="1935" kern="1200">
          <a:solidFill>
            <a:schemeClr val="tx1"/>
          </a:solidFill>
          <a:latin typeface="+mn-lt"/>
          <a:ea typeface="+mn-ea"/>
          <a:cs typeface="+mn-cs"/>
        </a:defRPr>
      </a:lvl4pPr>
      <a:lvl5pPr marL="1965960" algn="l" defTabSz="982980" rtl="0" eaLnBrk="1" latinLnBrk="0" hangingPunct="1">
        <a:defRPr sz="1935" kern="1200">
          <a:solidFill>
            <a:schemeClr val="tx1"/>
          </a:solidFill>
          <a:latin typeface="+mn-lt"/>
          <a:ea typeface="+mn-ea"/>
          <a:cs typeface="+mn-cs"/>
        </a:defRPr>
      </a:lvl5pPr>
      <a:lvl6pPr marL="2457450" algn="l" defTabSz="982980" rtl="0" eaLnBrk="1" latinLnBrk="0" hangingPunct="1">
        <a:defRPr sz="1935" kern="1200">
          <a:solidFill>
            <a:schemeClr val="tx1"/>
          </a:solidFill>
          <a:latin typeface="+mn-lt"/>
          <a:ea typeface="+mn-ea"/>
          <a:cs typeface="+mn-cs"/>
        </a:defRPr>
      </a:lvl6pPr>
      <a:lvl7pPr marL="2948940" algn="l" defTabSz="982980" rtl="0" eaLnBrk="1" latinLnBrk="0" hangingPunct="1">
        <a:defRPr sz="1935" kern="1200">
          <a:solidFill>
            <a:schemeClr val="tx1"/>
          </a:solidFill>
          <a:latin typeface="+mn-lt"/>
          <a:ea typeface="+mn-ea"/>
          <a:cs typeface="+mn-cs"/>
        </a:defRPr>
      </a:lvl7pPr>
      <a:lvl8pPr marL="3440430" algn="l" defTabSz="982980" rtl="0" eaLnBrk="1" latinLnBrk="0" hangingPunct="1">
        <a:defRPr sz="1935" kern="1200">
          <a:solidFill>
            <a:schemeClr val="tx1"/>
          </a:solidFill>
          <a:latin typeface="+mn-lt"/>
          <a:ea typeface="+mn-ea"/>
          <a:cs typeface="+mn-cs"/>
        </a:defRPr>
      </a:lvl8pPr>
      <a:lvl9pPr marL="3931920" algn="l" defTabSz="982980" rtl="0" eaLnBrk="1" latinLnBrk="0" hangingPunct="1">
        <a:defRPr sz="193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emf"/><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
          <p:cNvPicPr>
            <a:picLocks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2696369" y="1819593"/>
            <a:ext cx="4437063" cy="3902909"/>
          </a:xfrm>
          <a:prstGeom prst="rect">
            <a:avLst/>
          </a:prstGeom>
          <a:solidFill>
            <a:srgbClr val="3333CC"/>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3075" name="Rectangle 2"/>
          <p:cNvSpPr>
            <a:spLocks noGrp="1" noChangeArrowheads="1"/>
          </p:cNvSpPr>
          <p:nvPr>
            <p:ph type="ctrTitle"/>
          </p:nvPr>
        </p:nvSpPr>
        <p:spPr>
          <a:xfrm>
            <a:off x="1023938" y="1956802"/>
            <a:ext cx="7781925" cy="3952399"/>
          </a:xfrm>
        </p:spPr>
        <p:txBody>
          <a:bodyPr vert="horz" wrap="square" lIns="45720" tIns="49491" rIns="45720" bIns="49491" numCol="1" anchor="ctr" anchorCtr="0" compatLnSpc="1">
            <a:prstTxWarp prst="textNoShape">
              <a:avLst/>
            </a:prstTxWarp>
          </a:bodyPr>
          <a:lstStyle/>
          <a:p>
            <a:r>
              <a:rPr lang="en-US" sz="3200" dirty="0" smtClean="0">
                <a:latin typeface="+mn-lt"/>
              </a:rPr>
              <a:t>Joint </a:t>
            </a:r>
            <a:r>
              <a:rPr lang="en-US" sz="3200" dirty="0">
                <a:latin typeface="+mn-lt"/>
              </a:rPr>
              <a:t>Doctrine Update</a:t>
            </a:r>
            <a:br>
              <a:rPr lang="en-US" sz="3200" dirty="0">
                <a:latin typeface="+mn-lt"/>
              </a:rPr>
            </a:br>
            <a:r>
              <a:rPr lang="en-US" sz="3200" dirty="0">
                <a:latin typeface="+mn-lt"/>
              </a:rPr>
              <a:t/>
            </a:r>
            <a:br>
              <a:rPr lang="en-US" sz="3200" dirty="0">
                <a:latin typeface="+mn-lt"/>
              </a:rPr>
            </a:br>
            <a:r>
              <a:rPr lang="en-US" sz="3200" dirty="0" smtClean="0">
                <a:latin typeface="+mn-lt"/>
              </a:rPr>
              <a:t>61</a:t>
            </a:r>
            <a:r>
              <a:rPr lang="en-US" sz="3200" baseline="30000" dirty="0" smtClean="0">
                <a:latin typeface="+mn-lt"/>
              </a:rPr>
              <a:t>st</a:t>
            </a:r>
            <a:r>
              <a:rPr lang="en-US" sz="3200" dirty="0" smtClean="0">
                <a:latin typeface="+mn-lt"/>
              </a:rPr>
              <a:t> Joint </a:t>
            </a:r>
            <a:r>
              <a:rPr lang="en-US" sz="3200" dirty="0">
                <a:latin typeface="+mn-lt"/>
              </a:rPr>
              <a:t>Doctrine Planning Conference (JDPC)</a:t>
            </a:r>
            <a:br>
              <a:rPr lang="en-US" sz="3200" dirty="0">
                <a:latin typeface="+mn-lt"/>
              </a:rPr>
            </a:br>
            <a:r>
              <a:rPr lang="en-US" sz="3200" dirty="0" smtClean="0">
                <a:latin typeface="+mn-lt"/>
              </a:rPr>
              <a:t>23 - 24 MAY 2018</a:t>
            </a:r>
            <a:r>
              <a:rPr lang="en-US" sz="3200" dirty="0">
                <a:latin typeface="+mn-lt"/>
              </a:rPr>
              <a:t/>
            </a:r>
            <a:br>
              <a:rPr lang="en-US" sz="3200" dirty="0">
                <a:latin typeface="+mn-lt"/>
              </a:rPr>
            </a:br>
            <a:r>
              <a:rPr lang="en-US" sz="1505" dirty="0">
                <a:latin typeface="+mn-lt"/>
              </a:rPr>
              <a:t>Overall Classification is </a:t>
            </a:r>
            <a:r>
              <a:rPr lang="en-US" sz="1505" dirty="0">
                <a:solidFill>
                  <a:srgbClr val="009900"/>
                </a:solidFill>
                <a:latin typeface="+mn-lt"/>
              </a:rPr>
              <a:t>Unclassified</a:t>
            </a:r>
            <a:r>
              <a:rPr lang="en-US" sz="1505" dirty="0">
                <a:latin typeface="+mn-lt"/>
              </a:rPr>
              <a:t> </a:t>
            </a:r>
            <a:r>
              <a:rPr lang="en-US" sz="3440" dirty="0">
                <a:latin typeface="+mn-lt"/>
              </a:rPr>
              <a:t/>
            </a:r>
            <a:br>
              <a:rPr lang="en-US" sz="3440" dirty="0">
                <a:latin typeface="+mn-lt"/>
              </a:rPr>
            </a:br>
            <a:r>
              <a:rPr lang="en-US" sz="3440" dirty="0">
                <a:latin typeface="+mn-lt"/>
              </a:rPr>
              <a:t> </a:t>
            </a:r>
            <a:endParaRPr lang="en-US" sz="3010" dirty="0">
              <a:solidFill>
                <a:srgbClr val="944A7F"/>
              </a:solidFill>
              <a:latin typeface="+mn-lt"/>
            </a:endParaRPr>
          </a:p>
        </p:txBody>
      </p:sp>
      <p:pic>
        <p:nvPicPr>
          <p:cNvPr id="7" name="Picture 6"/>
          <p:cNvPicPr>
            <a:picLocks noChangeAspect="1"/>
          </p:cNvPicPr>
          <p:nvPr/>
        </p:nvPicPr>
        <p:blipFill>
          <a:blip r:embed="rId4"/>
          <a:stretch>
            <a:fillRect/>
          </a:stretch>
        </p:blipFill>
        <p:spPr>
          <a:xfrm>
            <a:off x="-1005063" y="5665352"/>
            <a:ext cx="5945363" cy="1052743"/>
          </a:xfrm>
          <a:prstGeom prst="rect">
            <a:avLst/>
          </a:prstGeom>
        </p:spPr>
      </p:pic>
      <p:pic>
        <p:nvPicPr>
          <p:cNvPr id="9" name="Picture 8"/>
          <p:cNvPicPr>
            <a:picLocks noChangeAspect="1"/>
          </p:cNvPicPr>
          <p:nvPr/>
        </p:nvPicPr>
        <p:blipFill>
          <a:blip r:embed="rId5"/>
          <a:stretch>
            <a:fillRect/>
          </a:stretch>
        </p:blipFill>
        <p:spPr>
          <a:xfrm>
            <a:off x="4616450" y="5684402"/>
            <a:ext cx="5945363" cy="1136657"/>
          </a:xfrm>
          <a:prstGeom prst="rect">
            <a:avLst/>
          </a:prstGeom>
        </p:spPr>
      </p:pic>
    </p:spTree>
    <p:extLst>
      <p:ext uri="{BB962C8B-B14F-4D97-AF65-F5344CB8AC3E}">
        <p14:creationId xmlns:p14="http://schemas.microsoft.com/office/powerpoint/2010/main" val="143552702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B27C9CEC-CE27-4242-B95B-FC4AF56DB688}" type="slidenum">
              <a:rPr lang="en-US" smtClean="0"/>
              <a:pPr/>
              <a:t>10</a:t>
            </a:fld>
            <a:endParaRPr lang="en-US" dirty="0"/>
          </a:p>
        </p:txBody>
      </p:sp>
      <p:sp>
        <p:nvSpPr>
          <p:cNvPr id="9" name="Rectangle 6"/>
          <p:cNvSpPr txBox="1">
            <a:spLocks noChangeArrowheads="1"/>
          </p:cNvSpPr>
          <p:nvPr/>
        </p:nvSpPr>
        <p:spPr bwMode="auto">
          <a:xfrm>
            <a:off x="2771222" y="114300"/>
            <a:ext cx="6763113" cy="578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20" tIns="46038" rIns="45720" bIns="46038" numCol="1" anchor="b" anchorCtr="0" compatLnSpc="1">
            <a:prstTxWarp prst="textNoShape">
              <a:avLst/>
            </a:prstTxWarp>
          </a:bodyPr>
          <a:lstStyle>
            <a:lvl1pPr algn="r" rtl="0" eaLnBrk="1" fontAlgn="base" hangingPunct="1">
              <a:spcBef>
                <a:spcPct val="0"/>
              </a:spcBef>
              <a:spcAft>
                <a:spcPct val="0"/>
              </a:spcAft>
              <a:defRPr sz="3010" b="1" i="1">
                <a:solidFill>
                  <a:srgbClr val="000000"/>
                </a:solidFill>
                <a:latin typeface="+mj-lt"/>
                <a:ea typeface="+mj-ea"/>
                <a:cs typeface="+mj-cs"/>
              </a:defRPr>
            </a:lvl1pPr>
            <a:lvl2pPr algn="r" rtl="0" eaLnBrk="1" fontAlgn="base" hangingPunct="1">
              <a:spcBef>
                <a:spcPct val="0"/>
              </a:spcBef>
              <a:spcAft>
                <a:spcPct val="0"/>
              </a:spcAft>
              <a:defRPr sz="3010" b="1" i="1">
                <a:solidFill>
                  <a:srgbClr val="000000"/>
                </a:solidFill>
                <a:latin typeface="Times New Roman" pitchFamily="18" charset="0"/>
              </a:defRPr>
            </a:lvl2pPr>
            <a:lvl3pPr algn="r" rtl="0" eaLnBrk="1" fontAlgn="base" hangingPunct="1">
              <a:spcBef>
                <a:spcPct val="0"/>
              </a:spcBef>
              <a:spcAft>
                <a:spcPct val="0"/>
              </a:spcAft>
              <a:defRPr sz="3010" b="1" i="1">
                <a:solidFill>
                  <a:srgbClr val="000000"/>
                </a:solidFill>
                <a:latin typeface="Times New Roman" pitchFamily="18" charset="0"/>
              </a:defRPr>
            </a:lvl3pPr>
            <a:lvl4pPr algn="r" rtl="0" eaLnBrk="1" fontAlgn="base" hangingPunct="1">
              <a:spcBef>
                <a:spcPct val="0"/>
              </a:spcBef>
              <a:spcAft>
                <a:spcPct val="0"/>
              </a:spcAft>
              <a:defRPr sz="3010" b="1" i="1">
                <a:solidFill>
                  <a:srgbClr val="000000"/>
                </a:solidFill>
                <a:latin typeface="Times New Roman" pitchFamily="18" charset="0"/>
              </a:defRPr>
            </a:lvl4pPr>
            <a:lvl5pPr algn="r" rtl="0" eaLnBrk="1" fontAlgn="base" hangingPunct="1">
              <a:spcBef>
                <a:spcPct val="0"/>
              </a:spcBef>
              <a:spcAft>
                <a:spcPct val="0"/>
              </a:spcAft>
              <a:defRPr sz="3010" b="1" i="1">
                <a:solidFill>
                  <a:srgbClr val="000000"/>
                </a:solidFill>
                <a:latin typeface="Times New Roman" pitchFamily="18" charset="0"/>
              </a:defRPr>
            </a:lvl5pPr>
            <a:lvl6pPr marL="491490" algn="r" rtl="0" eaLnBrk="1" fontAlgn="base" hangingPunct="1">
              <a:spcBef>
                <a:spcPct val="0"/>
              </a:spcBef>
              <a:spcAft>
                <a:spcPct val="0"/>
              </a:spcAft>
              <a:defRPr sz="3010" b="1" i="1">
                <a:solidFill>
                  <a:srgbClr val="000000"/>
                </a:solidFill>
                <a:latin typeface="Times New Roman" pitchFamily="18" charset="0"/>
              </a:defRPr>
            </a:lvl6pPr>
            <a:lvl7pPr marL="982980" algn="r" rtl="0" eaLnBrk="1" fontAlgn="base" hangingPunct="1">
              <a:spcBef>
                <a:spcPct val="0"/>
              </a:spcBef>
              <a:spcAft>
                <a:spcPct val="0"/>
              </a:spcAft>
              <a:defRPr sz="3010" b="1" i="1">
                <a:solidFill>
                  <a:srgbClr val="000000"/>
                </a:solidFill>
                <a:latin typeface="Times New Roman" pitchFamily="18" charset="0"/>
              </a:defRPr>
            </a:lvl7pPr>
            <a:lvl8pPr marL="1474470" algn="r" rtl="0" eaLnBrk="1" fontAlgn="base" hangingPunct="1">
              <a:spcBef>
                <a:spcPct val="0"/>
              </a:spcBef>
              <a:spcAft>
                <a:spcPct val="0"/>
              </a:spcAft>
              <a:defRPr sz="3010" b="1" i="1">
                <a:solidFill>
                  <a:srgbClr val="000000"/>
                </a:solidFill>
                <a:latin typeface="Times New Roman" pitchFamily="18" charset="0"/>
              </a:defRPr>
            </a:lvl8pPr>
            <a:lvl9pPr marL="1965960" algn="r" rtl="0" eaLnBrk="1" fontAlgn="base" hangingPunct="1">
              <a:spcBef>
                <a:spcPct val="0"/>
              </a:spcBef>
              <a:spcAft>
                <a:spcPct val="0"/>
              </a:spcAft>
              <a:defRPr sz="3010" b="1" i="1">
                <a:solidFill>
                  <a:srgbClr val="000000"/>
                </a:solidFill>
                <a:latin typeface="Times New Roman" pitchFamily="18" charset="0"/>
              </a:defRPr>
            </a:lvl9pPr>
          </a:lstStyle>
          <a:p>
            <a:pPr>
              <a:defRPr/>
            </a:pPr>
            <a:r>
              <a:rPr lang="en-US" sz="3200" kern="0" dirty="0" smtClean="0"/>
              <a:t>Overview of </a:t>
            </a:r>
            <a:r>
              <a:rPr lang="en-US" sz="3200" kern="0" dirty="0" smtClean="0">
                <a:latin typeface="+mn-lt"/>
              </a:rPr>
              <a:t>Joint</a:t>
            </a:r>
            <a:r>
              <a:rPr lang="en-US" sz="3200" kern="0" dirty="0" smtClean="0"/>
              <a:t> Doctrine Workload</a:t>
            </a:r>
          </a:p>
        </p:txBody>
      </p:sp>
      <p:graphicFrame>
        <p:nvGraphicFramePr>
          <p:cNvPr id="6" name="Content Placeholder 4"/>
          <p:cNvGraphicFramePr>
            <a:graphicFrameLocks noGrp="1"/>
          </p:cNvGraphicFramePr>
          <p:nvPr>
            <p:ph idx="1"/>
            <p:extLst>
              <p:ext uri="{D42A27DB-BD31-4B8C-83A1-F6EECF244321}">
                <p14:modId xmlns:p14="http://schemas.microsoft.com/office/powerpoint/2010/main" val="2670851043"/>
              </p:ext>
            </p:extLst>
          </p:nvPr>
        </p:nvGraphicFramePr>
        <p:xfrm>
          <a:off x="374650" y="692150"/>
          <a:ext cx="9067800" cy="6559823"/>
        </p:xfrm>
        <a:graphic>
          <a:graphicData uri="http://schemas.openxmlformats.org/drawingml/2006/table">
            <a:tbl>
              <a:tblPr firstRow="1" bandRow="1">
                <a:tableStyleId>{5C22544A-7EE6-4342-B048-85BDC9FD1C3A}</a:tableStyleId>
              </a:tblPr>
              <a:tblGrid>
                <a:gridCol w="1834730">
                  <a:extLst>
                    <a:ext uri="{9D8B030D-6E8A-4147-A177-3AD203B41FA5}">
                      <a16:colId xmlns:a16="http://schemas.microsoft.com/office/drawing/2014/main" val="20000"/>
                    </a:ext>
                  </a:extLst>
                </a:gridCol>
                <a:gridCol w="2587313">
                  <a:extLst>
                    <a:ext uri="{9D8B030D-6E8A-4147-A177-3AD203B41FA5}">
                      <a16:colId xmlns:a16="http://schemas.microsoft.com/office/drawing/2014/main" val="20001"/>
                    </a:ext>
                  </a:extLst>
                </a:gridCol>
                <a:gridCol w="4645757">
                  <a:extLst>
                    <a:ext uri="{9D8B030D-6E8A-4147-A177-3AD203B41FA5}">
                      <a16:colId xmlns:a16="http://schemas.microsoft.com/office/drawing/2014/main" val="3796138610"/>
                    </a:ext>
                  </a:extLst>
                </a:gridCol>
              </a:tblGrid>
              <a:tr h="328253">
                <a:tc>
                  <a:txBody>
                    <a:bodyPr/>
                    <a:lstStyle/>
                    <a:p>
                      <a:pPr algn="ctr"/>
                      <a:r>
                        <a:rPr lang="en-US" sz="1600" dirty="0" smtClean="0">
                          <a:latin typeface="+mn-lt"/>
                        </a:rPr>
                        <a:t>Type</a:t>
                      </a:r>
                      <a:endParaRPr lang="en-US" sz="1600" dirty="0">
                        <a:latin typeface="+mn-lt"/>
                      </a:endParaRPr>
                    </a:p>
                  </a:txBody>
                  <a:tcPr marL="67022" marR="67022" marT="33511" marB="33511">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US" sz="1600" dirty="0" smtClean="0">
                          <a:latin typeface="+mn-lt"/>
                        </a:rPr>
                        <a:t>Suspense/Event</a:t>
                      </a:r>
                      <a:endParaRPr lang="en-US" sz="1600" dirty="0">
                        <a:latin typeface="+mn-lt"/>
                      </a:endParaRPr>
                    </a:p>
                  </a:txBody>
                  <a:tcPr marL="67022" marR="67022" marT="33511" marB="33511">
                    <a:lnT w="12700" cap="flat" cmpd="sng" algn="ctr">
                      <a:solidFill>
                        <a:schemeClr val="tx1"/>
                      </a:solidFill>
                      <a:prstDash val="solid"/>
                      <a:round/>
                      <a:headEnd type="none" w="med" len="med"/>
                      <a:tailEnd type="none" w="med" len="med"/>
                    </a:lnT>
                  </a:tcPr>
                </a:tc>
                <a:tc>
                  <a:txBody>
                    <a:bodyPr/>
                    <a:lstStyle/>
                    <a:p>
                      <a:pPr algn="ctr"/>
                      <a:r>
                        <a:rPr lang="en-US" sz="1600" dirty="0" smtClean="0">
                          <a:latin typeface="+mn-lt"/>
                        </a:rPr>
                        <a:t>Details</a:t>
                      </a:r>
                      <a:endParaRPr lang="en-US" sz="1600" dirty="0">
                        <a:latin typeface="+mn-lt"/>
                      </a:endParaRPr>
                    </a:p>
                  </a:txBody>
                  <a:tcPr marL="67022" marR="67022" marT="33511" marB="33511">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0"/>
                  </a:ext>
                </a:extLst>
              </a:tr>
              <a:tr h="230935">
                <a:tc gridSpan="3">
                  <a:txBody>
                    <a:bodyPr/>
                    <a:lstStyle/>
                    <a:p>
                      <a:pPr algn="ctr"/>
                      <a:r>
                        <a:rPr lang="en-US" sz="1200" b="1" dirty="0" smtClean="0">
                          <a:solidFill>
                            <a:schemeClr val="bg1"/>
                          </a:solidFill>
                          <a:latin typeface="+mn-lt"/>
                        </a:rPr>
                        <a:t>August 2018</a:t>
                      </a:r>
                      <a:endParaRPr lang="en-US" sz="1200" b="1" dirty="0">
                        <a:solidFill>
                          <a:schemeClr val="bg1"/>
                        </a:solidFill>
                        <a:latin typeface="+mn-lt"/>
                      </a:endParaRPr>
                    </a:p>
                  </a:txBody>
                  <a:tcPr marL="67022" marR="6702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3333FF"/>
                    </a:solidFill>
                  </a:tcPr>
                </a:tc>
                <a:tc hMerge="1">
                  <a:txBody>
                    <a:bodyPr/>
                    <a:lstStyle/>
                    <a:p>
                      <a:endParaRPr lang="en-US" sz="2400" dirty="0">
                        <a:latin typeface="+mn-lt"/>
                      </a:endParaRPr>
                    </a:p>
                  </a:txBody>
                  <a:tcPr marL="73724" marR="73724" marT="36862" marB="36862"/>
                </a:tc>
                <a:tc hMerge="1">
                  <a:txBody>
                    <a:bodyPr/>
                    <a:lstStyle/>
                    <a:p>
                      <a:endParaRPr lang="en-US"/>
                    </a:p>
                  </a:txBody>
                  <a:tcPr/>
                </a:tc>
                <a:extLst>
                  <a:ext uri="{0D108BD9-81ED-4DB2-BD59-A6C34878D82A}">
                    <a16:rowId xmlns:a16="http://schemas.microsoft.com/office/drawing/2014/main" val="2109707108"/>
                  </a:ext>
                </a:extLst>
              </a:tr>
              <a:tr h="408650">
                <a:tc>
                  <a:txBody>
                    <a:bodyPr/>
                    <a:lstStyle/>
                    <a:p>
                      <a:r>
                        <a:rPr lang="en-US" sz="1050" dirty="0" smtClean="0"/>
                        <a:t>Request for Feedback</a:t>
                      </a:r>
                      <a:endParaRPr lang="en-US" sz="1050" dirty="0"/>
                    </a:p>
                  </a:txBody>
                  <a:tcPr marL="83127" marR="83127" marT="41564" marB="41564" anchor="ctr">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pPr algn="ctr"/>
                      <a:r>
                        <a:rPr lang="en-US" sz="1100" dirty="0" smtClean="0"/>
                        <a:t>1</a:t>
                      </a:r>
                      <a:endParaRPr lang="en-US" sz="1100" dirty="0"/>
                    </a:p>
                  </a:txBody>
                  <a:tcPr marL="83127" marR="83127" marT="41564" marB="41564" anchor="ctr">
                    <a:solidFill>
                      <a:schemeClr val="bg1">
                        <a:lumMod val="75000"/>
                      </a:schemeClr>
                    </a:solidFill>
                  </a:tcPr>
                </a:tc>
                <a:tc>
                  <a:txBody>
                    <a:bodyPr/>
                    <a:lstStyle/>
                    <a:p>
                      <a:pPr algn="l"/>
                      <a:r>
                        <a:rPr lang="en-US" sz="1050" i="0" dirty="0" smtClean="0"/>
                        <a:t>JP 3-13.4, </a:t>
                      </a:r>
                      <a:r>
                        <a:rPr lang="en-US" sz="1050" i="1" dirty="0" smtClean="0"/>
                        <a:t>Military Deception</a:t>
                      </a:r>
                      <a:r>
                        <a:rPr lang="en-US" sz="1050" i="0" dirty="0" smtClean="0"/>
                        <a:t> (5 AUG PA-JSDS/LA only)</a:t>
                      </a:r>
                    </a:p>
                  </a:txBody>
                  <a:tcPr marL="83127" marR="83127" marT="41564" marB="41564" anchor="ctr">
                    <a:lnR w="12700" cap="flat" cmpd="sng" algn="ctr">
                      <a:solidFill>
                        <a:schemeClr val="tx1"/>
                      </a:solidFill>
                      <a:prstDash val="solid"/>
                      <a:round/>
                      <a:headEnd type="none" w="med" len="med"/>
                      <a:tailEnd type="none" w="med" len="med"/>
                    </a:lnR>
                    <a:solidFill>
                      <a:schemeClr val="bg1">
                        <a:lumMod val="75000"/>
                      </a:schemeClr>
                    </a:solidFill>
                  </a:tcPr>
                </a:tc>
                <a:extLst>
                  <a:ext uri="{0D108BD9-81ED-4DB2-BD59-A6C34878D82A}">
                    <a16:rowId xmlns:a16="http://schemas.microsoft.com/office/drawing/2014/main" val="2189708123"/>
                  </a:ext>
                </a:extLst>
              </a:tr>
              <a:tr h="327911">
                <a:tc>
                  <a:txBody>
                    <a:bodyPr/>
                    <a:lstStyle/>
                    <a:p>
                      <a:r>
                        <a:rPr lang="en-US" sz="1050" baseline="0" dirty="0" smtClean="0"/>
                        <a:t>Assessments</a:t>
                      </a:r>
                      <a:endParaRPr lang="en-US" sz="1050" dirty="0"/>
                    </a:p>
                  </a:txBody>
                  <a:tcPr marL="83127" marR="83127" marT="41564" marB="41564"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1100" dirty="0" smtClean="0"/>
                        <a:t>1</a:t>
                      </a:r>
                      <a:endParaRPr lang="en-US" sz="1100" dirty="0"/>
                    </a:p>
                  </a:txBody>
                  <a:tcPr marL="83127" marR="83127" marT="41564" marB="41564" anchor="ctr">
                    <a:solidFill>
                      <a:schemeClr val="bg1"/>
                    </a:solidFill>
                  </a:tcPr>
                </a:tc>
                <a:tc>
                  <a:txBody>
                    <a:bodyPr/>
                    <a:lstStyle/>
                    <a:p>
                      <a:pPr algn="just"/>
                      <a:r>
                        <a:rPr lang="en-US" sz="1050" dirty="0" smtClean="0"/>
                        <a:t>JP 4-01.6, </a:t>
                      </a:r>
                      <a:r>
                        <a:rPr lang="en-US" sz="1050" i="1" dirty="0" smtClean="0"/>
                        <a:t>Joint Logistics Over-the-Shore </a:t>
                      </a:r>
                      <a:r>
                        <a:rPr lang="en-US" sz="1050" i="0" dirty="0" smtClean="0"/>
                        <a:t>(17</a:t>
                      </a:r>
                      <a:r>
                        <a:rPr lang="en-US" sz="1050" i="0" baseline="0" dirty="0" smtClean="0"/>
                        <a:t> AUG</a:t>
                      </a:r>
                      <a:r>
                        <a:rPr lang="en-US" sz="1050" i="0" dirty="0" smtClean="0"/>
                        <a:t>)</a:t>
                      </a:r>
                    </a:p>
                  </a:txBody>
                  <a:tcPr marL="83127" marR="83127" marT="41564" marB="41564" anchor="ctr">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551937766"/>
                  </a:ext>
                </a:extLst>
              </a:tr>
              <a:tr h="340304">
                <a:tc>
                  <a:txBody>
                    <a:bodyPr/>
                    <a:lstStyle/>
                    <a:p>
                      <a:r>
                        <a:rPr lang="en-US" sz="1050" dirty="0" smtClean="0"/>
                        <a:t>Program</a:t>
                      </a:r>
                    </a:p>
                    <a:p>
                      <a:r>
                        <a:rPr lang="en-US" sz="1050" dirty="0" smtClean="0"/>
                        <a:t>Directives</a:t>
                      </a:r>
                      <a:endParaRPr lang="en-US" sz="1050" dirty="0"/>
                    </a:p>
                  </a:txBody>
                  <a:tcPr marL="83127" marR="83127" marT="41564" marB="41564" anchor="ctr">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pPr algn="ctr"/>
                      <a:r>
                        <a:rPr lang="en-US" sz="1100" dirty="0" smtClean="0"/>
                        <a:t>0</a:t>
                      </a:r>
                      <a:endParaRPr lang="en-US" sz="1100" dirty="0"/>
                    </a:p>
                  </a:txBody>
                  <a:tcPr marL="83127" marR="83127" marT="41564" marB="41564" anchor="ctr">
                    <a:solidFill>
                      <a:schemeClr val="bg1">
                        <a:lumMod val="75000"/>
                      </a:schemeClr>
                    </a:solidFill>
                  </a:tcPr>
                </a:tc>
                <a:tc>
                  <a:txBody>
                    <a:bodyPr/>
                    <a:lstStyle/>
                    <a:p>
                      <a:pPr algn="l"/>
                      <a:endParaRPr lang="en-US" sz="1050" dirty="0" smtClean="0"/>
                    </a:p>
                  </a:txBody>
                  <a:tcPr marL="83127" marR="83127" marT="41564" marB="41564">
                    <a:lnR w="12700" cap="flat" cmpd="sng" algn="ctr">
                      <a:solidFill>
                        <a:schemeClr val="tx1"/>
                      </a:solidFill>
                      <a:prstDash val="solid"/>
                      <a:round/>
                      <a:headEnd type="none" w="med" len="med"/>
                      <a:tailEnd type="none" w="med" len="med"/>
                    </a:lnR>
                    <a:solidFill>
                      <a:schemeClr val="bg1">
                        <a:lumMod val="75000"/>
                      </a:schemeClr>
                    </a:solidFill>
                  </a:tcPr>
                </a:tc>
                <a:extLst>
                  <a:ext uri="{0D108BD9-81ED-4DB2-BD59-A6C34878D82A}">
                    <a16:rowId xmlns:a16="http://schemas.microsoft.com/office/drawing/2014/main" val="384312674"/>
                  </a:ext>
                </a:extLst>
              </a:tr>
              <a:tr h="563966">
                <a:tc>
                  <a:txBody>
                    <a:bodyPr/>
                    <a:lstStyle/>
                    <a:p>
                      <a:r>
                        <a:rPr lang="en-US" sz="1050" dirty="0" smtClean="0"/>
                        <a:t>Joint/Allied</a:t>
                      </a:r>
                    </a:p>
                    <a:p>
                      <a:r>
                        <a:rPr lang="en-US" sz="1050" dirty="0" smtClean="0"/>
                        <a:t>Publication </a:t>
                      </a:r>
                      <a:r>
                        <a:rPr lang="en-US" sz="1050" baseline="0" dirty="0" smtClean="0"/>
                        <a:t>Drafts</a:t>
                      </a:r>
                      <a:endParaRPr lang="en-US" sz="1050" dirty="0"/>
                    </a:p>
                  </a:txBody>
                  <a:tcPr marL="83127" marR="83127" marT="41564" marB="41564"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1100" dirty="0" smtClean="0"/>
                        <a:t>5</a:t>
                      </a:r>
                      <a:endParaRPr lang="en-US" sz="1100" dirty="0"/>
                    </a:p>
                  </a:txBody>
                  <a:tcPr marL="83127" marR="83127" marT="41564" marB="41564" anchor="ctr">
                    <a:solidFill>
                      <a:schemeClr val="bg1"/>
                    </a:solidFill>
                  </a:tcPr>
                </a:tc>
                <a:tc>
                  <a:txBody>
                    <a:bodyPr/>
                    <a:lstStyle/>
                    <a:p>
                      <a:pPr algn="l"/>
                      <a:r>
                        <a:rPr lang="en-US" sz="1050" dirty="0" smtClean="0"/>
                        <a:t>AJP 3, </a:t>
                      </a:r>
                      <a:r>
                        <a:rPr lang="en-US" sz="1050" i="1" dirty="0" smtClean="0"/>
                        <a:t>Operations</a:t>
                      </a:r>
                      <a:r>
                        <a:rPr lang="en-US" sz="1050" dirty="0" smtClean="0"/>
                        <a:t> (06 AUG)</a:t>
                      </a:r>
                    </a:p>
                    <a:p>
                      <a:pPr algn="l"/>
                      <a:r>
                        <a:rPr lang="en-US" sz="1050" dirty="0" smtClean="0"/>
                        <a:t>AJP 2.8, </a:t>
                      </a:r>
                      <a:r>
                        <a:rPr lang="en-US" sz="1050" i="1" dirty="0" smtClean="0"/>
                        <a:t>Measurement and Signature Intelligence </a:t>
                      </a:r>
                      <a:r>
                        <a:rPr lang="en-US" sz="1050" i="0" dirty="0" smtClean="0"/>
                        <a:t>(</a:t>
                      </a:r>
                      <a:r>
                        <a:rPr lang="en-US" sz="1050" dirty="0" smtClean="0"/>
                        <a:t>13 AUG)</a:t>
                      </a:r>
                    </a:p>
                    <a:p>
                      <a:pPr algn="l"/>
                      <a:r>
                        <a:rPr lang="en-US" sz="1050" dirty="0" smtClean="0"/>
                        <a:t>JP 3-72, </a:t>
                      </a:r>
                      <a:r>
                        <a:rPr lang="en-US" sz="1050" i="1" dirty="0" smtClean="0"/>
                        <a:t>Nuclear</a:t>
                      </a:r>
                      <a:r>
                        <a:rPr lang="en-US" sz="1050" i="1" baseline="0" dirty="0" smtClean="0"/>
                        <a:t> Ops</a:t>
                      </a:r>
                      <a:r>
                        <a:rPr lang="en-US" sz="1050" i="1" dirty="0" smtClean="0"/>
                        <a:t> </a:t>
                      </a:r>
                      <a:r>
                        <a:rPr lang="en-US" sz="1050" dirty="0" smtClean="0"/>
                        <a:t>(AUG)</a:t>
                      </a:r>
                    </a:p>
                    <a:p>
                      <a:pPr algn="l"/>
                      <a:r>
                        <a:rPr lang="en-US" sz="1050" dirty="0" smtClean="0"/>
                        <a:t>JP 3-30, </a:t>
                      </a:r>
                      <a:r>
                        <a:rPr lang="en-US" sz="1050" i="1" dirty="0" smtClean="0"/>
                        <a:t>Command and Control of Joint Air Operations </a:t>
                      </a:r>
                      <a:r>
                        <a:rPr lang="en-US" sz="1050" dirty="0" smtClean="0"/>
                        <a:t>(AUG)</a:t>
                      </a:r>
                    </a:p>
                    <a:p>
                      <a:pPr algn="l"/>
                      <a:r>
                        <a:rPr lang="en-US" sz="1050" dirty="0" smtClean="0"/>
                        <a:t>JP 6-0, </a:t>
                      </a:r>
                      <a:r>
                        <a:rPr lang="en-US" sz="1050" i="1" dirty="0" smtClean="0"/>
                        <a:t>Joint Communications System </a:t>
                      </a:r>
                      <a:r>
                        <a:rPr lang="en-US" sz="1050" dirty="0" smtClean="0"/>
                        <a:t>(10 AUG)</a:t>
                      </a:r>
                    </a:p>
                  </a:txBody>
                  <a:tcPr marL="83127" marR="83127" marT="41564" marB="41564">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3"/>
                  </a:ext>
                </a:extLst>
              </a:tr>
              <a:tr h="403725">
                <a:tc>
                  <a:txBody>
                    <a:bodyPr/>
                    <a:lstStyle/>
                    <a:p>
                      <a:r>
                        <a:rPr lang="en-US" sz="1050" dirty="0" smtClean="0"/>
                        <a:t>Joint</a:t>
                      </a:r>
                      <a:r>
                        <a:rPr lang="en-US" sz="1050" baseline="0" dirty="0" smtClean="0"/>
                        <a:t> Working</a:t>
                      </a:r>
                    </a:p>
                    <a:p>
                      <a:r>
                        <a:rPr lang="en-US" sz="1050" baseline="0" dirty="0" smtClean="0"/>
                        <a:t>Groups</a:t>
                      </a:r>
                      <a:endParaRPr lang="en-US" sz="1050" dirty="0"/>
                    </a:p>
                  </a:txBody>
                  <a:tcPr marL="83127" marR="83127" marT="41564" marB="41564" anchor="ctr">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pPr algn="ctr"/>
                      <a:r>
                        <a:rPr lang="en-US" sz="1100" dirty="0" smtClean="0"/>
                        <a:t>3</a:t>
                      </a:r>
                      <a:endParaRPr lang="en-US" sz="1100" dirty="0"/>
                    </a:p>
                  </a:txBody>
                  <a:tcPr marL="83127" marR="83127" marT="41564" marB="41564" anchor="ctr">
                    <a:solidFill>
                      <a:schemeClr val="bg1">
                        <a:lumMod val="75000"/>
                      </a:schemeClr>
                    </a:solidFill>
                  </a:tcPr>
                </a:tc>
                <a:tc>
                  <a:txBody>
                    <a:bodyPr/>
                    <a:lstStyle/>
                    <a:p>
                      <a:pPr marL="0" marR="0" lvl="0" indent="0" algn="l" defTabSz="982980" rtl="0" eaLnBrk="1" fontAlgn="auto" latinLnBrk="0" hangingPunct="1">
                        <a:lnSpc>
                          <a:spcPct val="100000"/>
                        </a:lnSpc>
                        <a:spcBef>
                          <a:spcPts val="0"/>
                        </a:spcBef>
                        <a:spcAft>
                          <a:spcPts val="0"/>
                        </a:spcAft>
                        <a:buClrTx/>
                        <a:buSzTx/>
                        <a:buFontTx/>
                        <a:buNone/>
                        <a:tabLst/>
                        <a:defRPr/>
                      </a:pPr>
                      <a:r>
                        <a:rPr lang="en-US" sz="1050" u="none" baseline="0" dirty="0" smtClean="0">
                          <a:solidFill>
                            <a:schemeClr val="tx1"/>
                          </a:solidFill>
                        </a:rPr>
                        <a:t>JP 3-29, </a:t>
                      </a:r>
                      <a:r>
                        <a:rPr lang="en-US" sz="1050" i="1" u="none" baseline="0" dirty="0" smtClean="0">
                          <a:solidFill>
                            <a:schemeClr val="tx1"/>
                          </a:solidFill>
                        </a:rPr>
                        <a:t>Foreign Humanitarian Assistance </a:t>
                      </a:r>
                      <a:r>
                        <a:rPr lang="en-US" sz="1050" u="none" baseline="0" dirty="0" smtClean="0">
                          <a:solidFill>
                            <a:schemeClr val="tx1"/>
                          </a:solidFill>
                        </a:rPr>
                        <a:t>(AUG)</a:t>
                      </a:r>
                    </a:p>
                    <a:p>
                      <a:pPr marL="0" marR="0" lvl="0" indent="0" algn="l" defTabSz="982980" rtl="0" eaLnBrk="1" fontAlgn="auto" latinLnBrk="0" hangingPunct="1">
                        <a:lnSpc>
                          <a:spcPct val="100000"/>
                        </a:lnSpc>
                        <a:spcBef>
                          <a:spcPts val="0"/>
                        </a:spcBef>
                        <a:spcAft>
                          <a:spcPts val="0"/>
                        </a:spcAft>
                        <a:buClrTx/>
                        <a:buSzTx/>
                        <a:buFontTx/>
                        <a:buNone/>
                        <a:tabLst/>
                        <a:defRPr/>
                      </a:pPr>
                      <a:r>
                        <a:rPr lang="en-US" sz="1050" u="none" baseline="0" dirty="0" smtClean="0">
                          <a:solidFill>
                            <a:schemeClr val="tx1"/>
                          </a:solidFill>
                        </a:rPr>
                        <a:t>JP 3-40, </a:t>
                      </a:r>
                      <a:r>
                        <a:rPr lang="en-US" sz="1050" i="1" u="none" baseline="0" dirty="0" smtClean="0">
                          <a:solidFill>
                            <a:schemeClr val="tx1"/>
                          </a:solidFill>
                        </a:rPr>
                        <a:t>Countering Weapons of Mass Destruction </a:t>
                      </a:r>
                      <a:r>
                        <a:rPr lang="en-US" sz="1050" u="none" baseline="0" dirty="0" smtClean="0">
                          <a:solidFill>
                            <a:schemeClr val="tx1"/>
                          </a:solidFill>
                        </a:rPr>
                        <a:t>(AUG)</a:t>
                      </a:r>
                    </a:p>
                    <a:p>
                      <a:pPr marL="0" marR="0" lvl="0" indent="0" algn="l" defTabSz="982980" rtl="0" eaLnBrk="1" fontAlgn="auto" latinLnBrk="0" hangingPunct="1">
                        <a:lnSpc>
                          <a:spcPct val="100000"/>
                        </a:lnSpc>
                        <a:spcBef>
                          <a:spcPts val="0"/>
                        </a:spcBef>
                        <a:spcAft>
                          <a:spcPts val="0"/>
                        </a:spcAft>
                        <a:buClrTx/>
                        <a:buSzTx/>
                        <a:buFontTx/>
                        <a:buNone/>
                        <a:tabLst/>
                        <a:defRPr/>
                      </a:pPr>
                      <a:r>
                        <a:rPr lang="en-US" sz="1050" u="none" baseline="0" dirty="0" smtClean="0">
                          <a:solidFill>
                            <a:schemeClr val="tx1"/>
                          </a:solidFill>
                        </a:rPr>
                        <a:t>JP 4-10, </a:t>
                      </a:r>
                      <a:r>
                        <a:rPr lang="en-US" sz="1050" i="1" u="none" baseline="0" dirty="0" smtClean="0">
                          <a:solidFill>
                            <a:schemeClr val="tx1"/>
                          </a:solidFill>
                        </a:rPr>
                        <a:t>Operational Contract Support  </a:t>
                      </a:r>
                      <a:r>
                        <a:rPr lang="en-US" sz="1050" u="none" baseline="0" dirty="0" smtClean="0">
                          <a:solidFill>
                            <a:schemeClr val="tx1"/>
                          </a:solidFill>
                        </a:rPr>
                        <a:t>(AUG)</a:t>
                      </a:r>
                      <a:endParaRPr lang="en-US" sz="1050" u="none" dirty="0" smtClean="0">
                        <a:solidFill>
                          <a:schemeClr val="tx1"/>
                        </a:solidFill>
                      </a:endParaRPr>
                    </a:p>
                  </a:txBody>
                  <a:tcPr marL="83127" marR="83127" marT="41564" marB="41564">
                    <a:lnR w="12700" cap="flat" cmpd="sng" algn="ctr">
                      <a:solidFill>
                        <a:schemeClr val="tx1"/>
                      </a:solidFill>
                      <a:prstDash val="solid"/>
                      <a:round/>
                      <a:headEnd type="none" w="med" len="med"/>
                      <a:tailEnd type="none" w="med" len="med"/>
                    </a:lnR>
                    <a:solidFill>
                      <a:schemeClr val="bg1">
                        <a:lumMod val="75000"/>
                      </a:schemeClr>
                    </a:solidFill>
                  </a:tcPr>
                </a:tc>
                <a:extLst>
                  <a:ext uri="{0D108BD9-81ED-4DB2-BD59-A6C34878D82A}">
                    <a16:rowId xmlns:a16="http://schemas.microsoft.com/office/drawing/2014/main" val="10005"/>
                  </a:ext>
                </a:extLst>
              </a:tr>
              <a:tr h="266785">
                <a:tc>
                  <a:txBody>
                    <a:bodyPr/>
                    <a:lstStyle/>
                    <a:p>
                      <a:pPr algn="ctr"/>
                      <a:r>
                        <a:rPr lang="en-US" sz="1400" b="1" dirty="0" smtClean="0">
                          <a:solidFill>
                            <a:srgbClr val="0000FF"/>
                          </a:solidFill>
                        </a:rPr>
                        <a:t>Total</a:t>
                      </a:r>
                      <a:endParaRPr lang="en-US" sz="1050" b="1" dirty="0">
                        <a:solidFill>
                          <a:srgbClr val="0000FF"/>
                        </a:solidFill>
                      </a:endParaRPr>
                    </a:p>
                  </a:txBody>
                  <a:tcPr marL="83127" marR="83127" marT="41564" marB="41564">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1400" b="1" dirty="0" smtClean="0">
                          <a:solidFill>
                            <a:srgbClr val="0000FF"/>
                          </a:solidFill>
                        </a:rPr>
                        <a:t>10</a:t>
                      </a:r>
                      <a:endParaRPr lang="en-US" sz="1400" b="1" dirty="0">
                        <a:solidFill>
                          <a:srgbClr val="0000FF"/>
                        </a:solidFill>
                      </a:endParaRPr>
                    </a:p>
                  </a:txBody>
                  <a:tcPr marL="83127" marR="83127" marT="41564" marB="41564">
                    <a:solidFill>
                      <a:schemeClr val="bg1"/>
                    </a:solidFill>
                  </a:tcPr>
                </a:tc>
                <a:tc>
                  <a:txBody>
                    <a:bodyPr/>
                    <a:lstStyle/>
                    <a:p>
                      <a:endParaRPr lang="en-US" sz="1100" dirty="0"/>
                    </a:p>
                  </a:txBody>
                  <a:tcPr marL="83127" marR="83127" marT="41564" marB="41564">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6"/>
                  </a:ext>
                </a:extLst>
              </a:tr>
              <a:tr h="278512">
                <a:tc gridSpan="3">
                  <a:txBody>
                    <a:bodyPr/>
                    <a:lstStyle/>
                    <a:p>
                      <a:pPr algn="ctr"/>
                      <a:r>
                        <a:rPr lang="en-US" sz="1200" b="1" dirty="0" smtClean="0">
                          <a:solidFill>
                            <a:schemeClr val="bg1"/>
                          </a:solidFill>
                        </a:rPr>
                        <a:t>September 2018</a:t>
                      </a:r>
                      <a:endParaRPr lang="en-US" sz="1200" b="1" i="1" dirty="0">
                        <a:solidFill>
                          <a:schemeClr val="bg1"/>
                        </a:solidFill>
                      </a:endParaRPr>
                    </a:p>
                  </a:txBody>
                  <a:tcPr marL="67022" marR="67022" marT="33511" marB="3351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3333FF"/>
                    </a:solidFill>
                  </a:tcPr>
                </a:tc>
                <a:tc hMerge="1">
                  <a:txBody>
                    <a:bodyPr/>
                    <a:lstStyle/>
                    <a:p>
                      <a:endParaRPr lang="en-US" sz="1400" i="1" dirty="0"/>
                    </a:p>
                  </a:txBody>
                  <a:tcPr marL="73724" marR="73724" marT="36862" marB="36862">
                    <a:solidFill>
                      <a:schemeClr val="bg1">
                        <a:lumMod val="75000"/>
                      </a:schemeClr>
                    </a:solidFill>
                  </a:tcPr>
                </a:tc>
                <a:tc hMerge="1">
                  <a:txBody>
                    <a:bodyPr/>
                    <a:lstStyle/>
                    <a:p>
                      <a:endParaRPr lang="en-US" dirty="0"/>
                    </a:p>
                  </a:txBody>
                  <a:tcPr marL="73724" marR="73724" marT="36862" marB="36862">
                    <a:lnR w="12700" cap="flat" cmpd="sng" algn="ctr">
                      <a:solidFill>
                        <a:schemeClr val="tx1"/>
                      </a:solidFill>
                      <a:prstDash val="solid"/>
                      <a:round/>
                      <a:headEnd type="none" w="med" len="med"/>
                      <a:tailEnd type="none" w="med" len="med"/>
                    </a:lnR>
                    <a:solidFill>
                      <a:schemeClr val="bg1">
                        <a:lumMod val="75000"/>
                      </a:schemeClr>
                    </a:solidFill>
                  </a:tcPr>
                </a:tc>
                <a:extLst>
                  <a:ext uri="{0D108BD9-81ED-4DB2-BD59-A6C34878D82A}">
                    <a16:rowId xmlns:a16="http://schemas.microsoft.com/office/drawing/2014/main" val="10007"/>
                  </a:ext>
                </a:extLst>
              </a:tr>
              <a:tr h="410822">
                <a:tc>
                  <a:txBody>
                    <a:bodyPr/>
                    <a:lstStyle/>
                    <a:p>
                      <a:r>
                        <a:rPr lang="en-US" sz="1050" dirty="0" smtClean="0"/>
                        <a:t>Request for Feedback</a:t>
                      </a:r>
                      <a:endParaRPr lang="en-US" sz="1050" dirty="0"/>
                    </a:p>
                  </a:txBody>
                  <a:tcPr marL="83127" marR="83127" marT="41564" marB="41564">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pPr algn="ctr"/>
                      <a:r>
                        <a:rPr lang="en-US" sz="1100" dirty="0" smtClean="0"/>
                        <a:t>3</a:t>
                      </a:r>
                      <a:endParaRPr lang="en-US" sz="1100" dirty="0"/>
                    </a:p>
                  </a:txBody>
                  <a:tcPr marL="83127" marR="83127" marT="41564" marB="41564">
                    <a:solidFill>
                      <a:schemeClr val="bg1">
                        <a:lumMod val="75000"/>
                      </a:schemeClr>
                    </a:solidFill>
                  </a:tcPr>
                </a:tc>
                <a:tc>
                  <a:txBody>
                    <a:bodyPr/>
                    <a:lstStyle/>
                    <a:p>
                      <a:pPr marL="0" marR="0" lvl="0" indent="0" algn="l" defTabSz="982980" rtl="0" eaLnBrk="1" fontAlgn="auto" latinLnBrk="0" hangingPunct="1">
                        <a:lnSpc>
                          <a:spcPct val="100000"/>
                        </a:lnSpc>
                        <a:spcBef>
                          <a:spcPts val="0"/>
                        </a:spcBef>
                        <a:spcAft>
                          <a:spcPts val="0"/>
                        </a:spcAft>
                        <a:buClrTx/>
                        <a:buSzTx/>
                        <a:buFontTx/>
                        <a:buNone/>
                        <a:tabLst/>
                        <a:defRPr/>
                      </a:pPr>
                      <a:r>
                        <a:rPr lang="en-US" sz="1050" dirty="0" smtClean="0"/>
                        <a:t>JP 3-50</a:t>
                      </a:r>
                      <a:r>
                        <a:rPr lang="en-US" sz="1050" i="1" dirty="0" smtClean="0"/>
                        <a:t>, Personnel Recovery </a:t>
                      </a:r>
                      <a:r>
                        <a:rPr lang="en-US" sz="1050" dirty="0" smtClean="0"/>
                        <a:t>(21 SEP FAR)</a:t>
                      </a:r>
                    </a:p>
                    <a:p>
                      <a:pPr marL="0" marR="0" lvl="0" indent="0" algn="l" defTabSz="982980" rtl="0" eaLnBrk="1" fontAlgn="auto" latinLnBrk="0" hangingPunct="1">
                        <a:lnSpc>
                          <a:spcPct val="100000"/>
                        </a:lnSpc>
                        <a:spcBef>
                          <a:spcPts val="0"/>
                        </a:spcBef>
                        <a:spcAft>
                          <a:spcPts val="0"/>
                        </a:spcAft>
                        <a:buClrTx/>
                        <a:buSzTx/>
                        <a:buFontTx/>
                        <a:buNone/>
                        <a:tabLst/>
                        <a:defRPr/>
                      </a:pPr>
                      <a:r>
                        <a:rPr lang="en-US" sz="1050" dirty="0" smtClean="0"/>
                        <a:t>JP 3-08,</a:t>
                      </a:r>
                      <a:r>
                        <a:rPr lang="en-US" sz="1050" baseline="0" dirty="0" smtClean="0"/>
                        <a:t> </a:t>
                      </a:r>
                      <a:r>
                        <a:rPr lang="en-US" sz="1050" i="1" dirty="0" smtClean="0"/>
                        <a:t>Interorganizational Cooperation </a:t>
                      </a:r>
                      <a:r>
                        <a:rPr lang="en-US" sz="1050" i="0" dirty="0" smtClean="0"/>
                        <a:t>(25 SEP PA-JSDS/LA only) </a:t>
                      </a:r>
                    </a:p>
                    <a:p>
                      <a:pPr marL="0" marR="0" lvl="0" indent="0" algn="l" defTabSz="982980" rtl="0" eaLnBrk="1" fontAlgn="auto" latinLnBrk="0" hangingPunct="1">
                        <a:lnSpc>
                          <a:spcPct val="100000"/>
                        </a:lnSpc>
                        <a:spcBef>
                          <a:spcPts val="0"/>
                        </a:spcBef>
                        <a:spcAft>
                          <a:spcPts val="0"/>
                        </a:spcAft>
                        <a:buClrTx/>
                        <a:buSzTx/>
                        <a:buFontTx/>
                        <a:buNone/>
                        <a:tabLst/>
                        <a:defRPr/>
                      </a:pPr>
                      <a:r>
                        <a:rPr lang="en-US" sz="1050" kern="1200" baseline="0" dirty="0" smtClean="0">
                          <a:solidFill>
                            <a:schemeClr val="tx1"/>
                          </a:solidFill>
                          <a:latin typeface="+mn-lt"/>
                          <a:ea typeface="+mn-ea"/>
                          <a:cs typeface="+mn-cs"/>
                        </a:rPr>
                        <a:t>JP 3-61, </a:t>
                      </a:r>
                      <a:r>
                        <a:rPr lang="en-US" sz="1050" i="1" kern="1200" baseline="0" dirty="0" smtClean="0">
                          <a:solidFill>
                            <a:schemeClr val="tx1"/>
                          </a:solidFill>
                          <a:latin typeface="+mn-lt"/>
                          <a:ea typeface="+mn-ea"/>
                          <a:cs typeface="+mn-cs"/>
                        </a:rPr>
                        <a:t>Public Affairs </a:t>
                      </a:r>
                      <a:r>
                        <a:rPr lang="en-US" sz="1050" kern="1200" baseline="0" dirty="0" smtClean="0">
                          <a:solidFill>
                            <a:schemeClr val="tx1"/>
                          </a:solidFill>
                          <a:latin typeface="+mn-lt"/>
                          <a:ea typeface="+mn-ea"/>
                          <a:cs typeface="+mn-cs"/>
                        </a:rPr>
                        <a:t> (26 SEP FAR) </a:t>
                      </a:r>
                      <a:endParaRPr lang="en-US" sz="1050" dirty="0" smtClean="0"/>
                    </a:p>
                  </a:txBody>
                  <a:tcPr marL="83127" marR="83127" marT="41564" marB="41564">
                    <a:lnR w="12700" cap="flat" cmpd="sng" algn="ctr">
                      <a:solidFill>
                        <a:schemeClr val="tx1"/>
                      </a:solidFill>
                      <a:prstDash val="solid"/>
                      <a:round/>
                      <a:headEnd type="none" w="med" len="med"/>
                      <a:tailEnd type="none" w="med" len="med"/>
                    </a:lnR>
                    <a:solidFill>
                      <a:schemeClr val="bg1">
                        <a:lumMod val="75000"/>
                      </a:schemeClr>
                    </a:solidFill>
                  </a:tcPr>
                </a:tc>
                <a:extLst>
                  <a:ext uri="{0D108BD9-81ED-4DB2-BD59-A6C34878D82A}">
                    <a16:rowId xmlns:a16="http://schemas.microsoft.com/office/drawing/2014/main" val="2065762903"/>
                  </a:ext>
                </a:extLst>
              </a:tr>
              <a:tr h="304800">
                <a:tc>
                  <a:txBody>
                    <a:bodyPr/>
                    <a:lstStyle/>
                    <a:p>
                      <a:r>
                        <a:rPr lang="en-US" sz="1050" dirty="0" smtClean="0"/>
                        <a:t>Preliminary Assessments</a:t>
                      </a:r>
                      <a:endParaRPr lang="en-US" sz="1050" dirty="0"/>
                    </a:p>
                  </a:txBody>
                  <a:tcPr marL="83127" marR="83127" marT="41564" marB="41564"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1100" dirty="0" smtClean="0"/>
                        <a:t>1</a:t>
                      </a:r>
                      <a:endParaRPr lang="en-US" sz="1100" dirty="0"/>
                    </a:p>
                  </a:txBody>
                  <a:tcPr marL="83127" marR="83127" marT="41564" marB="41564" anchor="ctr">
                    <a:solidFill>
                      <a:schemeClr val="bg1"/>
                    </a:solidFill>
                  </a:tcPr>
                </a:tc>
                <a:tc>
                  <a:txBody>
                    <a:bodyPr/>
                    <a:lstStyle/>
                    <a:p>
                      <a:pPr algn="l"/>
                      <a:r>
                        <a:rPr lang="en-US" sz="1050" i="0" dirty="0" smtClean="0"/>
                        <a:t>JP 3-13.4, </a:t>
                      </a:r>
                      <a:r>
                        <a:rPr lang="en-US" sz="1050" i="1" dirty="0" smtClean="0"/>
                        <a:t>Military Deception </a:t>
                      </a:r>
                      <a:r>
                        <a:rPr lang="en-US" sz="1050" i="0" dirty="0" smtClean="0"/>
                        <a:t>(5 SEP)</a:t>
                      </a:r>
                      <a:endParaRPr lang="en-US" sz="1050" i="0" dirty="0"/>
                    </a:p>
                  </a:txBody>
                  <a:tcPr marL="83127" marR="83127" marT="41564" marB="41564" anchor="ctr">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432366736"/>
                  </a:ext>
                </a:extLst>
              </a:tr>
              <a:tr h="403725">
                <a:tc>
                  <a:txBody>
                    <a:bodyPr/>
                    <a:lstStyle/>
                    <a:p>
                      <a:r>
                        <a:rPr lang="en-US" sz="1050" dirty="0" smtClean="0"/>
                        <a:t>Program</a:t>
                      </a:r>
                    </a:p>
                    <a:p>
                      <a:r>
                        <a:rPr lang="en-US" sz="1050" dirty="0" smtClean="0"/>
                        <a:t>Directives</a:t>
                      </a:r>
                      <a:endParaRPr lang="en-US" sz="1050" dirty="0"/>
                    </a:p>
                  </a:txBody>
                  <a:tcPr marL="83127" marR="83127" marT="41564" marB="41564" anchor="ctr">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pPr algn="ctr"/>
                      <a:r>
                        <a:rPr lang="en-US" sz="1100" dirty="0" smtClean="0"/>
                        <a:t>0</a:t>
                      </a:r>
                      <a:endParaRPr lang="en-US" sz="1100" dirty="0"/>
                    </a:p>
                  </a:txBody>
                  <a:tcPr marL="83127" marR="83127" marT="41564" marB="41564" anchor="ctr">
                    <a:solidFill>
                      <a:schemeClr val="bg1">
                        <a:lumMod val="75000"/>
                      </a:schemeClr>
                    </a:solidFill>
                  </a:tcPr>
                </a:tc>
                <a:tc>
                  <a:txBody>
                    <a:bodyPr/>
                    <a:lstStyle/>
                    <a:p>
                      <a:pPr algn="l"/>
                      <a:endParaRPr lang="en-US" sz="1050" i="1" dirty="0"/>
                    </a:p>
                  </a:txBody>
                  <a:tcPr marL="83127" marR="83127" marT="41564" marB="41564" anchor="ctr">
                    <a:lnR w="12700" cap="flat" cmpd="sng" algn="ctr">
                      <a:solidFill>
                        <a:schemeClr val="tx1"/>
                      </a:solidFill>
                      <a:prstDash val="solid"/>
                      <a:round/>
                      <a:headEnd type="none" w="med" len="med"/>
                      <a:tailEnd type="none" w="med" len="med"/>
                    </a:lnR>
                    <a:solidFill>
                      <a:schemeClr val="bg1">
                        <a:lumMod val="75000"/>
                      </a:schemeClr>
                    </a:solidFill>
                  </a:tcPr>
                </a:tc>
                <a:extLst>
                  <a:ext uri="{0D108BD9-81ED-4DB2-BD59-A6C34878D82A}">
                    <a16:rowId xmlns:a16="http://schemas.microsoft.com/office/drawing/2014/main" val="10008"/>
                  </a:ext>
                </a:extLst>
              </a:tr>
              <a:tr h="724207">
                <a:tc>
                  <a:txBody>
                    <a:bodyPr/>
                    <a:lstStyle/>
                    <a:p>
                      <a:r>
                        <a:rPr lang="en-US" sz="1050" dirty="0" smtClean="0"/>
                        <a:t>Joint/Allied</a:t>
                      </a:r>
                    </a:p>
                    <a:p>
                      <a:r>
                        <a:rPr lang="en-US" sz="1050" dirty="0" smtClean="0"/>
                        <a:t>Publication </a:t>
                      </a:r>
                      <a:r>
                        <a:rPr lang="en-US" sz="1050" baseline="0" dirty="0" smtClean="0"/>
                        <a:t>Drafts</a:t>
                      </a:r>
                      <a:endParaRPr lang="en-US" sz="1050" dirty="0"/>
                    </a:p>
                  </a:txBody>
                  <a:tcPr marL="83127" marR="83127" marT="41564" marB="41564"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1100" dirty="0" smtClean="0"/>
                        <a:t>4</a:t>
                      </a:r>
                      <a:endParaRPr lang="en-US" sz="1100" dirty="0"/>
                    </a:p>
                  </a:txBody>
                  <a:tcPr marL="83127" marR="83127" marT="41564" marB="41564" anchor="ctr">
                    <a:solidFill>
                      <a:schemeClr val="bg1"/>
                    </a:solidFill>
                  </a:tcPr>
                </a:tc>
                <a:tc>
                  <a:txBody>
                    <a:bodyPr/>
                    <a:lstStyle/>
                    <a:p>
                      <a:pPr marL="0" marR="0" lvl="0" indent="0" algn="l" defTabSz="982980" rtl="0" eaLnBrk="1" fontAlgn="auto" latinLnBrk="0" hangingPunct="1">
                        <a:lnSpc>
                          <a:spcPct val="100000"/>
                        </a:lnSpc>
                        <a:spcBef>
                          <a:spcPts val="0"/>
                        </a:spcBef>
                        <a:spcAft>
                          <a:spcPts val="0"/>
                        </a:spcAft>
                        <a:buClrTx/>
                        <a:buSzTx/>
                        <a:buFontTx/>
                        <a:buNone/>
                        <a:tabLst/>
                        <a:defRPr/>
                      </a:pPr>
                      <a:r>
                        <a:rPr lang="en-US" sz="1050" dirty="0" smtClean="0"/>
                        <a:t>JP 3-06, </a:t>
                      </a:r>
                      <a:r>
                        <a:rPr lang="en-US" sz="1050" i="1" dirty="0" smtClean="0"/>
                        <a:t>Joint Urban Operations</a:t>
                      </a:r>
                      <a:r>
                        <a:rPr lang="en-US" sz="1050" i="1" baseline="0" dirty="0" smtClean="0"/>
                        <a:t> </a:t>
                      </a:r>
                      <a:r>
                        <a:rPr lang="en-US" sz="1050" baseline="0" dirty="0" smtClean="0"/>
                        <a:t>(SEP)</a:t>
                      </a:r>
                    </a:p>
                    <a:p>
                      <a:pPr marL="0" marR="0" lvl="0" indent="0" algn="l" defTabSz="982980" rtl="0" eaLnBrk="1" fontAlgn="auto" latinLnBrk="0" hangingPunct="1">
                        <a:lnSpc>
                          <a:spcPct val="100000"/>
                        </a:lnSpc>
                        <a:spcBef>
                          <a:spcPts val="0"/>
                        </a:spcBef>
                        <a:spcAft>
                          <a:spcPts val="0"/>
                        </a:spcAft>
                        <a:buClrTx/>
                        <a:buSzTx/>
                        <a:buFontTx/>
                        <a:buNone/>
                        <a:tabLst/>
                        <a:defRPr/>
                      </a:pPr>
                      <a:r>
                        <a:rPr lang="en-US" sz="1050" i="0" baseline="0" dirty="0" smtClean="0"/>
                        <a:t>JP 3-31, </a:t>
                      </a:r>
                      <a:r>
                        <a:rPr lang="en-US" sz="1050" i="1" baseline="0" dirty="0" smtClean="0"/>
                        <a:t>Command and Control for Joint Land Operations </a:t>
                      </a:r>
                      <a:r>
                        <a:rPr lang="en-US" sz="1050" baseline="0" dirty="0" smtClean="0"/>
                        <a:t>(SEP)</a:t>
                      </a:r>
                    </a:p>
                    <a:p>
                      <a:pPr marL="0" marR="0" lvl="0" indent="0" algn="l" defTabSz="982980" rtl="0" eaLnBrk="1" fontAlgn="auto" latinLnBrk="0" hangingPunct="1">
                        <a:lnSpc>
                          <a:spcPct val="100000"/>
                        </a:lnSpc>
                        <a:spcBef>
                          <a:spcPts val="0"/>
                        </a:spcBef>
                        <a:spcAft>
                          <a:spcPts val="0"/>
                        </a:spcAft>
                        <a:buClrTx/>
                        <a:buSzTx/>
                        <a:buFontTx/>
                        <a:buNone/>
                        <a:tabLst/>
                        <a:defRPr/>
                      </a:pPr>
                      <a:r>
                        <a:rPr lang="en-US" sz="1050" baseline="0" dirty="0" smtClean="0"/>
                        <a:t>JP 3-05.1, </a:t>
                      </a:r>
                      <a:r>
                        <a:rPr lang="en-US" sz="1050" i="1" baseline="0" dirty="0" smtClean="0"/>
                        <a:t>Unconventional Warfare  </a:t>
                      </a:r>
                      <a:r>
                        <a:rPr lang="en-US" sz="1050" baseline="0" dirty="0" smtClean="0"/>
                        <a:t>(SEP)</a:t>
                      </a:r>
                    </a:p>
                    <a:p>
                      <a:pPr marL="0" marR="0" lvl="0" indent="0" algn="l" defTabSz="982980" rtl="0" eaLnBrk="1" fontAlgn="auto" latinLnBrk="0" hangingPunct="1">
                        <a:lnSpc>
                          <a:spcPct val="100000"/>
                        </a:lnSpc>
                        <a:spcBef>
                          <a:spcPts val="0"/>
                        </a:spcBef>
                        <a:spcAft>
                          <a:spcPts val="0"/>
                        </a:spcAft>
                        <a:buClrTx/>
                        <a:buSzTx/>
                        <a:buFontTx/>
                        <a:buNone/>
                        <a:tabLst/>
                        <a:defRPr/>
                      </a:pPr>
                      <a:r>
                        <a:rPr lang="en-US" sz="1050" baseline="0" dirty="0" smtClean="0"/>
                        <a:t>JP 3-13.2, </a:t>
                      </a:r>
                      <a:r>
                        <a:rPr lang="en-US" sz="1050" i="1" baseline="0" dirty="0" smtClean="0"/>
                        <a:t>Military Information Support Operations </a:t>
                      </a:r>
                      <a:r>
                        <a:rPr lang="en-US" sz="1050" baseline="0" dirty="0" smtClean="0"/>
                        <a:t>(3 SEP)</a:t>
                      </a:r>
                      <a:endParaRPr lang="en-US" sz="1050" dirty="0" smtClean="0"/>
                    </a:p>
                  </a:txBody>
                  <a:tcPr marL="83127" marR="83127" marT="41564" marB="41564" anchor="ctr">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9"/>
                  </a:ext>
                </a:extLst>
              </a:tr>
              <a:tr h="393624">
                <a:tc>
                  <a:txBody>
                    <a:bodyPr/>
                    <a:lstStyle/>
                    <a:p>
                      <a:r>
                        <a:rPr lang="en-US" sz="1050" dirty="0" smtClean="0"/>
                        <a:t>Joint</a:t>
                      </a:r>
                      <a:r>
                        <a:rPr lang="en-US" sz="1050" baseline="0" dirty="0" smtClean="0"/>
                        <a:t> Working</a:t>
                      </a:r>
                    </a:p>
                    <a:p>
                      <a:r>
                        <a:rPr lang="en-US" sz="1050" baseline="0" dirty="0" smtClean="0"/>
                        <a:t>Groups</a:t>
                      </a:r>
                      <a:endParaRPr lang="en-US" sz="1050" dirty="0"/>
                    </a:p>
                  </a:txBody>
                  <a:tcPr marL="83127" marR="83127" marT="41564" marB="41564" anchor="ctr">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pPr algn="ctr"/>
                      <a:r>
                        <a:rPr lang="en-US" sz="1100" dirty="0" smtClean="0"/>
                        <a:t>3</a:t>
                      </a:r>
                      <a:endParaRPr lang="en-US" sz="1100" dirty="0"/>
                    </a:p>
                  </a:txBody>
                  <a:tcPr marL="83127" marR="83127" marT="41564" marB="41564" anchor="ctr">
                    <a:solidFill>
                      <a:schemeClr val="bg1">
                        <a:lumMod val="75000"/>
                      </a:schemeClr>
                    </a:solidFill>
                  </a:tcPr>
                </a:tc>
                <a:tc>
                  <a:txBody>
                    <a:bodyPr/>
                    <a:lstStyle/>
                    <a:p>
                      <a:pPr marL="0" marR="0" lvl="0" indent="0" algn="l" defTabSz="982980" rtl="0" eaLnBrk="1" fontAlgn="auto" latinLnBrk="0" hangingPunct="1">
                        <a:lnSpc>
                          <a:spcPct val="100000"/>
                        </a:lnSpc>
                        <a:spcBef>
                          <a:spcPts val="0"/>
                        </a:spcBef>
                        <a:spcAft>
                          <a:spcPts val="0"/>
                        </a:spcAft>
                        <a:buClrTx/>
                        <a:buSzTx/>
                        <a:buFontTx/>
                        <a:buNone/>
                        <a:tabLst/>
                        <a:defRPr/>
                      </a:pPr>
                      <a:r>
                        <a:rPr lang="en-US" sz="1050" dirty="0" smtClean="0"/>
                        <a:t>JP</a:t>
                      </a:r>
                      <a:r>
                        <a:rPr lang="en-US" sz="1050" baseline="0" dirty="0" smtClean="0"/>
                        <a:t> 3-09, </a:t>
                      </a:r>
                      <a:r>
                        <a:rPr lang="en-US" sz="1050" i="1" baseline="0" dirty="0" smtClean="0"/>
                        <a:t>Joint Fire Support </a:t>
                      </a:r>
                      <a:r>
                        <a:rPr lang="en-US" sz="1050" baseline="0" dirty="0" smtClean="0"/>
                        <a:t>(SEP)</a:t>
                      </a:r>
                    </a:p>
                    <a:p>
                      <a:pPr marL="0" marR="0" lvl="0" indent="0" algn="l" defTabSz="982980" rtl="0" eaLnBrk="1" fontAlgn="auto" latinLnBrk="0" hangingPunct="1">
                        <a:lnSpc>
                          <a:spcPct val="100000"/>
                        </a:lnSpc>
                        <a:spcBef>
                          <a:spcPts val="0"/>
                        </a:spcBef>
                        <a:spcAft>
                          <a:spcPts val="0"/>
                        </a:spcAft>
                        <a:buClrTx/>
                        <a:buSzTx/>
                        <a:buFontTx/>
                        <a:buNone/>
                        <a:tabLst/>
                        <a:defRPr/>
                      </a:pPr>
                      <a:r>
                        <a:rPr lang="en-US" sz="1050" dirty="0" smtClean="0"/>
                        <a:t>JP 3-09.3, </a:t>
                      </a:r>
                      <a:r>
                        <a:rPr lang="en-US" sz="1050" i="1" dirty="0" smtClean="0"/>
                        <a:t>Close Air Support </a:t>
                      </a:r>
                      <a:r>
                        <a:rPr lang="en-US" sz="1050" dirty="0" smtClean="0"/>
                        <a:t>(SEP)</a:t>
                      </a:r>
                    </a:p>
                    <a:p>
                      <a:pPr marL="0" marR="0" lvl="0" indent="0" algn="l" defTabSz="982980" rtl="0" eaLnBrk="1" fontAlgn="auto" latinLnBrk="0" hangingPunct="1">
                        <a:lnSpc>
                          <a:spcPct val="100000"/>
                        </a:lnSpc>
                        <a:spcBef>
                          <a:spcPts val="0"/>
                        </a:spcBef>
                        <a:spcAft>
                          <a:spcPts val="0"/>
                        </a:spcAft>
                        <a:buClrTx/>
                        <a:buSzTx/>
                        <a:buFontTx/>
                        <a:buNone/>
                        <a:tabLst/>
                        <a:defRPr/>
                      </a:pPr>
                      <a:r>
                        <a:rPr lang="en-US" sz="1050" baseline="0" dirty="0" smtClean="0"/>
                        <a:t>JP 3-30, </a:t>
                      </a:r>
                      <a:r>
                        <a:rPr lang="en-US" sz="1050" i="1" baseline="0" dirty="0" smtClean="0"/>
                        <a:t>Command and Control of Joint Air Operations </a:t>
                      </a:r>
                      <a:r>
                        <a:rPr lang="en-US" sz="1050" baseline="0" dirty="0" smtClean="0"/>
                        <a:t>(SEP)</a:t>
                      </a:r>
                      <a:endParaRPr lang="en-US" sz="1050" dirty="0" smtClean="0"/>
                    </a:p>
                  </a:txBody>
                  <a:tcPr marL="67022" marR="67022" marT="33511" marB="33511" anchor="ctr">
                    <a:lnR w="12700" cap="flat" cmpd="sng" algn="ctr">
                      <a:solidFill>
                        <a:schemeClr val="tx1"/>
                      </a:solidFill>
                      <a:prstDash val="solid"/>
                      <a:round/>
                      <a:headEnd type="none" w="med" len="med"/>
                      <a:tailEnd type="none" w="med" len="med"/>
                    </a:lnR>
                    <a:solidFill>
                      <a:schemeClr val="bg1">
                        <a:lumMod val="75000"/>
                      </a:schemeClr>
                    </a:solidFill>
                  </a:tcPr>
                </a:tc>
                <a:extLst>
                  <a:ext uri="{0D108BD9-81ED-4DB2-BD59-A6C34878D82A}">
                    <a16:rowId xmlns:a16="http://schemas.microsoft.com/office/drawing/2014/main" val="10010"/>
                  </a:ext>
                </a:extLst>
              </a:tr>
              <a:tr h="266785">
                <a:tc>
                  <a:txBody>
                    <a:bodyPr/>
                    <a:lstStyle/>
                    <a:p>
                      <a:pPr algn="ctr"/>
                      <a:r>
                        <a:rPr lang="en-US" sz="1400" b="1" dirty="0" smtClean="0">
                          <a:solidFill>
                            <a:srgbClr val="0000FF"/>
                          </a:solidFill>
                        </a:rPr>
                        <a:t>Total</a:t>
                      </a:r>
                      <a:endParaRPr lang="en-US" sz="1400" b="1" dirty="0">
                        <a:solidFill>
                          <a:srgbClr val="0000FF"/>
                        </a:solidFill>
                      </a:endParaRPr>
                    </a:p>
                  </a:txBody>
                  <a:tcPr marL="83127" marR="83127" marT="41564" marB="41564">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b="1" dirty="0" smtClean="0">
                          <a:solidFill>
                            <a:srgbClr val="0000FF"/>
                          </a:solidFill>
                        </a:rPr>
                        <a:t>11</a:t>
                      </a:r>
                      <a:endParaRPr lang="en-US" sz="1400" b="1" dirty="0">
                        <a:solidFill>
                          <a:srgbClr val="0000FF"/>
                        </a:solidFill>
                      </a:endParaRPr>
                    </a:p>
                  </a:txBody>
                  <a:tcPr marL="83127" marR="83127" marT="41564" marB="41564">
                    <a:lnB w="12700" cap="flat" cmpd="sng" algn="ctr">
                      <a:solidFill>
                        <a:schemeClr val="tx1"/>
                      </a:solidFill>
                      <a:prstDash val="solid"/>
                      <a:round/>
                      <a:headEnd type="none" w="med" len="med"/>
                      <a:tailEnd type="none" w="med" len="med"/>
                    </a:lnB>
                    <a:solidFill>
                      <a:schemeClr val="bg1"/>
                    </a:solidFill>
                  </a:tcPr>
                </a:tc>
                <a:tc>
                  <a:txBody>
                    <a:bodyPr/>
                    <a:lstStyle/>
                    <a:p>
                      <a:endParaRPr lang="en-US" sz="1100" dirty="0"/>
                    </a:p>
                  </a:txBody>
                  <a:tcPr marL="83127" marR="83127" marT="41564" marB="41564">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51259050"/>
                  </a:ext>
                </a:extLst>
              </a:tr>
            </a:tbl>
          </a:graphicData>
        </a:graphic>
      </p:graphicFrame>
    </p:spTree>
    <p:extLst>
      <p:ext uri="{BB962C8B-B14F-4D97-AF65-F5344CB8AC3E}">
        <p14:creationId xmlns:p14="http://schemas.microsoft.com/office/powerpoint/2010/main" val="18065683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B27C9CEC-CE27-4242-B95B-FC4AF56DB688}" type="slidenum">
              <a:rPr lang="en-US" smtClean="0"/>
              <a:pPr/>
              <a:t>11</a:t>
            </a:fld>
            <a:endParaRPr lang="en-US" dirty="0"/>
          </a:p>
        </p:txBody>
      </p:sp>
      <p:sp>
        <p:nvSpPr>
          <p:cNvPr id="9" name="Rectangle 6"/>
          <p:cNvSpPr txBox="1">
            <a:spLocks noChangeArrowheads="1"/>
          </p:cNvSpPr>
          <p:nvPr/>
        </p:nvSpPr>
        <p:spPr bwMode="auto">
          <a:xfrm>
            <a:off x="2286000" y="266700"/>
            <a:ext cx="7248335" cy="578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20" tIns="46038" rIns="45720" bIns="46038" numCol="1" anchor="b" anchorCtr="0" compatLnSpc="1">
            <a:prstTxWarp prst="textNoShape">
              <a:avLst/>
            </a:prstTxWarp>
          </a:bodyPr>
          <a:lstStyle>
            <a:lvl1pPr algn="r" rtl="0" eaLnBrk="1" fontAlgn="base" hangingPunct="1">
              <a:spcBef>
                <a:spcPct val="0"/>
              </a:spcBef>
              <a:spcAft>
                <a:spcPct val="0"/>
              </a:spcAft>
              <a:defRPr sz="3010" b="1" i="1">
                <a:solidFill>
                  <a:srgbClr val="000000"/>
                </a:solidFill>
                <a:latin typeface="+mj-lt"/>
                <a:ea typeface="+mj-ea"/>
                <a:cs typeface="+mj-cs"/>
              </a:defRPr>
            </a:lvl1pPr>
            <a:lvl2pPr algn="r" rtl="0" eaLnBrk="1" fontAlgn="base" hangingPunct="1">
              <a:spcBef>
                <a:spcPct val="0"/>
              </a:spcBef>
              <a:spcAft>
                <a:spcPct val="0"/>
              </a:spcAft>
              <a:defRPr sz="3010" b="1" i="1">
                <a:solidFill>
                  <a:srgbClr val="000000"/>
                </a:solidFill>
                <a:latin typeface="Times New Roman" pitchFamily="18" charset="0"/>
              </a:defRPr>
            </a:lvl2pPr>
            <a:lvl3pPr algn="r" rtl="0" eaLnBrk="1" fontAlgn="base" hangingPunct="1">
              <a:spcBef>
                <a:spcPct val="0"/>
              </a:spcBef>
              <a:spcAft>
                <a:spcPct val="0"/>
              </a:spcAft>
              <a:defRPr sz="3010" b="1" i="1">
                <a:solidFill>
                  <a:srgbClr val="000000"/>
                </a:solidFill>
                <a:latin typeface="Times New Roman" pitchFamily="18" charset="0"/>
              </a:defRPr>
            </a:lvl3pPr>
            <a:lvl4pPr algn="r" rtl="0" eaLnBrk="1" fontAlgn="base" hangingPunct="1">
              <a:spcBef>
                <a:spcPct val="0"/>
              </a:spcBef>
              <a:spcAft>
                <a:spcPct val="0"/>
              </a:spcAft>
              <a:defRPr sz="3010" b="1" i="1">
                <a:solidFill>
                  <a:srgbClr val="000000"/>
                </a:solidFill>
                <a:latin typeface="Times New Roman" pitchFamily="18" charset="0"/>
              </a:defRPr>
            </a:lvl4pPr>
            <a:lvl5pPr algn="r" rtl="0" eaLnBrk="1" fontAlgn="base" hangingPunct="1">
              <a:spcBef>
                <a:spcPct val="0"/>
              </a:spcBef>
              <a:spcAft>
                <a:spcPct val="0"/>
              </a:spcAft>
              <a:defRPr sz="3010" b="1" i="1">
                <a:solidFill>
                  <a:srgbClr val="000000"/>
                </a:solidFill>
                <a:latin typeface="Times New Roman" pitchFamily="18" charset="0"/>
              </a:defRPr>
            </a:lvl5pPr>
            <a:lvl6pPr marL="491490" algn="r" rtl="0" eaLnBrk="1" fontAlgn="base" hangingPunct="1">
              <a:spcBef>
                <a:spcPct val="0"/>
              </a:spcBef>
              <a:spcAft>
                <a:spcPct val="0"/>
              </a:spcAft>
              <a:defRPr sz="3010" b="1" i="1">
                <a:solidFill>
                  <a:srgbClr val="000000"/>
                </a:solidFill>
                <a:latin typeface="Times New Roman" pitchFamily="18" charset="0"/>
              </a:defRPr>
            </a:lvl6pPr>
            <a:lvl7pPr marL="982980" algn="r" rtl="0" eaLnBrk="1" fontAlgn="base" hangingPunct="1">
              <a:spcBef>
                <a:spcPct val="0"/>
              </a:spcBef>
              <a:spcAft>
                <a:spcPct val="0"/>
              </a:spcAft>
              <a:defRPr sz="3010" b="1" i="1">
                <a:solidFill>
                  <a:srgbClr val="000000"/>
                </a:solidFill>
                <a:latin typeface="Times New Roman" pitchFamily="18" charset="0"/>
              </a:defRPr>
            </a:lvl7pPr>
            <a:lvl8pPr marL="1474470" algn="r" rtl="0" eaLnBrk="1" fontAlgn="base" hangingPunct="1">
              <a:spcBef>
                <a:spcPct val="0"/>
              </a:spcBef>
              <a:spcAft>
                <a:spcPct val="0"/>
              </a:spcAft>
              <a:defRPr sz="3010" b="1" i="1">
                <a:solidFill>
                  <a:srgbClr val="000000"/>
                </a:solidFill>
                <a:latin typeface="Times New Roman" pitchFamily="18" charset="0"/>
              </a:defRPr>
            </a:lvl8pPr>
            <a:lvl9pPr marL="1965960" algn="r" rtl="0" eaLnBrk="1" fontAlgn="base" hangingPunct="1">
              <a:spcBef>
                <a:spcPct val="0"/>
              </a:spcBef>
              <a:spcAft>
                <a:spcPct val="0"/>
              </a:spcAft>
              <a:defRPr sz="3010" b="1" i="1">
                <a:solidFill>
                  <a:srgbClr val="000000"/>
                </a:solidFill>
                <a:latin typeface="Times New Roman" pitchFamily="18" charset="0"/>
              </a:defRPr>
            </a:lvl9pPr>
          </a:lstStyle>
          <a:p>
            <a:pPr>
              <a:defRPr/>
            </a:pPr>
            <a:r>
              <a:rPr lang="en-US" sz="3200" kern="0" dirty="0" smtClean="0">
                <a:latin typeface="+mn-lt"/>
              </a:rPr>
              <a:t>Overview of Joint Doctrine Workload</a:t>
            </a:r>
          </a:p>
        </p:txBody>
      </p:sp>
      <p:graphicFrame>
        <p:nvGraphicFramePr>
          <p:cNvPr id="6" name="Content Placeholder 4"/>
          <p:cNvGraphicFramePr>
            <a:graphicFrameLocks noGrp="1"/>
          </p:cNvGraphicFramePr>
          <p:nvPr>
            <p:ph idx="1"/>
            <p:extLst>
              <p:ext uri="{D42A27DB-BD31-4B8C-83A1-F6EECF244321}">
                <p14:modId xmlns:p14="http://schemas.microsoft.com/office/powerpoint/2010/main" val="3002200180"/>
              </p:ext>
            </p:extLst>
          </p:nvPr>
        </p:nvGraphicFramePr>
        <p:xfrm>
          <a:off x="368300" y="1161839"/>
          <a:ext cx="9067800" cy="5898531"/>
        </p:xfrm>
        <a:graphic>
          <a:graphicData uri="http://schemas.openxmlformats.org/drawingml/2006/table">
            <a:tbl>
              <a:tblPr firstRow="1" bandRow="1">
                <a:tableStyleId>{5C22544A-7EE6-4342-B048-85BDC9FD1C3A}</a:tableStyleId>
              </a:tblPr>
              <a:tblGrid>
                <a:gridCol w="1834730">
                  <a:extLst>
                    <a:ext uri="{9D8B030D-6E8A-4147-A177-3AD203B41FA5}">
                      <a16:colId xmlns:a16="http://schemas.microsoft.com/office/drawing/2014/main" val="20000"/>
                    </a:ext>
                  </a:extLst>
                </a:gridCol>
                <a:gridCol w="1813296">
                  <a:extLst>
                    <a:ext uri="{9D8B030D-6E8A-4147-A177-3AD203B41FA5}">
                      <a16:colId xmlns:a16="http://schemas.microsoft.com/office/drawing/2014/main" val="20001"/>
                    </a:ext>
                  </a:extLst>
                </a:gridCol>
                <a:gridCol w="5419774">
                  <a:extLst>
                    <a:ext uri="{9D8B030D-6E8A-4147-A177-3AD203B41FA5}">
                      <a16:colId xmlns:a16="http://schemas.microsoft.com/office/drawing/2014/main" val="4161636238"/>
                    </a:ext>
                  </a:extLst>
                </a:gridCol>
              </a:tblGrid>
              <a:tr h="328253">
                <a:tc>
                  <a:txBody>
                    <a:bodyPr/>
                    <a:lstStyle/>
                    <a:p>
                      <a:pPr algn="ctr"/>
                      <a:r>
                        <a:rPr lang="en-US" sz="1600" dirty="0" smtClean="0">
                          <a:latin typeface="+mn-lt"/>
                        </a:rPr>
                        <a:t>Type</a:t>
                      </a:r>
                      <a:endParaRPr lang="en-US" sz="1600" dirty="0">
                        <a:latin typeface="+mn-lt"/>
                      </a:endParaRPr>
                    </a:p>
                  </a:txBody>
                  <a:tcPr marL="67022" marR="67022" marT="33511" marB="33511">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US" sz="1600" dirty="0" smtClean="0">
                          <a:latin typeface="+mn-lt"/>
                        </a:rPr>
                        <a:t>Suspense/Event</a:t>
                      </a:r>
                      <a:endParaRPr lang="en-US" sz="1600" dirty="0">
                        <a:latin typeface="+mn-lt"/>
                      </a:endParaRPr>
                    </a:p>
                  </a:txBody>
                  <a:tcPr marL="67022" marR="67022" marT="33511" marB="33511">
                    <a:lnT w="12700" cap="flat" cmpd="sng" algn="ctr">
                      <a:solidFill>
                        <a:schemeClr val="tx1"/>
                      </a:solidFill>
                      <a:prstDash val="solid"/>
                      <a:round/>
                      <a:headEnd type="none" w="med" len="med"/>
                      <a:tailEnd type="none" w="med" len="med"/>
                    </a:lnT>
                  </a:tcPr>
                </a:tc>
                <a:tc>
                  <a:txBody>
                    <a:bodyPr/>
                    <a:lstStyle/>
                    <a:p>
                      <a:pPr algn="ctr"/>
                      <a:r>
                        <a:rPr lang="en-US" sz="1600" dirty="0" smtClean="0">
                          <a:latin typeface="+mn-lt"/>
                        </a:rPr>
                        <a:t>Details</a:t>
                      </a:r>
                      <a:endParaRPr lang="en-US" sz="1600" dirty="0">
                        <a:latin typeface="+mn-lt"/>
                      </a:endParaRPr>
                    </a:p>
                  </a:txBody>
                  <a:tcPr marL="67022" marR="67022" marT="33511" marB="33511">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0"/>
                  </a:ext>
                </a:extLst>
              </a:tr>
              <a:tr h="230935">
                <a:tc gridSpan="3">
                  <a:txBody>
                    <a:bodyPr/>
                    <a:lstStyle/>
                    <a:p>
                      <a:pPr algn="ctr"/>
                      <a:r>
                        <a:rPr lang="en-US" sz="1200" b="1" dirty="0" smtClean="0">
                          <a:solidFill>
                            <a:schemeClr val="bg1"/>
                          </a:solidFill>
                          <a:latin typeface="+mn-lt"/>
                        </a:rPr>
                        <a:t>October 2018</a:t>
                      </a:r>
                      <a:endParaRPr lang="en-US" sz="1200" b="1" dirty="0">
                        <a:solidFill>
                          <a:schemeClr val="bg1"/>
                        </a:solidFill>
                        <a:latin typeface="+mn-lt"/>
                      </a:endParaRPr>
                    </a:p>
                  </a:txBody>
                  <a:tcPr marL="67022" marR="6702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3333FF"/>
                    </a:solidFill>
                  </a:tcPr>
                </a:tc>
                <a:tc hMerge="1">
                  <a:txBody>
                    <a:bodyPr/>
                    <a:lstStyle/>
                    <a:p>
                      <a:endParaRPr lang="en-US" sz="2400" dirty="0">
                        <a:latin typeface="+mn-lt"/>
                      </a:endParaRPr>
                    </a:p>
                  </a:txBody>
                  <a:tcPr marL="73724" marR="73724" marT="36862" marB="36862"/>
                </a:tc>
                <a:tc hMerge="1">
                  <a:txBody>
                    <a:bodyPr/>
                    <a:lstStyle/>
                    <a:p>
                      <a:endParaRPr lang="en-US"/>
                    </a:p>
                  </a:txBody>
                  <a:tcPr/>
                </a:tc>
                <a:extLst>
                  <a:ext uri="{0D108BD9-81ED-4DB2-BD59-A6C34878D82A}">
                    <a16:rowId xmlns:a16="http://schemas.microsoft.com/office/drawing/2014/main" val="2109707108"/>
                  </a:ext>
                </a:extLst>
              </a:tr>
              <a:tr h="450462">
                <a:tc>
                  <a:txBody>
                    <a:bodyPr/>
                    <a:lstStyle/>
                    <a:p>
                      <a:r>
                        <a:rPr lang="en-US" sz="1100" dirty="0" smtClean="0"/>
                        <a:t>Request for Feedback</a:t>
                      </a:r>
                      <a:endParaRPr lang="en-US" sz="1100" dirty="0"/>
                    </a:p>
                  </a:txBody>
                  <a:tcPr marL="83127" marR="83127" marT="41564" marB="41564" anchor="ctr">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pPr algn="ctr"/>
                      <a:r>
                        <a:rPr lang="en-US" sz="1100" strike="noStrike" dirty="0" smtClean="0">
                          <a:solidFill>
                            <a:schemeClr val="tx1"/>
                          </a:solidFill>
                        </a:rPr>
                        <a:t>2</a:t>
                      </a:r>
                      <a:endParaRPr lang="en-US" sz="1100" strike="noStrike" dirty="0">
                        <a:solidFill>
                          <a:schemeClr val="tx1"/>
                        </a:solidFill>
                      </a:endParaRPr>
                    </a:p>
                  </a:txBody>
                  <a:tcPr marL="83127" marR="83127" marT="41564" marB="41564" anchor="ctr">
                    <a:solidFill>
                      <a:schemeClr val="bg1">
                        <a:lumMod val="75000"/>
                      </a:schemeClr>
                    </a:solidFill>
                  </a:tcPr>
                </a:tc>
                <a:tc>
                  <a:txBody>
                    <a:bodyPr/>
                    <a:lstStyle/>
                    <a:p>
                      <a:pPr algn="l"/>
                      <a:r>
                        <a:rPr lang="en-US" sz="1100" i="0" dirty="0" smtClean="0"/>
                        <a:t>JP 3-68, </a:t>
                      </a:r>
                      <a:r>
                        <a:rPr lang="en-US" sz="1100" i="1" dirty="0" smtClean="0"/>
                        <a:t>Noncombatant Evacuation Operations </a:t>
                      </a:r>
                      <a:r>
                        <a:rPr lang="en-US" sz="1100" i="0" dirty="0" smtClean="0"/>
                        <a:t>(15 OCT PA-JSDS/LA only)</a:t>
                      </a:r>
                    </a:p>
                    <a:p>
                      <a:pPr marL="0" marR="0" lvl="0" indent="0" algn="l" defTabSz="982980" rtl="0" eaLnBrk="1" fontAlgn="auto" latinLnBrk="0" hangingPunct="1">
                        <a:lnSpc>
                          <a:spcPct val="100000"/>
                        </a:lnSpc>
                        <a:spcBef>
                          <a:spcPts val="0"/>
                        </a:spcBef>
                        <a:spcAft>
                          <a:spcPts val="0"/>
                        </a:spcAft>
                        <a:buClrTx/>
                        <a:buSzTx/>
                        <a:buFontTx/>
                        <a:buNone/>
                        <a:tabLst/>
                        <a:defRPr/>
                      </a:pPr>
                      <a:r>
                        <a:rPr lang="en-US" sz="1100" baseline="0" dirty="0" smtClean="0"/>
                        <a:t>JP 3-41, </a:t>
                      </a:r>
                      <a:r>
                        <a:rPr lang="en-US" sz="1100" i="1" baseline="0" dirty="0" smtClean="0"/>
                        <a:t>Chemical, Biological, Radiological, and Nuclear Response</a:t>
                      </a:r>
                      <a:r>
                        <a:rPr lang="en-US" sz="1100" baseline="0" dirty="0" smtClean="0"/>
                        <a:t> (23 OCT FAR)</a:t>
                      </a:r>
                      <a:endParaRPr lang="en-US" sz="1100" dirty="0" smtClean="0"/>
                    </a:p>
                  </a:txBody>
                  <a:tcPr marL="83127" marR="83127" marT="41564" marB="41564" anchor="ctr">
                    <a:lnR w="12700" cap="flat" cmpd="sng" algn="ctr">
                      <a:solidFill>
                        <a:schemeClr val="tx1"/>
                      </a:solidFill>
                      <a:prstDash val="solid"/>
                      <a:round/>
                      <a:headEnd type="none" w="med" len="med"/>
                      <a:tailEnd type="none" w="med" len="med"/>
                    </a:lnR>
                    <a:solidFill>
                      <a:schemeClr val="bg1">
                        <a:lumMod val="75000"/>
                      </a:schemeClr>
                    </a:solidFill>
                  </a:tcPr>
                </a:tc>
                <a:extLst>
                  <a:ext uri="{0D108BD9-81ED-4DB2-BD59-A6C34878D82A}">
                    <a16:rowId xmlns:a16="http://schemas.microsoft.com/office/drawing/2014/main" val="2189708123"/>
                  </a:ext>
                </a:extLst>
              </a:tr>
              <a:tr h="327911">
                <a:tc>
                  <a:txBody>
                    <a:bodyPr/>
                    <a:lstStyle/>
                    <a:p>
                      <a:r>
                        <a:rPr lang="en-US" sz="1100" baseline="0" dirty="0" smtClean="0"/>
                        <a:t>Assessments</a:t>
                      </a:r>
                      <a:endParaRPr lang="en-US" sz="1100" dirty="0"/>
                    </a:p>
                  </a:txBody>
                  <a:tcPr marL="83127" marR="83127" marT="41564" marB="41564"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1100" dirty="0" smtClean="0"/>
                        <a:t>1</a:t>
                      </a:r>
                      <a:endParaRPr lang="en-US" sz="1100" dirty="0"/>
                    </a:p>
                  </a:txBody>
                  <a:tcPr marL="83127" marR="83127" marT="41564" marB="41564" anchor="ctr">
                    <a:solidFill>
                      <a:schemeClr val="bg1"/>
                    </a:solidFill>
                  </a:tcPr>
                </a:tc>
                <a:tc>
                  <a:txBody>
                    <a:bodyPr/>
                    <a:lstStyle/>
                    <a:p>
                      <a:pPr algn="l"/>
                      <a:r>
                        <a:rPr lang="en-US" sz="1100" dirty="0" smtClean="0"/>
                        <a:t>JP 3-08, </a:t>
                      </a:r>
                      <a:r>
                        <a:rPr lang="en-US" sz="1100" i="1" dirty="0" err="1" smtClean="0"/>
                        <a:t>Interorganizational</a:t>
                      </a:r>
                      <a:r>
                        <a:rPr lang="en-US" sz="1100" i="1" dirty="0" smtClean="0"/>
                        <a:t> Cooperation </a:t>
                      </a:r>
                      <a:r>
                        <a:rPr lang="en-US" sz="1100" i="0" dirty="0" smtClean="0"/>
                        <a:t>(25 OCT) </a:t>
                      </a:r>
                    </a:p>
                  </a:txBody>
                  <a:tcPr marL="83127" marR="83127" marT="41564" marB="41564" anchor="ctr">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551937766"/>
                  </a:ext>
                </a:extLst>
              </a:tr>
              <a:tr h="403725">
                <a:tc>
                  <a:txBody>
                    <a:bodyPr/>
                    <a:lstStyle/>
                    <a:p>
                      <a:r>
                        <a:rPr lang="en-US" sz="1100" dirty="0" smtClean="0"/>
                        <a:t>Program</a:t>
                      </a:r>
                    </a:p>
                    <a:p>
                      <a:r>
                        <a:rPr lang="en-US" sz="1100" dirty="0" smtClean="0"/>
                        <a:t>Directives</a:t>
                      </a:r>
                      <a:endParaRPr lang="en-US" sz="1100" dirty="0"/>
                    </a:p>
                  </a:txBody>
                  <a:tcPr marL="83127" marR="83127" marT="41564" marB="41564" anchor="ctr">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pPr algn="ctr"/>
                      <a:r>
                        <a:rPr lang="en-US" sz="1100" dirty="0" smtClean="0"/>
                        <a:t>1</a:t>
                      </a:r>
                      <a:endParaRPr lang="en-US" sz="1100" dirty="0"/>
                    </a:p>
                  </a:txBody>
                  <a:tcPr marL="83127" marR="83127" marT="41564" marB="41564" anchor="ctr">
                    <a:solidFill>
                      <a:schemeClr val="bg1">
                        <a:lumMod val="75000"/>
                      </a:schemeClr>
                    </a:solidFill>
                  </a:tcPr>
                </a:tc>
                <a:tc>
                  <a:txBody>
                    <a:bodyPr/>
                    <a:lstStyle/>
                    <a:p>
                      <a:pPr algn="l"/>
                      <a:r>
                        <a:rPr lang="en-US" sz="1100" dirty="0" smtClean="0"/>
                        <a:t>JP 3-52, </a:t>
                      </a:r>
                      <a:r>
                        <a:rPr lang="en-US" sz="1100" i="1" u="none" baseline="0" dirty="0" smtClean="0">
                          <a:solidFill>
                            <a:schemeClr val="tx1"/>
                          </a:solidFill>
                        </a:rPr>
                        <a:t>Joint Airspace Control </a:t>
                      </a:r>
                      <a:r>
                        <a:rPr lang="en-US" sz="1100" dirty="0" smtClean="0"/>
                        <a:t>(OCT)</a:t>
                      </a:r>
                      <a:endParaRPr lang="en-US" sz="1100" dirty="0"/>
                    </a:p>
                  </a:txBody>
                  <a:tcPr marL="83127" marR="83127" marT="41564" marB="41564" anchor="ctr">
                    <a:lnR w="12700" cap="flat" cmpd="sng" algn="ctr">
                      <a:solidFill>
                        <a:schemeClr val="tx1"/>
                      </a:solidFill>
                      <a:prstDash val="solid"/>
                      <a:round/>
                      <a:headEnd type="none" w="med" len="med"/>
                      <a:tailEnd type="none" w="med" len="med"/>
                    </a:lnR>
                    <a:solidFill>
                      <a:schemeClr val="bg1">
                        <a:lumMod val="75000"/>
                      </a:schemeClr>
                    </a:solidFill>
                  </a:tcPr>
                </a:tc>
                <a:extLst>
                  <a:ext uri="{0D108BD9-81ED-4DB2-BD59-A6C34878D82A}">
                    <a16:rowId xmlns:a16="http://schemas.microsoft.com/office/drawing/2014/main" val="384312674"/>
                  </a:ext>
                </a:extLst>
              </a:tr>
              <a:tr h="426282">
                <a:tc>
                  <a:txBody>
                    <a:bodyPr/>
                    <a:lstStyle/>
                    <a:p>
                      <a:r>
                        <a:rPr lang="en-US" sz="1100" dirty="0" smtClean="0"/>
                        <a:t>Joint/Allied</a:t>
                      </a:r>
                    </a:p>
                    <a:p>
                      <a:r>
                        <a:rPr lang="en-US" sz="1100" dirty="0" smtClean="0"/>
                        <a:t>Publication </a:t>
                      </a:r>
                      <a:r>
                        <a:rPr lang="en-US" sz="1100" baseline="0" dirty="0" smtClean="0"/>
                        <a:t>Drafts</a:t>
                      </a:r>
                      <a:endParaRPr lang="en-US" sz="1100" dirty="0"/>
                    </a:p>
                  </a:txBody>
                  <a:tcPr marL="83127" marR="83127" marT="41564" marB="41564"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1100" dirty="0" smtClean="0"/>
                        <a:t>0</a:t>
                      </a:r>
                      <a:endParaRPr lang="en-US" sz="1100" dirty="0"/>
                    </a:p>
                  </a:txBody>
                  <a:tcPr marL="83127" marR="83127" marT="41564" marB="41564" anchor="ctr">
                    <a:solidFill>
                      <a:schemeClr val="bg1"/>
                    </a:solidFill>
                  </a:tcPr>
                </a:tc>
                <a:tc>
                  <a:txBody>
                    <a:bodyPr/>
                    <a:lstStyle/>
                    <a:p>
                      <a:endParaRPr lang="en-US"/>
                    </a:p>
                  </a:txBody>
                  <a:tcPr marL="83127" marR="83127" marT="41564" marB="41564" anchor="ctr">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3"/>
                  </a:ext>
                </a:extLst>
              </a:tr>
              <a:tr h="403725">
                <a:tc>
                  <a:txBody>
                    <a:bodyPr/>
                    <a:lstStyle/>
                    <a:p>
                      <a:r>
                        <a:rPr lang="en-US" sz="1100" dirty="0" smtClean="0"/>
                        <a:t>Joint</a:t>
                      </a:r>
                      <a:r>
                        <a:rPr lang="en-US" sz="1100" baseline="0" dirty="0" smtClean="0"/>
                        <a:t> Working</a:t>
                      </a:r>
                    </a:p>
                    <a:p>
                      <a:r>
                        <a:rPr lang="en-US" sz="1100" baseline="0" dirty="0" smtClean="0"/>
                        <a:t>Groups</a:t>
                      </a:r>
                      <a:endParaRPr lang="en-US" sz="1100" dirty="0"/>
                    </a:p>
                  </a:txBody>
                  <a:tcPr marL="83127" marR="83127" marT="41564" marB="41564" anchor="ctr">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pPr algn="ctr"/>
                      <a:r>
                        <a:rPr lang="en-US" sz="1100" dirty="0" smtClean="0"/>
                        <a:t>2</a:t>
                      </a:r>
                      <a:endParaRPr lang="en-US" sz="1100" dirty="0"/>
                    </a:p>
                  </a:txBody>
                  <a:tcPr marL="83127" marR="83127" marT="41564" marB="41564" anchor="ctr">
                    <a:solidFill>
                      <a:schemeClr val="bg1">
                        <a:lumMod val="75000"/>
                      </a:schemeClr>
                    </a:solidFill>
                  </a:tcPr>
                </a:tc>
                <a:tc>
                  <a:txBody>
                    <a:bodyPr/>
                    <a:lstStyle/>
                    <a:p>
                      <a:pPr algn="l"/>
                      <a:r>
                        <a:rPr lang="en-US" sz="1100" dirty="0" smtClean="0"/>
                        <a:t>JP </a:t>
                      </a:r>
                      <a:r>
                        <a:rPr lang="en-US" sz="1100" u="none" dirty="0" smtClean="0">
                          <a:solidFill>
                            <a:schemeClr val="tx1"/>
                          </a:solidFill>
                        </a:rPr>
                        <a:t>3-60, </a:t>
                      </a:r>
                      <a:r>
                        <a:rPr lang="en-US" sz="1100" i="1" u="none" dirty="0" smtClean="0">
                          <a:solidFill>
                            <a:schemeClr val="tx1"/>
                          </a:solidFill>
                        </a:rPr>
                        <a:t>Joint Targeting </a:t>
                      </a:r>
                      <a:r>
                        <a:rPr lang="en-US" sz="1100" u="none" dirty="0" smtClean="0">
                          <a:solidFill>
                            <a:schemeClr val="tx1"/>
                          </a:solidFill>
                        </a:rPr>
                        <a:t>(OCT)</a:t>
                      </a:r>
                    </a:p>
                    <a:p>
                      <a:pPr algn="l"/>
                      <a:r>
                        <a:rPr lang="en-US" sz="1100" u="none" dirty="0" smtClean="0">
                          <a:solidFill>
                            <a:schemeClr val="tx1"/>
                          </a:solidFill>
                        </a:rPr>
                        <a:t>JP 4-01.5, </a:t>
                      </a:r>
                      <a:r>
                        <a:rPr lang="en-US" sz="1100" i="1" u="none" dirty="0" smtClean="0">
                          <a:solidFill>
                            <a:schemeClr val="tx1"/>
                          </a:solidFill>
                        </a:rPr>
                        <a:t>Joint Terminal Operations </a:t>
                      </a:r>
                      <a:r>
                        <a:rPr lang="en-US" sz="1100" u="none" dirty="0" smtClean="0">
                          <a:solidFill>
                            <a:schemeClr val="tx1"/>
                          </a:solidFill>
                        </a:rPr>
                        <a:t>(OCT)</a:t>
                      </a:r>
                      <a:endParaRPr lang="en-US" sz="1100" u="none" dirty="0">
                        <a:solidFill>
                          <a:schemeClr val="tx1"/>
                        </a:solidFill>
                      </a:endParaRPr>
                    </a:p>
                  </a:txBody>
                  <a:tcPr marL="83127" marR="83127" marT="41564" marB="41564" anchor="ctr">
                    <a:lnR w="12700" cap="flat" cmpd="sng" algn="ctr">
                      <a:solidFill>
                        <a:schemeClr val="tx1"/>
                      </a:solidFill>
                      <a:prstDash val="solid"/>
                      <a:round/>
                      <a:headEnd type="none" w="med" len="med"/>
                      <a:tailEnd type="none" w="med" len="med"/>
                    </a:lnR>
                    <a:solidFill>
                      <a:schemeClr val="bg1">
                        <a:lumMod val="75000"/>
                      </a:schemeClr>
                    </a:solidFill>
                  </a:tcPr>
                </a:tc>
                <a:extLst>
                  <a:ext uri="{0D108BD9-81ED-4DB2-BD59-A6C34878D82A}">
                    <a16:rowId xmlns:a16="http://schemas.microsoft.com/office/drawing/2014/main" val="10005"/>
                  </a:ext>
                </a:extLst>
              </a:tr>
              <a:tr h="266785">
                <a:tc>
                  <a:txBody>
                    <a:bodyPr/>
                    <a:lstStyle/>
                    <a:p>
                      <a:pPr algn="ctr"/>
                      <a:r>
                        <a:rPr lang="en-US" sz="1400" b="1" dirty="0" smtClean="0">
                          <a:solidFill>
                            <a:srgbClr val="0000FF"/>
                          </a:solidFill>
                        </a:rPr>
                        <a:t>Total</a:t>
                      </a:r>
                      <a:endParaRPr lang="en-US" sz="1050" b="1" dirty="0">
                        <a:solidFill>
                          <a:srgbClr val="0000FF"/>
                        </a:solidFill>
                      </a:endParaRPr>
                    </a:p>
                  </a:txBody>
                  <a:tcPr marL="83127" marR="83127" marT="41564" marB="41564"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1400" b="1" dirty="0" smtClean="0">
                          <a:solidFill>
                            <a:srgbClr val="0000FF"/>
                          </a:solidFill>
                        </a:rPr>
                        <a:t>6</a:t>
                      </a:r>
                      <a:endParaRPr lang="en-US" sz="1100" b="1" dirty="0">
                        <a:solidFill>
                          <a:srgbClr val="0000FF"/>
                        </a:solidFill>
                      </a:endParaRPr>
                    </a:p>
                  </a:txBody>
                  <a:tcPr marL="83127" marR="83127" marT="41564" marB="41564" anchor="ctr">
                    <a:solidFill>
                      <a:schemeClr val="bg1"/>
                    </a:solidFill>
                  </a:tcPr>
                </a:tc>
                <a:tc>
                  <a:txBody>
                    <a:bodyPr/>
                    <a:lstStyle/>
                    <a:p>
                      <a:endParaRPr lang="en-US"/>
                    </a:p>
                  </a:txBody>
                  <a:tcPr marL="83127" marR="83127" marT="41564" marB="41564" anchor="ctr">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6"/>
                  </a:ext>
                </a:extLst>
              </a:tr>
              <a:tr h="278512">
                <a:tc gridSpan="3">
                  <a:txBody>
                    <a:bodyPr/>
                    <a:lstStyle/>
                    <a:p>
                      <a:pPr algn="ctr"/>
                      <a:r>
                        <a:rPr lang="en-US" sz="1200" b="1" dirty="0" smtClean="0">
                          <a:solidFill>
                            <a:schemeClr val="bg1"/>
                          </a:solidFill>
                        </a:rPr>
                        <a:t>November</a:t>
                      </a:r>
                      <a:r>
                        <a:rPr lang="en-US" sz="1200" b="1" baseline="0" dirty="0" smtClean="0">
                          <a:solidFill>
                            <a:schemeClr val="bg1"/>
                          </a:solidFill>
                        </a:rPr>
                        <a:t> </a:t>
                      </a:r>
                      <a:r>
                        <a:rPr lang="en-US" sz="1200" b="1" dirty="0" smtClean="0">
                          <a:solidFill>
                            <a:schemeClr val="bg1"/>
                          </a:solidFill>
                        </a:rPr>
                        <a:t>2018</a:t>
                      </a:r>
                      <a:endParaRPr lang="en-US" sz="1200" b="1" i="1" dirty="0">
                        <a:solidFill>
                          <a:schemeClr val="bg1"/>
                        </a:solidFill>
                      </a:endParaRPr>
                    </a:p>
                  </a:txBody>
                  <a:tcPr marL="67022" marR="67022" marT="33511" marB="335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3333FF"/>
                    </a:solidFill>
                  </a:tcPr>
                </a:tc>
                <a:tc hMerge="1">
                  <a:txBody>
                    <a:bodyPr/>
                    <a:lstStyle/>
                    <a:p>
                      <a:endParaRPr lang="en-US" sz="1400" i="1" dirty="0"/>
                    </a:p>
                  </a:txBody>
                  <a:tcPr marL="73724" marR="73724" marT="36862" marB="36862">
                    <a:solidFill>
                      <a:schemeClr val="bg1">
                        <a:lumMod val="75000"/>
                      </a:schemeClr>
                    </a:solidFill>
                  </a:tcPr>
                </a:tc>
                <a:tc hMerge="1">
                  <a:txBody>
                    <a:bodyPr/>
                    <a:lstStyle/>
                    <a:p>
                      <a:endParaRPr lang="en-US"/>
                    </a:p>
                  </a:txBody>
                  <a:tcPr/>
                </a:tc>
                <a:extLst>
                  <a:ext uri="{0D108BD9-81ED-4DB2-BD59-A6C34878D82A}">
                    <a16:rowId xmlns:a16="http://schemas.microsoft.com/office/drawing/2014/main" val="10007"/>
                  </a:ext>
                </a:extLst>
              </a:tr>
              <a:tr h="422044">
                <a:tc>
                  <a:txBody>
                    <a:bodyPr/>
                    <a:lstStyle/>
                    <a:p>
                      <a:r>
                        <a:rPr lang="en-US" sz="1100" dirty="0" smtClean="0"/>
                        <a:t>Request for Feedback</a:t>
                      </a:r>
                      <a:endParaRPr lang="en-US" sz="1100" dirty="0"/>
                    </a:p>
                  </a:txBody>
                  <a:tcPr marL="83127" marR="83127" marT="41564" marB="41564" anchor="ctr">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pPr algn="ctr"/>
                      <a:r>
                        <a:rPr lang="en-US" sz="1100" dirty="0" smtClean="0"/>
                        <a:t>2</a:t>
                      </a:r>
                      <a:endParaRPr lang="en-US" sz="1100" dirty="0"/>
                    </a:p>
                  </a:txBody>
                  <a:tcPr marL="83127" marR="83127" marT="41564" marB="41564" anchor="ctr">
                    <a:solidFill>
                      <a:schemeClr val="bg1">
                        <a:lumMod val="75000"/>
                      </a:schemeClr>
                    </a:solidFill>
                  </a:tcPr>
                </a:tc>
                <a:tc>
                  <a:txBody>
                    <a:bodyPr/>
                    <a:lstStyle/>
                    <a:p>
                      <a:pPr algn="l"/>
                      <a:r>
                        <a:rPr lang="en-US" sz="1100" baseline="0" dirty="0" smtClean="0">
                          <a:solidFill>
                            <a:schemeClr val="tx1"/>
                          </a:solidFill>
                        </a:rPr>
                        <a:t>JP</a:t>
                      </a:r>
                      <a:r>
                        <a:rPr lang="en-US" sz="1100" baseline="0" dirty="0" smtClean="0">
                          <a:solidFill>
                            <a:srgbClr val="FF0000"/>
                          </a:solidFill>
                        </a:rPr>
                        <a:t> </a:t>
                      </a:r>
                      <a:r>
                        <a:rPr lang="en-US" sz="1100" i="0" baseline="0" dirty="0" smtClean="0">
                          <a:solidFill>
                            <a:schemeClr val="dk1"/>
                          </a:solidFill>
                        </a:rPr>
                        <a:t>4-03, </a:t>
                      </a:r>
                      <a:r>
                        <a:rPr lang="en-US" sz="1100" i="1" baseline="0" dirty="0" smtClean="0">
                          <a:solidFill>
                            <a:schemeClr val="dk1"/>
                          </a:solidFill>
                        </a:rPr>
                        <a:t>Joint Bulk Petroleum and Water Doctrine </a:t>
                      </a:r>
                      <a:r>
                        <a:rPr lang="en-US" sz="1100" i="1" dirty="0" smtClean="0"/>
                        <a:t> </a:t>
                      </a:r>
                      <a:r>
                        <a:rPr lang="en-US" sz="1100" i="0" dirty="0" smtClean="0"/>
                        <a:t>(19 NOV PA-JSDS/LA only)</a:t>
                      </a:r>
                      <a:endParaRPr lang="en-US" sz="1100" dirty="0" smtClean="0"/>
                    </a:p>
                    <a:p>
                      <a:pPr marL="0" marR="0" lvl="0" indent="0" algn="l" defTabSz="982980" rtl="0" eaLnBrk="1" fontAlgn="auto" latinLnBrk="0" hangingPunct="1">
                        <a:lnSpc>
                          <a:spcPct val="100000"/>
                        </a:lnSpc>
                        <a:spcBef>
                          <a:spcPts val="0"/>
                        </a:spcBef>
                        <a:spcAft>
                          <a:spcPts val="0"/>
                        </a:spcAft>
                        <a:buClrTx/>
                        <a:buSzTx/>
                        <a:buFontTx/>
                        <a:buNone/>
                        <a:tabLst/>
                        <a:defRPr/>
                      </a:pPr>
                      <a:r>
                        <a:rPr lang="en-US" sz="1100" baseline="0" dirty="0" smtClean="0"/>
                        <a:t>JP 3-03, </a:t>
                      </a:r>
                      <a:r>
                        <a:rPr lang="en-US" sz="1100" i="1" baseline="0" dirty="0" smtClean="0"/>
                        <a:t>Joint  Interdiction </a:t>
                      </a:r>
                      <a:r>
                        <a:rPr lang="en-US" sz="1100" baseline="0" dirty="0" smtClean="0"/>
                        <a:t>(20 NOV)</a:t>
                      </a:r>
                      <a:endParaRPr lang="en-US" sz="1100" dirty="0" smtClean="0"/>
                    </a:p>
                  </a:txBody>
                  <a:tcPr marL="83127" marR="83127" marT="41564" marB="41564" anchor="ctr">
                    <a:lnR w="12700" cap="flat" cmpd="sng" algn="ctr">
                      <a:solidFill>
                        <a:schemeClr val="tx1"/>
                      </a:solidFill>
                      <a:prstDash val="solid"/>
                      <a:round/>
                      <a:headEnd type="none" w="med" len="med"/>
                      <a:tailEnd type="none" w="med" len="med"/>
                    </a:lnR>
                    <a:solidFill>
                      <a:schemeClr val="bg1">
                        <a:lumMod val="75000"/>
                      </a:schemeClr>
                    </a:solidFill>
                  </a:tcPr>
                </a:tc>
                <a:extLst>
                  <a:ext uri="{0D108BD9-81ED-4DB2-BD59-A6C34878D82A}">
                    <a16:rowId xmlns:a16="http://schemas.microsoft.com/office/drawing/2014/main" val="2065762903"/>
                  </a:ext>
                </a:extLst>
              </a:tr>
              <a:tr h="304800">
                <a:tc>
                  <a:txBody>
                    <a:bodyPr/>
                    <a:lstStyle/>
                    <a:p>
                      <a:r>
                        <a:rPr lang="en-US" sz="1100" dirty="0" smtClean="0"/>
                        <a:t>Assessments</a:t>
                      </a:r>
                    </a:p>
                    <a:p>
                      <a:endParaRPr lang="en-US" sz="1100" dirty="0"/>
                    </a:p>
                  </a:txBody>
                  <a:tcPr marL="83127" marR="83127" marT="41564" marB="41564"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1100" dirty="0" smtClean="0"/>
                        <a:t>2</a:t>
                      </a:r>
                      <a:endParaRPr lang="en-US" sz="1100" dirty="0"/>
                    </a:p>
                  </a:txBody>
                  <a:tcPr marL="83127" marR="83127" marT="41564" marB="41564" anchor="ctr">
                    <a:solidFill>
                      <a:schemeClr val="bg1"/>
                    </a:solidFill>
                  </a:tcPr>
                </a:tc>
                <a:tc>
                  <a:txBody>
                    <a:bodyPr/>
                    <a:lstStyle/>
                    <a:p>
                      <a:pPr algn="l"/>
                      <a:r>
                        <a:rPr lang="en-US" sz="1100" i="0" dirty="0" smtClean="0"/>
                        <a:t>JP 1-0, </a:t>
                      </a:r>
                      <a:r>
                        <a:rPr lang="en-US" sz="1100" i="1" dirty="0" smtClean="0"/>
                        <a:t>Joint Personnel Support </a:t>
                      </a:r>
                      <a:r>
                        <a:rPr lang="en-US" sz="1100" i="0" dirty="0" smtClean="0"/>
                        <a:t>(09 NOV FAR)</a:t>
                      </a:r>
                    </a:p>
                    <a:p>
                      <a:pPr algn="l"/>
                      <a:r>
                        <a:rPr lang="en-US" sz="1100" i="0" dirty="0" smtClean="0"/>
                        <a:t>JP 3-68, </a:t>
                      </a:r>
                      <a:r>
                        <a:rPr lang="en-US" sz="1100" i="1" dirty="0" smtClean="0"/>
                        <a:t>Noncombatant Evacuation Operations </a:t>
                      </a:r>
                      <a:r>
                        <a:rPr lang="en-US" sz="1100" i="0" dirty="0" smtClean="0"/>
                        <a:t>(09</a:t>
                      </a:r>
                      <a:r>
                        <a:rPr lang="en-US" sz="1100" i="0" baseline="0" dirty="0" smtClean="0"/>
                        <a:t> NOV PA)</a:t>
                      </a:r>
                      <a:endParaRPr lang="en-US" sz="1100" i="0" dirty="0"/>
                    </a:p>
                  </a:txBody>
                  <a:tcPr marL="83127" marR="83127" marT="41564" marB="41564" anchor="ctr">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432366736"/>
                  </a:ext>
                </a:extLst>
              </a:tr>
              <a:tr h="403725">
                <a:tc>
                  <a:txBody>
                    <a:bodyPr/>
                    <a:lstStyle/>
                    <a:p>
                      <a:r>
                        <a:rPr lang="en-US" sz="1100" dirty="0" smtClean="0"/>
                        <a:t>Program</a:t>
                      </a:r>
                    </a:p>
                    <a:p>
                      <a:r>
                        <a:rPr lang="en-US" sz="1100" dirty="0" smtClean="0"/>
                        <a:t>Directives</a:t>
                      </a:r>
                      <a:endParaRPr lang="en-US" sz="1100" dirty="0"/>
                    </a:p>
                  </a:txBody>
                  <a:tcPr marL="83127" marR="83127" marT="41564" marB="41564" anchor="ctr">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pPr algn="ctr"/>
                      <a:r>
                        <a:rPr lang="en-US" sz="1100" dirty="0" smtClean="0"/>
                        <a:t>2</a:t>
                      </a:r>
                      <a:endParaRPr lang="en-US" sz="1100" dirty="0"/>
                    </a:p>
                  </a:txBody>
                  <a:tcPr marL="83127" marR="83127" marT="41564" marB="41564" anchor="ctr">
                    <a:solidFill>
                      <a:schemeClr val="bg1">
                        <a:lumMod val="75000"/>
                      </a:schemeClr>
                    </a:solidFill>
                  </a:tcPr>
                </a:tc>
                <a:tc>
                  <a:txBody>
                    <a:bodyPr/>
                    <a:lstStyle/>
                    <a:p>
                      <a:pPr marL="0" marR="0" lvl="0" indent="0" algn="l" defTabSz="982980" rtl="0" eaLnBrk="1" fontAlgn="auto" latinLnBrk="0" hangingPunct="1">
                        <a:lnSpc>
                          <a:spcPct val="100000"/>
                        </a:lnSpc>
                        <a:spcBef>
                          <a:spcPts val="0"/>
                        </a:spcBef>
                        <a:spcAft>
                          <a:spcPts val="0"/>
                        </a:spcAft>
                        <a:buClrTx/>
                        <a:buSzTx/>
                        <a:buFontTx/>
                        <a:buNone/>
                        <a:tabLst/>
                        <a:defRPr/>
                      </a:pPr>
                      <a:r>
                        <a:rPr lang="en-US" sz="1100" u="none" dirty="0" smtClean="0">
                          <a:solidFill>
                            <a:schemeClr val="tx1"/>
                          </a:solidFill>
                        </a:rPr>
                        <a:t>JP 3-13.1, </a:t>
                      </a:r>
                      <a:r>
                        <a:rPr lang="en-US" sz="1100" i="1" u="none" dirty="0" smtClean="0">
                          <a:solidFill>
                            <a:schemeClr val="tx1"/>
                          </a:solidFill>
                        </a:rPr>
                        <a:t>Electronic</a:t>
                      </a:r>
                      <a:r>
                        <a:rPr lang="en-US" sz="1100" u="none" dirty="0" smtClean="0">
                          <a:solidFill>
                            <a:schemeClr val="tx1"/>
                          </a:solidFill>
                        </a:rPr>
                        <a:t> </a:t>
                      </a:r>
                      <a:r>
                        <a:rPr lang="en-US" sz="1100" i="1" u="none" dirty="0" smtClean="0">
                          <a:solidFill>
                            <a:schemeClr val="tx1"/>
                          </a:solidFill>
                        </a:rPr>
                        <a:t>Warfare</a:t>
                      </a:r>
                      <a:r>
                        <a:rPr lang="en-US" sz="1100" u="none" dirty="0" smtClean="0">
                          <a:solidFill>
                            <a:schemeClr val="tx1"/>
                          </a:solidFill>
                        </a:rPr>
                        <a:t> (NOV)</a:t>
                      </a:r>
                    </a:p>
                    <a:p>
                      <a:pPr marL="0" marR="0" lvl="0" indent="0" algn="l" defTabSz="982980" rtl="0" eaLnBrk="1" fontAlgn="auto" latinLnBrk="0" hangingPunct="1">
                        <a:lnSpc>
                          <a:spcPct val="100000"/>
                        </a:lnSpc>
                        <a:spcBef>
                          <a:spcPts val="0"/>
                        </a:spcBef>
                        <a:spcAft>
                          <a:spcPts val="0"/>
                        </a:spcAft>
                        <a:buClrTx/>
                        <a:buSzTx/>
                        <a:buFontTx/>
                        <a:buNone/>
                        <a:tabLst/>
                        <a:defRPr/>
                      </a:pPr>
                      <a:r>
                        <a:rPr lang="en-US" sz="1100" u="none" dirty="0" smtClean="0">
                          <a:solidFill>
                            <a:schemeClr val="tx1"/>
                          </a:solidFill>
                        </a:rPr>
                        <a:t>JP 3-52,</a:t>
                      </a:r>
                      <a:r>
                        <a:rPr lang="en-US" sz="1100" u="none" baseline="0" dirty="0" smtClean="0">
                          <a:solidFill>
                            <a:schemeClr val="tx1"/>
                          </a:solidFill>
                        </a:rPr>
                        <a:t> </a:t>
                      </a:r>
                      <a:r>
                        <a:rPr lang="en-US" sz="1100" i="1" u="none" baseline="0" dirty="0" smtClean="0">
                          <a:solidFill>
                            <a:schemeClr val="tx1"/>
                          </a:solidFill>
                        </a:rPr>
                        <a:t>Joint Airspace Control </a:t>
                      </a:r>
                      <a:r>
                        <a:rPr lang="en-US" sz="1100" u="none" baseline="0" dirty="0" smtClean="0">
                          <a:solidFill>
                            <a:schemeClr val="tx1"/>
                          </a:solidFill>
                        </a:rPr>
                        <a:t>(NOV)</a:t>
                      </a:r>
                      <a:endParaRPr lang="en-US" sz="1100" u="none" dirty="0" smtClean="0">
                        <a:solidFill>
                          <a:schemeClr val="tx1"/>
                        </a:solidFill>
                      </a:endParaRPr>
                    </a:p>
                  </a:txBody>
                  <a:tcPr marL="83127" marR="83127" marT="41564" marB="41564" anchor="ctr">
                    <a:lnR w="12700" cap="flat" cmpd="sng" algn="ctr">
                      <a:solidFill>
                        <a:schemeClr val="tx1"/>
                      </a:solidFill>
                      <a:prstDash val="solid"/>
                      <a:round/>
                      <a:headEnd type="none" w="med" len="med"/>
                      <a:tailEnd type="none" w="med" len="med"/>
                    </a:lnR>
                    <a:solidFill>
                      <a:schemeClr val="bg1">
                        <a:lumMod val="75000"/>
                      </a:schemeClr>
                    </a:solidFill>
                  </a:tcPr>
                </a:tc>
                <a:extLst>
                  <a:ext uri="{0D108BD9-81ED-4DB2-BD59-A6C34878D82A}">
                    <a16:rowId xmlns:a16="http://schemas.microsoft.com/office/drawing/2014/main" val="10008"/>
                  </a:ext>
                </a:extLst>
              </a:tr>
              <a:tr h="540786">
                <a:tc>
                  <a:txBody>
                    <a:bodyPr/>
                    <a:lstStyle/>
                    <a:p>
                      <a:r>
                        <a:rPr lang="en-US" sz="1100" dirty="0" smtClean="0"/>
                        <a:t>Joint/Allied</a:t>
                      </a:r>
                    </a:p>
                    <a:p>
                      <a:r>
                        <a:rPr lang="en-US" sz="1100" dirty="0" smtClean="0"/>
                        <a:t>Publication </a:t>
                      </a:r>
                      <a:r>
                        <a:rPr lang="en-US" sz="1100" baseline="0" dirty="0" smtClean="0"/>
                        <a:t>Drafts</a:t>
                      </a:r>
                      <a:endParaRPr lang="en-US" sz="1100" dirty="0"/>
                    </a:p>
                  </a:txBody>
                  <a:tcPr marL="83127" marR="83127" marT="41564" marB="41564"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1100" dirty="0" smtClean="0"/>
                        <a:t>3</a:t>
                      </a:r>
                      <a:endParaRPr lang="en-US" sz="1100" dirty="0"/>
                    </a:p>
                  </a:txBody>
                  <a:tcPr marL="83127" marR="83127" marT="41564" marB="41564" anchor="ctr">
                    <a:solidFill>
                      <a:schemeClr val="bg1"/>
                    </a:solidFill>
                  </a:tcPr>
                </a:tc>
                <a:tc>
                  <a:txBody>
                    <a:bodyPr/>
                    <a:lstStyle/>
                    <a:p>
                      <a:pPr algn="l"/>
                      <a:r>
                        <a:rPr lang="en-US" sz="1100" u="none" dirty="0" smtClean="0">
                          <a:solidFill>
                            <a:schemeClr val="tx1"/>
                          </a:solidFill>
                        </a:rPr>
                        <a:t>JP</a:t>
                      </a:r>
                      <a:r>
                        <a:rPr lang="en-US" sz="1100" u="none" baseline="0" dirty="0" smtClean="0">
                          <a:solidFill>
                            <a:schemeClr val="tx1"/>
                          </a:solidFill>
                        </a:rPr>
                        <a:t> 3-10, </a:t>
                      </a:r>
                      <a:r>
                        <a:rPr lang="en-US" sz="1100" i="1" u="none" baseline="0" dirty="0" smtClean="0">
                          <a:solidFill>
                            <a:schemeClr val="tx1"/>
                          </a:solidFill>
                        </a:rPr>
                        <a:t>Joint Security Operations in Theater </a:t>
                      </a:r>
                      <a:r>
                        <a:rPr lang="en-US" sz="1100" u="none" baseline="0" dirty="0" smtClean="0">
                          <a:solidFill>
                            <a:schemeClr val="tx1"/>
                          </a:solidFill>
                        </a:rPr>
                        <a:t>(RFC OCT)</a:t>
                      </a:r>
                    </a:p>
                    <a:p>
                      <a:pPr algn="l"/>
                      <a:r>
                        <a:rPr lang="en-US" sz="1100" u="none" baseline="0" dirty="0" smtClean="0">
                          <a:solidFill>
                            <a:schemeClr val="tx1"/>
                          </a:solidFill>
                        </a:rPr>
                        <a:t>JP 2-0, </a:t>
                      </a:r>
                      <a:r>
                        <a:rPr lang="en-US" sz="1100" i="1" u="none" baseline="0" dirty="0" smtClean="0">
                          <a:solidFill>
                            <a:schemeClr val="tx1"/>
                          </a:solidFill>
                        </a:rPr>
                        <a:t>Joint Intelligence</a:t>
                      </a:r>
                      <a:r>
                        <a:rPr lang="en-US" sz="1100" u="none" baseline="0" dirty="0" smtClean="0">
                          <a:solidFill>
                            <a:schemeClr val="tx1"/>
                          </a:solidFill>
                        </a:rPr>
                        <a:t> (22 NOV)</a:t>
                      </a:r>
                    </a:p>
                    <a:p>
                      <a:pPr algn="l"/>
                      <a:r>
                        <a:rPr lang="en-US" sz="1100" u="none" baseline="0" dirty="0" smtClean="0">
                          <a:solidFill>
                            <a:schemeClr val="tx1"/>
                          </a:solidFill>
                        </a:rPr>
                        <a:t>JP 3-XX, </a:t>
                      </a:r>
                      <a:r>
                        <a:rPr lang="en-US" sz="1100" i="1" dirty="0" smtClean="0"/>
                        <a:t>Joint Electromagnetic</a:t>
                      </a:r>
                      <a:r>
                        <a:rPr lang="en-US" sz="1100" i="1" baseline="0" dirty="0" smtClean="0"/>
                        <a:t> Spectrum Operations </a:t>
                      </a:r>
                      <a:r>
                        <a:rPr lang="en-US" sz="1100" u="none" baseline="0" dirty="0" smtClean="0">
                          <a:solidFill>
                            <a:schemeClr val="tx1"/>
                          </a:solidFill>
                        </a:rPr>
                        <a:t>(26 NOV)</a:t>
                      </a:r>
                      <a:endParaRPr lang="en-US" sz="1100" u="none" dirty="0">
                        <a:solidFill>
                          <a:schemeClr val="tx1"/>
                        </a:solidFill>
                      </a:endParaRPr>
                    </a:p>
                  </a:txBody>
                  <a:tcPr marL="83127" marR="83127" marT="41564" marB="41564" anchor="ctr">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9"/>
                  </a:ext>
                </a:extLst>
              </a:tr>
              <a:tr h="358598">
                <a:tc>
                  <a:txBody>
                    <a:bodyPr/>
                    <a:lstStyle/>
                    <a:p>
                      <a:r>
                        <a:rPr lang="en-US" sz="1100" dirty="0" smtClean="0"/>
                        <a:t>Joint</a:t>
                      </a:r>
                      <a:r>
                        <a:rPr lang="en-US" sz="1100" baseline="0" dirty="0" smtClean="0"/>
                        <a:t> Working</a:t>
                      </a:r>
                    </a:p>
                    <a:p>
                      <a:r>
                        <a:rPr lang="en-US" sz="1100" baseline="0" dirty="0" smtClean="0"/>
                        <a:t>Groups</a:t>
                      </a:r>
                      <a:endParaRPr lang="en-US" sz="1100" dirty="0"/>
                    </a:p>
                  </a:txBody>
                  <a:tcPr marL="83127" marR="83127" marT="41564" marB="41564" anchor="ctr">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pPr algn="ctr"/>
                      <a:r>
                        <a:rPr lang="en-US" sz="1100" dirty="0" smtClean="0"/>
                        <a:t>2</a:t>
                      </a:r>
                      <a:endParaRPr lang="en-US" sz="1100" dirty="0"/>
                    </a:p>
                  </a:txBody>
                  <a:tcPr marL="83127" marR="83127" marT="41564" marB="41564" anchor="ctr">
                    <a:solidFill>
                      <a:schemeClr val="bg1">
                        <a:lumMod val="75000"/>
                      </a:schemeClr>
                    </a:solidFill>
                  </a:tcPr>
                </a:tc>
                <a:tc>
                  <a:txBody>
                    <a:bodyPr/>
                    <a:lstStyle/>
                    <a:p>
                      <a:pPr algn="l"/>
                      <a:r>
                        <a:rPr lang="en-US" sz="1100" baseline="0" dirty="0" smtClean="0"/>
                        <a:t>JP 3-31, </a:t>
                      </a:r>
                      <a:r>
                        <a:rPr lang="en-US" sz="1100" i="1" baseline="0" dirty="0" smtClean="0"/>
                        <a:t>Command and Control for Joint Land Operations </a:t>
                      </a:r>
                      <a:r>
                        <a:rPr lang="en-US" sz="1100" baseline="0" dirty="0" smtClean="0"/>
                        <a:t>(NOV)</a:t>
                      </a:r>
                    </a:p>
                    <a:p>
                      <a:pPr algn="l"/>
                      <a:r>
                        <a:rPr lang="en-US" sz="1100" baseline="0" dirty="0" smtClean="0"/>
                        <a:t>JP 3-05.1, </a:t>
                      </a:r>
                      <a:r>
                        <a:rPr lang="en-US" sz="1100" i="1" baseline="0" dirty="0" smtClean="0"/>
                        <a:t>Unconventional Warfare </a:t>
                      </a:r>
                      <a:r>
                        <a:rPr lang="en-US" sz="1100" baseline="0" dirty="0" smtClean="0"/>
                        <a:t>(NOV)</a:t>
                      </a:r>
                      <a:endParaRPr lang="en-US" sz="1100" dirty="0" smtClean="0"/>
                    </a:p>
                  </a:txBody>
                  <a:tcPr marL="67022" marR="67022" marT="33511" marB="33511" anchor="ctr">
                    <a:lnR w="12700" cap="flat" cmpd="sng" algn="ctr">
                      <a:solidFill>
                        <a:schemeClr val="tx1"/>
                      </a:solidFill>
                      <a:prstDash val="solid"/>
                      <a:round/>
                      <a:headEnd type="none" w="med" len="med"/>
                      <a:tailEnd type="none" w="med" len="med"/>
                    </a:lnR>
                    <a:solidFill>
                      <a:schemeClr val="bg1">
                        <a:lumMod val="75000"/>
                      </a:schemeClr>
                    </a:solidFill>
                  </a:tcPr>
                </a:tc>
                <a:extLst>
                  <a:ext uri="{0D108BD9-81ED-4DB2-BD59-A6C34878D82A}">
                    <a16:rowId xmlns:a16="http://schemas.microsoft.com/office/drawing/2014/main" val="10010"/>
                  </a:ext>
                </a:extLst>
              </a:tr>
              <a:tr h="266785">
                <a:tc>
                  <a:txBody>
                    <a:bodyPr/>
                    <a:lstStyle/>
                    <a:p>
                      <a:pPr algn="ctr"/>
                      <a:r>
                        <a:rPr lang="en-US" sz="1400" b="1" dirty="0" smtClean="0">
                          <a:solidFill>
                            <a:srgbClr val="0000FF"/>
                          </a:solidFill>
                        </a:rPr>
                        <a:t>Total</a:t>
                      </a:r>
                      <a:endParaRPr lang="en-US" sz="1050" b="1" dirty="0">
                        <a:solidFill>
                          <a:srgbClr val="0000FF"/>
                        </a:solidFill>
                      </a:endParaRPr>
                    </a:p>
                  </a:txBody>
                  <a:tcPr marL="83127" marR="83127" marT="41564" marB="41564">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b="1" dirty="0" smtClean="0">
                          <a:solidFill>
                            <a:srgbClr val="0000FF"/>
                          </a:solidFill>
                        </a:rPr>
                        <a:t>11</a:t>
                      </a:r>
                      <a:endParaRPr lang="en-US" sz="1100" b="1" dirty="0">
                        <a:solidFill>
                          <a:srgbClr val="0000FF"/>
                        </a:solidFill>
                      </a:endParaRPr>
                    </a:p>
                  </a:txBody>
                  <a:tcPr marL="83127" marR="83127" marT="41564" marB="41564" anchor="ctr">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marL="83127" marR="83127" marT="41564" marB="41564"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51259050"/>
                  </a:ext>
                </a:extLst>
              </a:tr>
            </a:tbl>
          </a:graphicData>
        </a:graphic>
      </p:graphicFrame>
    </p:spTree>
    <p:extLst>
      <p:ext uri="{BB962C8B-B14F-4D97-AF65-F5344CB8AC3E}">
        <p14:creationId xmlns:p14="http://schemas.microsoft.com/office/powerpoint/2010/main" val="38316952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B27C9CEC-CE27-4242-B95B-FC4AF56DB688}" type="slidenum">
              <a:rPr lang="en-US" smtClean="0"/>
              <a:pPr/>
              <a:t>12</a:t>
            </a:fld>
            <a:endParaRPr lang="en-US" dirty="0"/>
          </a:p>
        </p:txBody>
      </p:sp>
      <p:sp>
        <p:nvSpPr>
          <p:cNvPr id="9" name="Rectangle 6"/>
          <p:cNvSpPr txBox="1">
            <a:spLocks noChangeArrowheads="1"/>
          </p:cNvSpPr>
          <p:nvPr/>
        </p:nvSpPr>
        <p:spPr bwMode="auto">
          <a:xfrm>
            <a:off x="2317532" y="266700"/>
            <a:ext cx="7216804" cy="578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20" tIns="46038" rIns="45720" bIns="46038" numCol="1" anchor="b" anchorCtr="0" compatLnSpc="1">
            <a:prstTxWarp prst="textNoShape">
              <a:avLst/>
            </a:prstTxWarp>
          </a:bodyPr>
          <a:lstStyle>
            <a:lvl1pPr algn="r" rtl="0" eaLnBrk="1" fontAlgn="base" hangingPunct="1">
              <a:spcBef>
                <a:spcPct val="0"/>
              </a:spcBef>
              <a:spcAft>
                <a:spcPct val="0"/>
              </a:spcAft>
              <a:defRPr sz="3010" b="1" i="1">
                <a:solidFill>
                  <a:srgbClr val="000000"/>
                </a:solidFill>
                <a:latin typeface="+mj-lt"/>
                <a:ea typeface="+mj-ea"/>
                <a:cs typeface="+mj-cs"/>
              </a:defRPr>
            </a:lvl1pPr>
            <a:lvl2pPr algn="r" rtl="0" eaLnBrk="1" fontAlgn="base" hangingPunct="1">
              <a:spcBef>
                <a:spcPct val="0"/>
              </a:spcBef>
              <a:spcAft>
                <a:spcPct val="0"/>
              </a:spcAft>
              <a:defRPr sz="3010" b="1" i="1">
                <a:solidFill>
                  <a:srgbClr val="000000"/>
                </a:solidFill>
                <a:latin typeface="Times New Roman" pitchFamily="18" charset="0"/>
              </a:defRPr>
            </a:lvl2pPr>
            <a:lvl3pPr algn="r" rtl="0" eaLnBrk="1" fontAlgn="base" hangingPunct="1">
              <a:spcBef>
                <a:spcPct val="0"/>
              </a:spcBef>
              <a:spcAft>
                <a:spcPct val="0"/>
              </a:spcAft>
              <a:defRPr sz="3010" b="1" i="1">
                <a:solidFill>
                  <a:srgbClr val="000000"/>
                </a:solidFill>
                <a:latin typeface="Times New Roman" pitchFamily="18" charset="0"/>
              </a:defRPr>
            </a:lvl3pPr>
            <a:lvl4pPr algn="r" rtl="0" eaLnBrk="1" fontAlgn="base" hangingPunct="1">
              <a:spcBef>
                <a:spcPct val="0"/>
              </a:spcBef>
              <a:spcAft>
                <a:spcPct val="0"/>
              </a:spcAft>
              <a:defRPr sz="3010" b="1" i="1">
                <a:solidFill>
                  <a:srgbClr val="000000"/>
                </a:solidFill>
                <a:latin typeface="Times New Roman" pitchFamily="18" charset="0"/>
              </a:defRPr>
            </a:lvl4pPr>
            <a:lvl5pPr algn="r" rtl="0" eaLnBrk="1" fontAlgn="base" hangingPunct="1">
              <a:spcBef>
                <a:spcPct val="0"/>
              </a:spcBef>
              <a:spcAft>
                <a:spcPct val="0"/>
              </a:spcAft>
              <a:defRPr sz="3010" b="1" i="1">
                <a:solidFill>
                  <a:srgbClr val="000000"/>
                </a:solidFill>
                <a:latin typeface="Times New Roman" pitchFamily="18" charset="0"/>
              </a:defRPr>
            </a:lvl5pPr>
            <a:lvl6pPr marL="491490" algn="r" rtl="0" eaLnBrk="1" fontAlgn="base" hangingPunct="1">
              <a:spcBef>
                <a:spcPct val="0"/>
              </a:spcBef>
              <a:spcAft>
                <a:spcPct val="0"/>
              </a:spcAft>
              <a:defRPr sz="3010" b="1" i="1">
                <a:solidFill>
                  <a:srgbClr val="000000"/>
                </a:solidFill>
                <a:latin typeface="Times New Roman" pitchFamily="18" charset="0"/>
              </a:defRPr>
            </a:lvl6pPr>
            <a:lvl7pPr marL="982980" algn="r" rtl="0" eaLnBrk="1" fontAlgn="base" hangingPunct="1">
              <a:spcBef>
                <a:spcPct val="0"/>
              </a:spcBef>
              <a:spcAft>
                <a:spcPct val="0"/>
              </a:spcAft>
              <a:defRPr sz="3010" b="1" i="1">
                <a:solidFill>
                  <a:srgbClr val="000000"/>
                </a:solidFill>
                <a:latin typeface="Times New Roman" pitchFamily="18" charset="0"/>
              </a:defRPr>
            </a:lvl7pPr>
            <a:lvl8pPr marL="1474470" algn="r" rtl="0" eaLnBrk="1" fontAlgn="base" hangingPunct="1">
              <a:spcBef>
                <a:spcPct val="0"/>
              </a:spcBef>
              <a:spcAft>
                <a:spcPct val="0"/>
              </a:spcAft>
              <a:defRPr sz="3010" b="1" i="1">
                <a:solidFill>
                  <a:srgbClr val="000000"/>
                </a:solidFill>
                <a:latin typeface="Times New Roman" pitchFamily="18" charset="0"/>
              </a:defRPr>
            </a:lvl8pPr>
            <a:lvl9pPr marL="1965960" algn="r" rtl="0" eaLnBrk="1" fontAlgn="base" hangingPunct="1">
              <a:spcBef>
                <a:spcPct val="0"/>
              </a:spcBef>
              <a:spcAft>
                <a:spcPct val="0"/>
              </a:spcAft>
              <a:defRPr sz="3010" b="1" i="1">
                <a:solidFill>
                  <a:srgbClr val="000000"/>
                </a:solidFill>
                <a:latin typeface="Times New Roman" pitchFamily="18" charset="0"/>
              </a:defRPr>
            </a:lvl9pPr>
          </a:lstStyle>
          <a:p>
            <a:pPr>
              <a:defRPr/>
            </a:pPr>
            <a:r>
              <a:rPr lang="en-US" sz="3200" kern="0" dirty="0" smtClean="0">
                <a:latin typeface="+mn-lt"/>
              </a:rPr>
              <a:t>Overview of Joint Doctrine Workload</a:t>
            </a:r>
          </a:p>
        </p:txBody>
      </p:sp>
      <p:graphicFrame>
        <p:nvGraphicFramePr>
          <p:cNvPr id="6" name="Content Placeholder 4"/>
          <p:cNvGraphicFramePr>
            <a:graphicFrameLocks noGrp="1"/>
          </p:cNvGraphicFramePr>
          <p:nvPr>
            <p:ph idx="1"/>
            <p:extLst>
              <p:ext uri="{D42A27DB-BD31-4B8C-83A1-F6EECF244321}">
                <p14:modId xmlns:p14="http://schemas.microsoft.com/office/powerpoint/2010/main" val="3877152382"/>
              </p:ext>
            </p:extLst>
          </p:nvPr>
        </p:nvGraphicFramePr>
        <p:xfrm>
          <a:off x="383930" y="1485900"/>
          <a:ext cx="9067800" cy="5507718"/>
        </p:xfrm>
        <a:graphic>
          <a:graphicData uri="http://schemas.openxmlformats.org/drawingml/2006/table">
            <a:tbl>
              <a:tblPr firstRow="1" bandRow="1">
                <a:tableStyleId>{5C22544A-7EE6-4342-B048-85BDC9FD1C3A}</a:tableStyleId>
              </a:tblPr>
              <a:tblGrid>
                <a:gridCol w="1834730">
                  <a:extLst>
                    <a:ext uri="{9D8B030D-6E8A-4147-A177-3AD203B41FA5}">
                      <a16:colId xmlns:a16="http://schemas.microsoft.com/office/drawing/2014/main" val="20000"/>
                    </a:ext>
                  </a:extLst>
                </a:gridCol>
                <a:gridCol w="2219696">
                  <a:extLst>
                    <a:ext uri="{9D8B030D-6E8A-4147-A177-3AD203B41FA5}">
                      <a16:colId xmlns:a16="http://schemas.microsoft.com/office/drawing/2014/main" val="20001"/>
                    </a:ext>
                  </a:extLst>
                </a:gridCol>
                <a:gridCol w="5013374">
                  <a:extLst>
                    <a:ext uri="{9D8B030D-6E8A-4147-A177-3AD203B41FA5}">
                      <a16:colId xmlns:a16="http://schemas.microsoft.com/office/drawing/2014/main" val="2290114630"/>
                    </a:ext>
                  </a:extLst>
                </a:gridCol>
              </a:tblGrid>
              <a:tr h="349535">
                <a:tc>
                  <a:txBody>
                    <a:bodyPr/>
                    <a:lstStyle/>
                    <a:p>
                      <a:pPr algn="ctr"/>
                      <a:r>
                        <a:rPr lang="en-US" sz="1600" dirty="0" smtClean="0">
                          <a:latin typeface="+mn-lt"/>
                        </a:rPr>
                        <a:t>Type</a:t>
                      </a:r>
                      <a:endParaRPr lang="en-US" sz="1600" dirty="0">
                        <a:latin typeface="+mn-lt"/>
                      </a:endParaRPr>
                    </a:p>
                  </a:txBody>
                  <a:tcPr marL="67022" marR="67022" marT="33511" marB="33511">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US" sz="1600" dirty="0" smtClean="0">
                          <a:latin typeface="+mn-lt"/>
                        </a:rPr>
                        <a:t>Suspense/Event</a:t>
                      </a:r>
                      <a:endParaRPr lang="en-US" sz="1600" dirty="0">
                        <a:latin typeface="+mn-lt"/>
                      </a:endParaRPr>
                    </a:p>
                  </a:txBody>
                  <a:tcPr marL="67022" marR="67022" marT="33511" marB="33511">
                    <a:lnT w="12700" cap="flat" cmpd="sng" algn="ctr">
                      <a:solidFill>
                        <a:schemeClr val="tx1"/>
                      </a:solidFill>
                      <a:prstDash val="solid"/>
                      <a:round/>
                      <a:headEnd type="none" w="med" len="med"/>
                      <a:tailEnd type="none" w="med" len="med"/>
                    </a:lnT>
                  </a:tcPr>
                </a:tc>
                <a:tc>
                  <a:txBody>
                    <a:bodyPr/>
                    <a:lstStyle/>
                    <a:p>
                      <a:pPr algn="ctr"/>
                      <a:r>
                        <a:rPr lang="en-US" sz="1600" dirty="0" smtClean="0">
                          <a:latin typeface="+mn-lt"/>
                        </a:rPr>
                        <a:t>Details</a:t>
                      </a:r>
                      <a:endParaRPr lang="en-US" sz="1600" dirty="0">
                        <a:latin typeface="+mn-lt"/>
                      </a:endParaRPr>
                    </a:p>
                  </a:txBody>
                  <a:tcPr marL="67022" marR="67022" marT="33511" marB="33511">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0"/>
                  </a:ext>
                </a:extLst>
              </a:tr>
              <a:tr h="245908">
                <a:tc gridSpan="3">
                  <a:txBody>
                    <a:bodyPr/>
                    <a:lstStyle/>
                    <a:p>
                      <a:pPr algn="ctr"/>
                      <a:r>
                        <a:rPr lang="en-US" sz="1200" b="1" dirty="0" smtClean="0">
                          <a:solidFill>
                            <a:schemeClr val="bg1"/>
                          </a:solidFill>
                          <a:latin typeface="+mn-lt"/>
                        </a:rPr>
                        <a:t>December 2018</a:t>
                      </a:r>
                      <a:endParaRPr lang="en-US" sz="1200" b="1" dirty="0">
                        <a:solidFill>
                          <a:schemeClr val="bg1"/>
                        </a:solidFill>
                        <a:latin typeface="+mn-lt"/>
                      </a:endParaRPr>
                    </a:p>
                  </a:txBody>
                  <a:tcPr marL="67022" marR="6702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3333FF"/>
                    </a:solidFill>
                  </a:tcPr>
                </a:tc>
                <a:tc hMerge="1">
                  <a:txBody>
                    <a:bodyPr/>
                    <a:lstStyle/>
                    <a:p>
                      <a:endParaRPr lang="en-US" sz="2400" dirty="0">
                        <a:latin typeface="+mn-lt"/>
                      </a:endParaRPr>
                    </a:p>
                  </a:txBody>
                  <a:tcPr marL="73724" marR="73724" marT="36862" marB="36862"/>
                </a:tc>
                <a:tc hMerge="1">
                  <a:txBody>
                    <a:bodyPr/>
                    <a:lstStyle/>
                    <a:p>
                      <a:endParaRPr lang="en-US"/>
                    </a:p>
                  </a:txBody>
                  <a:tcPr/>
                </a:tc>
                <a:extLst>
                  <a:ext uri="{0D108BD9-81ED-4DB2-BD59-A6C34878D82A}">
                    <a16:rowId xmlns:a16="http://schemas.microsoft.com/office/drawing/2014/main" val="2109707108"/>
                  </a:ext>
                </a:extLst>
              </a:tr>
              <a:tr h="450842">
                <a:tc>
                  <a:txBody>
                    <a:bodyPr/>
                    <a:lstStyle/>
                    <a:p>
                      <a:r>
                        <a:rPr lang="en-US" sz="1050" dirty="0" smtClean="0"/>
                        <a:t>Request for Feedback</a:t>
                      </a:r>
                      <a:endParaRPr lang="en-US" sz="1050" dirty="0"/>
                    </a:p>
                  </a:txBody>
                  <a:tcPr marL="83127" marR="83127" marT="41564" marB="41564" anchor="ctr">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pPr algn="ctr"/>
                      <a:r>
                        <a:rPr lang="en-US" sz="1100" dirty="0" smtClean="0"/>
                        <a:t>1</a:t>
                      </a:r>
                      <a:endParaRPr lang="en-US" sz="1100" dirty="0"/>
                    </a:p>
                  </a:txBody>
                  <a:tcPr marL="83127" marR="83127" marT="41564" marB="41564" anchor="ctr">
                    <a:solidFill>
                      <a:schemeClr val="bg1">
                        <a:lumMod val="75000"/>
                      </a:schemeClr>
                    </a:solidFill>
                  </a:tcPr>
                </a:tc>
                <a:tc>
                  <a:txBody>
                    <a:bodyPr/>
                    <a:lstStyle/>
                    <a:p>
                      <a:pPr algn="l"/>
                      <a:r>
                        <a:rPr lang="en-US" sz="1050" i="0" dirty="0" smtClean="0"/>
                        <a:t>JP 3-35, </a:t>
                      </a:r>
                      <a:r>
                        <a:rPr lang="en-US" sz="1050" i="1" dirty="0" smtClean="0"/>
                        <a:t>Deployment and Redeployment Operations </a:t>
                      </a:r>
                      <a:r>
                        <a:rPr lang="en-US" sz="1050" i="0" dirty="0" smtClean="0"/>
                        <a:t>(10 DEC PA-JSDS/LA only)</a:t>
                      </a:r>
                    </a:p>
                  </a:txBody>
                  <a:tcPr marL="83127" marR="83127" marT="41564" marB="41564" anchor="ctr">
                    <a:lnR w="12700" cap="flat" cmpd="sng" algn="ctr">
                      <a:solidFill>
                        <a:schemeClr val="tx1"/>
                      </a:solidFill>
                      <a:prstDash val="solid"/>
                      <a:round/>
                      <a:headEnd type="none" w="med" len="med"/>
                      <a:tailEnd type="none" w="med" len="med"/>
                    </a:lnR>
                    <a:solidFill>
                      <a:schemeClr val="bg1">
                        <a:lumMod val="75000"/>
                      </a:schemeClr>
                    </a:solidFill>
                  </a:tcPr>
                </a:tc>
                <a:extLst>
                  <a:ext uri="{0D108BD9-81ED-4DB2-BD59-A6C34878D82A}">
                    <a16:rowId xmlns:a16="http://schemas.microsoft.com/office/drawing/2014/main" val="2189708123"/>
                  </a:ext>
                </a:extLst>
              </a:tr>
              <a:tr h="316523">
                <a:tc>
                  <a:txBody>
                    <a:bodyPr/>
                    <a:lstStyle/>
                    <a:p>
                      <a:r>
                        <a:rPr lang="en-US" sz="1050" baseline="0" dirty="0" smtClean="0"/>
                        <a:t>Assessments</a:t>
                      </a:r>
                      <a:endParaRPr lang="en-US" sz="1050" dirty="0"/>
                    </a:p>
                  </a:txBody>
                  <a:tcPr marL="83127" marR="83127" marT="41564" marB="41564"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1100" dirty="0" smtClean="0"/>
                        <a:t>2</a:t>
                      </a:r>
                      <a:endParaRPr lang="en-US" sz="1100" dirty="0"/>
                    </a:p>
                  </a:txBody>
                  <a:tcPr marL="83127" marR="83127" marT="41564" marB="41564" anchor="ctr">
                    <a:solidFill>
                      <a:schemeClr val="bg1"/>
                    </a:solidFill>
                  </a:tcPr>
                </a:tc>
                <a:tc>
                  <a:txBody>
                    <a:bodyPr/>
                    <a:lstStyle/>
                    <a:p>
                      <a:pPr algn="l"/>
                      <a:r>
                        <a:rPr lang="en-US" sz="1050" dirty="0" smtClean="0"/>
                        <a:t>JP 4-03, </a:t>
                      </a:r>
                      <a:r>
                        <a:rPr lang="en-US" sz="1050" i="1" dirty="0" smtClean="0"/>
                        <a:t>Joint Bulk Petroleum and Water </a:t>
                      </a:r>
                    </a:p>
                    <a:p>
                      <a:pPr algn="l"/>
                      <a:r>
                        <a:rPr lang="en-US" sz="1050" i="0" dirty="0" smtClean="0"/>
                        <a:t>JP 3-50</a:t>
                      </a:r>
                      <a:r>
                        <a:rPr lang="en-US" sz="1050" i="1" dirty="0" smtClean="0"/>
                        <a:t>, Personnel Recovery </a:t>
                      </a:r>
                      <a:r>
                        <a:rPr lang="en-US" sz="1050" i="0" dirty="0" smtClean="0"/>
                        <a:t>(21</a:t>
                      </a:r>
                      <a:r>
                        <a:rPr lang="en-US" sz="1050" i="0" baseline="0" dirty="0" smtClean="0"/>
                        <a:t> DEC FAR)</a:t>
                      </a:r>
                      <a:endParaRPr lang="en-US" sz="1050" i="0" dirty="0" smtClean="0"/>
                    </a:p>
                  </a:txBody>
                  <a:tcPr marL="83127" marR="83127" marT="41564" marB="41564">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551937766"/>
                  </a:ext>
                </a:extLst>
              </a:tr>
              <a:tr h="429901">
                <a:tc>
                  <a:txBody>
                    <a:bodyPr/>
                    <a:lstStyle/>
                    <a:p>
                      <a:r>
                        <a:rPr lang="en-US" sz="1050" dirty="0" smtClean="0"/>
                        <a:t>Program</a:t>
                      </a:r>
                    </a:p>
                    <a:p>
                      <a:r>
                        <a:rPr lang="en-US" sz="1050" dirty="0" smtClean="0"/>
                        <a:t>Directives</a:t>
                      </a:r>
                      <a:endParaRPr lang="en-US" sz="1050" dirty="0"/>
                    </a:p>
                  </a:txBody>
                  <a:tcPr marL="83127" marR="83127" marT="41564" marB="41564" anchor="ctr">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pPr algn="ctr"/>
                      <a:r>
                        <a:rPr lang="en-US" sz="1100" dirty="0" smtClean="0"/>
                        <a:t>0</a:t>
                      </a:r>
                      <a:endParaRPr lang="en-US" sz="1100" dirty="0"/>
                    </a:p>
                  </a:txBody>
                  <a:tcPr marL="83127" marR="83127" marT="41564" marB="41564" anchor="ctr">
                    <a:solidFill>
                      <a:schemeClr val="bg1">
                        <a:lumMod val="75000"/>
                      </a:schemeClr>
                    </a:solidFill>
                  </a:tcPr>
                </a:tc>
                <a:tc>
                  <a:txBody>
                    <a:bodyPr/>
                    <a:lstStyle/>
                    <a:p>
                      <a:endParaRPr lang="en-US" dirty="0"/>
                    </a:p>
                  </a:txBody>
                  <a:tcPr marL="83127" marR="83127" marT="41564" marB="41564">
                    <a:lnR w="12700" cap="flat" cmpd="sng" algn="ctr">
                      <a:solidFill>
                        <a:schemeClr val="tx1"/>
                      </a:solidFill>
                      <a:prstDash val="solid"/>
                      <a:round/>
                      <a:headEnd type="none" w="med" len="med"/>
                      <a:tailEnd type="none" w="med" len="med"/>
                    </a:lnR>
                    <a:solidFill>
                      <a:schemeClr val="bg1">
                        <a:lumMod val="75000"/>
                      </a:schemeClr>
                    </a:solidFill>
                  </a:tcPr>
                </a:tc>
                <a:extLst>
                  <a:ext uri="{0D108BD9-81ED-4DB2-BD59-A6C34878D82A}">
                    <a16:rowId xmlns:a16="http://schemas.microsoft.com/office/drawing/2014/main" val="384312674"/>
                  </a:ext>
                </a:extLst>
              </a:tr>
              <a:tr h="477465">
                <a:tc>
                  <a:txBody>
                    <a:bodyPr/>
                    <a:lstStyle/>
                    <a:p>
                      <a:r>
                        <a:rPr lang="en-US" sz="1050" dirty="0" smtClean="0"/>
                        <a:t>Joint/Allied</a:t>
                      </a:r>
                    </a:p>
                    <a:p>
                      <a:r>
                        <a:rPr lang="en-US" sz="1050" dirty="0" smtClean="0"/>
                        <a:t>Publication </a:t>
                      </a:r>
                      <a:r>
                        <a:rPr lang="en-US" sz="1050" baseline="0" dirty="0" smtClean="0"/>
                        <a:t>Drafts</a:t>
                      </a:r>
                      <a:endParaRPr lang="en-US" sz="1050" dirty="0"/>
                    </a:p>
                  </a:txBody>
                  <a:tcPr marL="83127" marR="83127" marT="41564" marB="41564"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1100" dirty="0" smtClean="0"/>
                        <a:t>0</a:t>
                      </a:r>
                      <a:endParaRPr lang="en-US" sz="1100" dirty="0"/>
                    </a:p>
                  </a:txBody>
                  <a:tcPr marL="83127" marR="83127" marT="41564" marB="41564" anchor="ctr">
                    <a:solidFill>
                      <a:schemeClr val="bg1"/>
                    </a:solidFill>
                  </a:tcPr>
                </a:tc>
                <a:tc>
                  <a:txBody>
                    <a:bodyPr/>
                    <a:lstStyle/>
                    <a:p>
                      <a:endParaRPr lang="en-US"/>
                    </a:p>
                  </a:txBody>
                  <a:tcPr marL="83127" marR="83127" marT="41564" marB="41564">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3"/>
                  </a:ext>
                </a:extLst>
              </a:tr>
              <a:tr h="365760">
                <a:tc>
                  <a:txBody>
                    <a:bodyPr/>
                    <a:lstStyle/>
                    <a:p>
                      <a:r>
                        <a:rPr lang="en-US" sz="1050" dirty="0" smtClean="0"/>
                        <a:t>Joint</a:t>
                      </a:r>
                      <a:r>
                        <a:rPr lang="en-US" sz="1050" baseline="0" dirty="0" smtClean="0"/>
                        <a:t> Working</a:t>
                      </a:r>
                    </a:p>
                    <a:p>
                      <a:r>
                        <a:rPr lang="en-US" sz="1050" baseline="0" dirty="0" smtClean="0"/>
                        <a:t>Groups</a:t>
                      </a:r>
                      <a:endParaRPr lang="en-US" sz="1050" dirty="0"/>
                    </a:p>
                  </a:txBody>
                  <a:tcPr marL="83127" marR="83127" marT="41564" marB="41564" anchor="ctr">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pPr algn="ctr"/>
                      <a:r>
                        <a:rPr lang="en-US" sz="1100" dirty="0" smtClean="0"/>
                        <a:t>0</a:t>
                      </a:r>
                      <a:endParaRPr lang="en-US" sz="1100" dirty="0"/>
                    </a:p>
                  </a:txBody>
                  <a:tcPr marL="83127" marR="83127" marT="41564" marB="41564" anchor="ctr">
                    <a:solidFill>
                      <a:schemeClr val="bg1">
                        <a:lumMod val="75000"/>
                      </a:schemeClr>
                    </a:solidFill>
                  </a:tcPr>
                </a:tc>
                <a:tc>
                  <a:txBody>
                    <a:bodyPr/>
                    <a:lstStyle/>
                    <a:p>
                      <a:endParaRPr lang="en-US"/>
                    </a:p>
                  </a:txBody>
                  <a:tcPr marL="83127" marR="83127" marT="41564" marB="41564">
                    <a:lnR w="12700" cap="flat" cmpd="sng" algn="ctr">
                      <a:solidFill>
                        <a:schemeClr val="tx1"/>
                      </a:solidFill>
                      <a:prstDash val="solid"/>
                      <a:round/>
                      <a:headEnd type="none" w="med" len="med"/>
                      <a:tailEnd type="none" w="med" len="med"/>
                    </a:lnR>
                    <a:solidFill>
                      <a:schemeClr val="bg1">
                        <a:lumMod val="75000"/>
                      </a:schemeClr>
                    </a:solidFill>
                  </a:tcPr>
                </a:tc>
                <a:extLst>
                  <a:ext uri="{0D108BD9-81ED-4DB2-BD59-A6C34878D82A}">
                    <a16:rowId xmlns:a16="http://schemas.microsoft.com/office/drawing/2014/main" val="10005"/>
                  </a:ext>
                </a:extLst>
              </a:tr>
              <a:tr h="342420">
                <a:tc>
                  <a:txBody>
                    <a:bodyPr/>
                    <a:lstStyle/>
                    <a:p>
                      <a:pPr algn="ctr"/>
                      <a:r>
                        <a:rPr lang="en-US" sz="1400" b="1" dirty="0" smtClean="0">
                          <a:solidFill>
                            <a:srgbClr val="0000FF"/>
                          </a:solidFill>
                        </a:rPr>
                        <a:t>Total</a:t>
                      </a:r>
                      <a:endParaRPr lang="en-US" sz="1050" b="1" dirty="0">
                        <a:solidFill>
                          <a:srgbClr val="0000FF"/>
                        </a:solidFill>
                      </a:endParaRPr>
                    </a:p>
                  </a:txBody>
                  <a:tcPr marL="83127" marR="83127" marT="41564" marB="41564">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1400" b="1" dirty="0" smtClean="0">
                          <a:solidFill>
                            <a:srgbClr val="0000FF"/>
                          </a:solidFill>
                        </a:rPr>
                        <a:t>3</a:t>
                      </a:r>
                      <a:endParaRPr lang="en-US" sz="1100" b="1" dirty="0">
                        <a:solidFill>
                          <a:srgbClr val="0000FF"/>
                        </a:solidFill>
                      </a:endParaRPr>
                    </a:p>
                  </a:txBody>
                  <a:tcPr marL="83127" marR="83127" marT="41564" marB="41564">
                    <a:solidFill>
                      <a:schemeClr val="bg1"/>
                    </a:solidFill>
                  </a:tcPr>
                </a:tc>
                <a:tc>
                  <a:txBody>
                    <a:bodyPr/>
                    <a:lstStyle/>
                    <a:p>
                      <a:endParaRPr lang="en-US"/>
                    </a:p>
                  </a:txBody>
                  <a:tcPr marL="83127" marR="83127" marT="41564" marB="41564">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80353498"/>
                  </a:ext>
                </a:extLst>
              </a:tr>
              <a:tr h="315711">
                <a:tc>
                  <a:txBody>
                    <a:bodyPr/>
                    <a:lstStyle/>
                    <a:p>
                      <a:pPr algn="ctr"/>
                      <a:r>
                        <a:rPr lang="en-US" sz="1400" b="1" dirty="0" smtClean="0">
                          <a:solidFill>
                            <a:schemeClr val="bg1"/>
                          </a:solidFill>
                        </a:rPr>
                        <a:t>Type</a:t>
                      </a:r>
                      <a:endParaRPr lang="en-US" sz="1050" b="1" dirty="0">
                        <a:solidFill>
                          <a:schemeClr val="bg1"/>
                        </a:solidFill>
                      </a:endParaRPr>
                    </a:p>
                  </a:txBody>
                  <a:tcPr marL="83127" marR="83127" marT="41564" marB="41564">
                    <a:lnL w="12700" cap="flat" cmpd="sng" algn="ctr">
                      <a:solidFill>
                        <a:schemeClr val="tx1"/>
                      </a:solidFill>
                      <a:prstDash val="solid"/>
                      <a:round/>
                      <a:headEnd type="none" w="med" len="med"/>
                      <a:tailEnd type="none" w="med" len="med"/>
                    </a:lnL>
                    <a:solidFill>
                      <a:schemeClr val="accent1"/>
                    </a:solidFill>
                  </a:tcPr>
                </a:tc>
                <a:tc>
                  <a:txBody>
                    <a:bodyPr/>
                    <a:lstStyle/>
                    <a:p>
                      <a:pPr algn="ctr"/>
                      <a:r>
                        <a:rPr lang="en-US" sz="1400" b="1" dirty="0" smtClean="0">
                          <a:solidFill>
                            <a:schemeClr val="bg1"/>
                          </a:solidFill>
                        </a:rPr>
                        <a:t>Monthly Average</a:t>
                      </a:r>
                      <a:endParaRPr lang="en-US" sz="1100" b="1" dirty="0">
                        <a:solidFill>
                          <a:schemeClr val="bg1"/>
                        </a:solidFill>
                      </a:endParaRPr>
                    </a:p>
                  </a:txBody>
                  <a:tcPr marL="83127" marR="83127" marT="41564" marB="41564">
                    <a:solidFill>
                      <a:schemeClr val="accent1"/>
                    </a:solidFill>
                  </a:tcPr>
                </a:tc>
                <a:tc>
                  <a:txBody>
                    <a:bodyPr/>
                    <a:lstStyle/>
                    <a:p>
                      <a:endParaRPr lang="en-US"/>
                    </a:p>
                  </a:txBody>
                  <a:tcPr marL="83127" marR="83127" marT="41564" marB="41564">
                    <a:lnR w="12700" cap="flat" cmpd="sng" algn="ctr">
                      <a:solidFill>
                        <a:schemeClr val="tx1"/>
                      </a:solidFill>
                      <a:prstDash val="solid"/>
                      <a:round/>
                      <a:headEnd type="none" w="med" len="med"/>
                      <a:tailEnd type="none" w="med" len="med"/>
                    </a:lnR>
                    <a:solidFill>
                      <a:schemeClr val="accent1"/>
                    </a:solidFill>
                  </a:tcPr>
                </a:tc>
                <a:extLst>
                  <a:ext uri="{0D108BD9-81ED-4DB2-BD59-A6C34878D82A}">
                    <a16:rowId xmlns:a16="http://schemas.microsoft.com/office/drawing/2014/main" val="10006"/>
                  </a:ext>
                </a:extLst>
              </a:tr>
              <a:tr h="284082">
                <a:tc>
                  <a:txBody>
                    <a:bodyPr/>
                    <a:lstStyle/>
                    <a:p>
                      <a:r>
                        <a:rPr lang="en-US" sz="1050" dirty="0" smtClean="0"/>
                        <a:t>Request</a:t>
                      </a:r>
                      <a:r>
                        <a:rPr lang="en-US" sz="1050" baseline="0" dirty="0" smtClean="0"/>
                        <a:t> for Feedback</a:t>
                      </a:r>
                      <a:endParaRPr lang="en-US" sz="1050" dirty="0"/>
                    </a:p>
                  </a:txBody>
                  <a:tcPr marL="83127" marR="83127" marT="41564" marB="41564" anchor="ctr">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pPr algn="ctr"/>
                      <a:r>
                        <a:rPr lang="en-US" sz="1100" dirty="0" smtClean="0"/>
                        <a:t>2.2</a:t>
                      </a:r>
                      <a:endParaRPr lang="en-US" sz="1100" dirty="0"/>
                    </a:p>
                  </a:txBody>
                  <a:tcPr marL="83127" marR="83127" marT="41564" marB="41564" anchor="ctr">
                    <a:solidFill>
                      <a:schemeClr val="bg1">
                        <a:lumMod val="75000"/>
                      </a:schemeClr>
                    </a:solidFill>
                  </a:tcPr>
                </a:tc>
                <a:tc>
                  <a:txBody>
                    <a:bodyPr/>
                    <a:lstStyle/>
                    <a:p>
                      <a:endParaRPr lang="en-US"/>
                    </a:p>
                  </a:txBody>
                  <a:tcPr marL="83127" marR="83127" marT="41564" marB="41564">
                    <a:lnR w="12700" cap="flat" cmpd="sng" algn="ctr">
                      <a:solidFill>
                        <a:schemeClr val="tx1"/>
                      </a:solidFill>
                      <a:prstDash val="solid"/>
                      <a:round/>
                      <a:headEnd type="none" w="med" len="med"/>
                      <a:tailEnd type="none" w="med" len="med"/>
                    </a:lnR>
                    <a:solidFill>
                      <a:schemeClr val="bg1">
                        <a:lumMod val="75000"/>
                      </a:schemeClr>
                    </a:solidFill>
                  </a:tcPr>
                </a:tc>
                <a:extLst>
                  <a:ext uri="{0D108BD9-81ED-4DB2-BD59-A6C34878D82A}">
                    <a16:rowId xmlns:a16="http://schemas.microsoft.com/office/drawing/2014/main" val="1667397683"/>
                  </a:ext>
                </a:extLst>
              </a:tr>
              <a:tr h="284082">
                <a:tc>
                  <a:txBody>
                    <a:bodyPr/>
                    <a:lstStyle/>
                    <a:p>
                      <a:r>
                        <a:rPr lang="en-US" sz="1050" dirty="0" smtClean="0"/>
                        <a:t>Assessments</a:t>
                      </a:r>
                      <a:endParaRPr lang="en-US" sz="1050" dirty="0"/>
                    </a:p>
                  </a:txBody>
                  <a:tcPr marL="83127" marR="83127" marT="41564" marB="41564"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1100" dirty="0" smtClean="0"/>
                        <a:t>1.4</a:t>
                      </a:r>
                      <a:endParaRPr lang="en-US" sz="1100" dirty="0"/>
                    </a:p>
                  </a:txBody>
                  <a:tcPr marL="83127" marR="83127" marT="41564" marB="41564" anchor="ctr">
                    <a:solidFill>
                      <a:schemeClr val="bg1"/>
                    </a:solidFill>
                  </a:tcPr>
                </a:tc>
                <a:tc>
                  <a:txBody>
                    <a:bodyPr/>
                    <a:lstStyle/>
                    <a:p>
                      <a:endParaRPr lang="en-US"/>
                    </a:p>
                  </a:txBody>
                  <a:tcPr marL="83127" marR="83127" marT="41564" marB="41564">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806860398"/>
                  </a:ext>
                </a:extLst>
              </a:tr>
              <a:tr h="284082">
                <a:tc>
                  <a:txBody>
                    <a:bodyPr/>
                    <a:lstStyle/>
                    <a:p>
                      <a:r>
                        <a:rPr lang="en-US" sz="1050" dirty="0" smtClean="0"/>
                        <a:t>Program</a:t>
                      </a:r>
                    </a:p>
                    <a:p>
                      <a:r>
                        <a:rPr lang="en-US" sz="1050" dirty="0" smtClean="0"/>
                        <a:t>Directives</a:t>
                      </a:r>
                    </a:p>
                  </a:txBody>
                  <a:tcPr marL="83127" marR="83127" marT="41564" marB="41564" anchor="ctr">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pPr algn="ctr"/>
                      <a:r>
                        <a:rPr lang="en-US" sz="1100" dirty="0" smtClean="0"/>
                        <a:t>1.2</a:t>
                      </a:r>
                      <a:endParaRPr lang="en-US" sz="1100" dirty="0"/>
                    </a:p>
                  </a:txBody>
                  <a:tcPr marL="83127" marR="83127" marT="41564" marB="41564" anchor="ctr">
                    <a:solidFill>
                      <a:schemeClr val="bg1">
                        <a:lumMod val="75000"/>
                      </a:schemeClr>
                    </a:solidFill>
                  </a:tcPr>
                </a:tc>
                <a:tc>
                  <a:txBody>
                    <a:bodyPr/>
                    <a:lstStyle/>
                    <a:p>
                      <a:endParaRPr lang="en-US"/>
                    </a:p>
                  </a:txBody>
                  <a:tcPr marL="83127" marR="83127" marT="41564" marB="41564">
                    <a:lnR w="12700" cap="flat" cmpd="sng" algn="ctr">
                      <a:solidFill>
                        <a:schemeClr val="tx1"/>
                      </a:solidFill>
                      <a:prstDash val="solid"/>
                      <a:round/>
                      <a:headEnd type="none" w="med" len="med"/>
                      <a:tailEnd type="none" w="med" len="med"/>
                    </a:lnR>
                    <a:solidFill>
                      <a:schemeClr val="bg1">
                        <a:lumMod val="75000"/>
                      </a:schemeClr>
                    </a:solidFill>
                  </a:tcPr>
                </a:tc>
                <a:extLst>
                  <a:ext uri="{0D108BD9-81ED-4DB2-BD59-A6C34878D82A}">
                    <a16:rowId xmlns:a16="http://schemas.microsoft.com/office/drawing/2014/main" val="3420326108"/>
                  </a:ext>
                </a:extLst>
              </a:tr>
              <a:tr h="429307">
                <a:tc>
                  <a:txBody>
                    <a:bodyPr/>
                    <a:lstStyle/>
                    <a:p>
                      <a:r>
                        <a:rPr lang="en-US" sz="1050" dirty="0" smtClean="0"/>
                        <a:t>Joint/Allied</a:t>
                      </a:r>
                    </a:p>
                    <a:p>
                      <a:r>
                        <a:rPr lang="en-US" sz="1050" dirty="0" smtClean="0"/>
                        <a:t>Publication Drafts</a:t>
                      </a:r>
                    </a:p>
                  </a:txBody>
                  <a:tcPr marL="83127" marR="83127" marT="41564" marB="41564"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1100" dirty="0" smtClean="0"/>
                        <a:t>2.7</a:t>
                      </a:r>
                      <a:endParaRPr lang="en-US" sz="1100" dirty="0"/>
                    </a:p>
                  </a:txBody>
                  <a:tcPr marL="83127" marR="83127" marT="41564" marB="41564" anchor="ctr">
                    <a:solidFill>
                      <a:schemeClr val="bg1"/>
                    </a:solidFill>
                  </a:tcPr>
                </a:tc>
                <a:tc>
                  <a:txBody>
                    <a:bodyPr/>
                    <a:lstStyle/>
                    <a:p>
                      <a:endParaRPr lang="en-US"/>
                    </a:p>
                  </a:txBody>
                  <a:tcPr marL="83127" marR="83127" marT="41564" marB="41564">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14475063"/>
                  </a:ext>
                </a:extLst>
              </a:tr>
              <a:tr h="284082">
                <a:tc>
                  <a:txBody>
                    <a:bodyPr/>
                    <a:lstStyle/>
                    <a:p>
                      <a:r>
                        <a:rPr lang="en-US" sz="1050" dirty="0" smtClean="0"/>
                        <a:t>Joint Working</a:t>
                      </a:r>
                    </a:p>
                    <a:p>
                      <a:r>
                        <a:rPr lang="en-US" sz="1050" dirty="0" smtClean="0"/>
                        <a:t>Groups</a:t>
                      </a:r>
                    </a:p>
                  </a:txBody>
                  <a:tcPr marL="83127" marR="83127" marT="41564" marB="41564"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1100" dirty="0" smtClean="0"/>
                        <a:t>2.2</a:t>
                      </a:r>
                      <a:endParaRPr lang="en-US" sz="1100" dirty="0"/>
                    </a:p>
                  </a:txBody>
                  <a:tcPr marL="83127" marR="83127" marT="41564" marB="41564" anchor="ctr">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endParaRPr lang="en-US" dirty="0"/>
                    </a:p>
                  </a:txBody>
                  <a:tcPr marL="83127" marR="83127" marT="41564" marB="41564">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255431865"/>
                  </a:ext>
                </a:extLst>
              </a:tr>
            </a:tbl>
          </a:graphicData>
        </a:graphic>
      </p:graphicFrame>
    </p:spTree>
    <p:extLst>
      <p:ext uri="{BB962C8B-B14F-4D97-AF65-F5344CB8AC3E}">
        <p14:creationId xmlns:p14="http://schemas.microsoft.com/office/powerpoint/2010/main" val="31247451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B27C9CEC-CE27-4242-B95B-FC4AF56DB688}" type="slidenum">
              <a:rPr lang="en-US" smtClean="0"/>
              <a:pPr/>
              <a:t>13</a:t>
            </a:fld>
            <a:endParaRPr lang="en-US" dirty="0"/>
          </a:p>
        </p:txBody>
      </p:sp>
      <p:sp>
        <p:nvSpPr>
          <p:cNvPr id="8" name="Rectangle 6"/>
          <p:cNvSpPr>
            <a:spLocks noGrp="1" noChangeArrowheads="1"/>
          </p:cNvSpPr>
          <p:nvPr>
            <p:ph type="title"/>
          </p:nvPr>
        </p:nvSpPr>
        <p:spPr>
          <a:xfrm>
            <a:off x="723900" y="266700"/>
            <a:ext cx="8932908" cy="578525"/>
          </a:xfrm>
        </p:spPr>
        <p:txBody>
          <a:bodyPr/>
          <a:lstStyle/>
          <a:p>
            <a:pPr>
              <a:defRPr/>
            </a:pPr>
            <a:r>
              <a:rPr lang="en-US" sz="3200" dirty="0" smtClean="0">
                <a:latin typeface="+mn-lt"/>
              </a:rPr>
              <a:t>Universal </a:t>
            </a:r>
            <a:r>
              <a:rPr lang="en-US" sz="3200" dirty="0">
                <a:latin typeface="+mn-lt"/>
              </a:rPr>
              <a:t>Joint Tasks List </a:t>
            </a:r>
            <a:r>
              <a:rPr lang="en-US" sz="3200" dirty="0" smtClean="0">
                <a:latin typeface="+mn-lt"/>
              </a:rPr>
              <a:t>Program Changes</a:t>
            </a:r>
          </a:p>
        </p:txBody>
      </p:sp>
      <p:sp>
        <p:nvSpPr>
          <p:cNvPr id="6" name="Content Placeholder 2"/>
          <p:cNvSpPr>
            <a:spLocks noGrp="1"/>
          </p:cNvSpPr>
          <p:nvPr>
            <p:ph idx="1"/>
          </p:nvPr>
        </p:nvSpPr>
        <p:spPr>
          <a:xfrm>
            <a:off x="114301" y="1181100"/>
            <a:ext cx="9715499" cy="5943600"/>
          </a:xfrm>
        </p:spPr>
        <p:txBody>
          <a:bodyPr>
            <a:normAutofit fontScale="92500" lnSpcReduction="10000"/>
          </a:bodyPr>
          <a:lstStyle/>
          <a:p>
            <a:pPr marL="0" indent="0">
              <a:buNone/>
            </a:pPr>
            <a:r>
              <a:rPr lang="en-US" dirty="0" smtClean="0">
                <a:latin typeface="Arial" panose="020B0604020202020204" pitchFamily="34" charset="0"/>
                <a:cs typeface="Arial" panose="020B0604020202020204" pitchFamily="34" charset="0"/>
              </a:rPr>
              <a:t>Personnel</a:t>
            </a:r>
            <a:r>
              <a:rPr lang="en-US" b="1" dirty="0" smtClean="0">
                <a:latin typeface="Arial" panose="020B0604020202020204" pitchFamily="34" charset="0"/>
                <a:cs typeface="Arial" panose="020B0604020202020204" pitchFamily="34" charset="0"/>
              </a:rPr>
              <a:t> reductions forced </a:t>
            </a:r>
            <a:r>
              <a:rPr lang="en-US" b="1" u="sng" dirty="0" smtClean="0">
                <a:latin typeface="Arial" panose="020B0604020202020204" pitchFamily="34" charset="0"/>
                <a:cs typeface="Arial" panose="020B0604020202020204" pitchFamily="34" charset="0"/>
              </a:rPr>
              <a:t>assumed risk </a:t>
            </a:r>
            <a:r>
              <a:rPr lang="en-US" b="1" dirty="0" smtClean="0">
                <a:latin typeface="Arial" panose="020B0604020202020204" pitchFamily="34" charset="0"/>
                <a:cs typeface="Arial" panose="020B0604020202020204" pitchFamily="34" charset="0"/>
              </a:rPr>
              <a:t>within the UJTL Program</a:t>
            </a:r>
          </a:p>
          <a:p>
            <a:r>
              <a:rPr lang="en-US" dirty="0" smtClean="0">
                <a:latin typeface="Arial" panose="020B0604020202020204" pitchFamily="34" charset="0"/>
                <a:cs typeface="Arial" panose="020B0604020202020204" pitchFamily="34" charset="0"/>
              </a:rPr>
              <a:t>CJCSM 3500.04F revision will capture capability reductions to include:</a:t>
            </a:r>
          </a:p>
          <a:p>
            <a:pPr lvl="1"/>
            <a:r>
              <a:rPr lang="en-US" dirty="0" smtClean="0">
                <a:latin typeface="Arial" panose="020B0604020202020204" pitchFamily="34" charset="0"/>
                <a:cs typeface="Arial" panose="020B0604020202020204" pitchFamily="34" charset="0"/>
              </a:rPr>
              <a:t>UJTL training and education program no longer supported</a:t>
            </a:r>
          </a:p>
          <a:p>
            <a:pPr lvl="1"/>
            <a:r>
              <a:rPr lang="en-US" dirty="0" smtClean="0">
                <a:latin typeface="Arial" panose="020B0604020202020204" pitchFamily="34" charset="0"/>
                <a:cs typeface="Arial" panose="020B0604020202020204" pitchFamily="34" charset="0"/>
              </a:rPr>
              <a:t>UJTL User Advisory Groups no longer supported</a:t>
            </a:r>
          </a:p>
          <a:p>
            <a:pPr lvl="1"/>
            <a:r>
              <a:rPr lang="en-US" dirty="0" smtClean="0">
                <a:latin typeface="Arial" panose="020B0604020202020204" pitchFamily="34" charset="0"/>
                <a:cs typeface="Arial" panose="020B0604020202020204" pitchFamily="34" charset="0"/>
              </a:rPr>
              <a:t>UJTL process and task development assistance no longer supported</a:t>
            </a:r>
          </a:p>
          <a:p>
            <a:pPr lvl="1">
              <a:lnSpc>
                <a:spcPct val="110000"/>
              </a:lnSpc>
            </a:pPr>
            <a:r>
              <a:rPr lang="en-US" dirty="0">
                <a:latin typeface="Arial" panose="020B0604020202020204" pitchFamily="34" charset="0"/>
                <a:cs typeface="Arial" panose="020B0604020202020204" pitchFamily="34" charset="0"/>
              </a:rPr>
              <a:t>UJT </a:t>
            </a:r>
            <a:r>
              <a:rPr lang="en-US" dirty="0" smtClean="0">
                <a:latin typeface="Arial" panose="020B0604020202020204" pitchFamily="34" charset="0"/>
                <a:cs typeface="Arial" panose="020B0604020202020204" pitchFamily="34" charset="0"/>
              </a:rPr>
              <a:t>review is limited to identifying primary UJTs mapped to a JP  and associated defense readiness reporting system (DRRS) activity during </a:t>
            </a:r>
            <a:r>
              <a:rPr lang="en-US" dirty="0">
                <a:latin typeface="Arial" panose="020B0604020202020204" pitchFamily="34" charset="0"/>
                <a:cs typeface="Arial" panose="020B0604020202020204" pitchFamily="34" charset="0"/>
              </a:rPr>
              <a:t>the </a:t>
            </a:r>
            <a:r>
              <a:rPr lang="en-US" dirty="0" smtClean="0">
                <a:latin typeface="Arial" panose="020B0604020202020204" pitchFamily="34" charset="0"/>
                <a:cs typeface="Arial" panose="020B0604020202020204" pitchFamily="34" charset="0"/>
              </a:rPr>
              <a:t>doctrinal formal assessment </a:t>
            </a:r>
            <a:r>
              <a:rPr lang="en-US" dirty="0">
                <a:latin typeface="Arial" panose="020B0604020202020204" pitchFamily="34" charset="0"/>
                <a:cs typeface="Arial" panose="020B0604020202020204" pitchFamily="34" charset="0"/>
              </a:rPr>
              <a:t>process</a:t>
            </a:r>
          </a:p>
          <a:p>
            <a:pPr lvl="1"/>
            <a:r>
              <a:rPr lang="en-US" u="sng" dirty="0" smtClean="0">
                <a:latin typeface="Arial" panose="020B0604020202020204" pitchFamily="34" charset="0"/>
                <a:cs typeface="Arial" panose="020B0604020202020204" pitchFamily="34" charset="0"/>
              </a:rPr>
              <a:t>UJT development and modification will now initiate with CCMDs</a:t>
            </a:r>
          </a:p>
          <a:p>
            <a:pPr marL="0" indent="0">
              <a:buNone/>
            </a:pPr>
            <a:endParaRPr lang="en-US" b="1"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The Joint Staff will remain approving </a:t>
            </a:r>
            <a:r>
              <a:rPr lang="en-US" dirty="0">
                <a:latin typeface="Arial" panose="020B0604020202020204" pitchFamily="34" charset="0"/>
                <a:cs typeface="Arial" panose="020B0604020202020204" pitchFamily="34" charset="0"/>
              </a:rPr>
              <a:t>authority for all UJTL actions </a:t>
            </a:r>
            <a:r>
              <a:rPr lang="en-US" dirty="0" smtClean="0">
                <a:latin typeface="Arial" panose="020B0604020202020204" pitchFamily="34" charset="0"/>
                <a:cs typeface="Arial" panose="020B0604020202020204" pitchFamily="34" charset="0"/>
              </a:rPr>
              <a:t>and:</a:t>
            </a:r>
          </a:p>
          <a:p>
            <a:pPr lvl="1"/>
            <a:r>
              <a:rPr lang="en-US" dirty="0" smtClean="0">
                <a:latin typeface="Arial" panose="020B0604020202020204" pitchFamily="34" charset="0"/>
                <a:cs typeface="Arial" panose="020B0604020202020204" pitchFamily="34" charset="0"/>
              </a:rPr>
              <a:t>Maintain the UJTL system and manage UJT </a:t>
            </a:r>
            <a:r>
              <a:rPr lang="en-US" dirty="0">
                <a:latin typeface="Arial" panose="020B0604020202020204" pitchFamily="34" charset="0"/>
                <a:cs typeface="Arial" panose="020B0604020202020204" pitchFamily="34" charset="0"/>
              </a:rPr>
              <a:t>change </a:t>
            </a:r>
            <a:r>
              <a:rPr lang="en-US" dirty="0" smtClean="0">
                <a:latin typeface="Arial" panose="020B0604020202020204" pitchFamily="34" charset="0"/>
                <a:cs typeface="Arial" panose="020B0604020202020204" pitchFamily="34" charset="0"/>
              </a:rPr>
              <a:t>requests </a:t>
            </a:r>
          </a:p>
          <a:p>
            <a:pPr lvl="1"/>
            <a:r>
              <a:rPr lang="en-US" dirty="0" smtClean="0">
                <a:latin typeface="Arial" panose="020B0604020202020204" pitchFamily="34" charset="0"/>
                <a:cs typeface="Arial" panose="020B0604020202020204" pitchFamily="34" charset="0"/>
              </a:rPr>
              <a:t>Process all UJTL JSAPs </a:t>
            </a:r>
          </a:p>
          <a:p>
            <a:pPr lvl="1"/>
            <a:r>
              <a:rPr lang="en-US" dirty="0" smtClean="0">
                <a:latin typeface="Arial" panose="020B0604020202020204" pitchFamily="34" charset="0"/>
                <a:cs typeface="Arial" panose="020B0604020202020204" pitchFamily="34" charset="0"/>
              </a:rPr>
              <a:t>The point of contact for UJTL input into all applicable policies and directives </a:t>
            </a:r>
          </a:p>
          <a:p>
            <a:pPr lvl="1"/>
            <a:r>
              <a:rPr lang="en-US" dirty="0" smtClean="0">
                <a:latin typeface="Arial" panose="020B0604020202020204" pitchFamily="34" charset="0"/>
                <a:cs typeface="Arial" panose="020B0604020202020204" pitchFamily="34" charset="0"/>
              </a:rPr>
              <a:t>Assist in UJTL mapping with new doctrine</a:t>
            </a:r>
          </a:p>
          <a:p>
            <a:pPr marL="0" indent="0">
              <a:buNone/>
            </a:pPr>
            <a:endParaRPr lang="en-US"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921044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bwMode="auto">
          <a:xfrm>
            <a:off x="1907938" y="331470"/>
            <a:ext cx="6612930" cy="39592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3870"/>
              <a:t>Joint Doctrine Speedometer</a:t>
            </a:r>
          </a:p>
        </p:txBody>
      </p:sp>
      <p:sp>
        <p:nvSpPr>
          <p:cNvPr id="27651" name="TextBox 173"/>
          <p:cNvSpPr txBox="1">
            <a:spLocks noChangeArrowheads="1"/>
          </p:cNvSpPr>
          <p:nvPr/>
        </p:nvSpPr>
        <p:spPr bwMode="auto">
          <a:xfrm>
            <a:off x="-924957" y="2846944"/>
            <a:ext cx="6309162" cy="241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968">
              <a:solidFill>
                <a:srgbClr val="000000"/>
              </a:solidFill>
              <a:latin typeface="Arial" panose="020B0604020202020204" pitchFamily="34" charset="0"/>
            </a:endParaRPr>
          </a:p>
        </p:txBody>
      </p:sp>
      <p:sp>
        <p:nvSpPr>
          <p:cNvPr id="173" name="TextBox 172"/>
          <p:cNvSpPr txBox="1"/>
          <p:nvPr/>
        </p:nvSpPr>
        <p:spPr>
          <a:xfrm>
            <a:off x="1539320" y="1418643"/>
            <a:ext cx="6933764" cy="315599"/>
          </a:xfrm>
          <a:prstGeom prst="rect">
            <a:avLst/>
          </a:prstGeom>
          <a:solidFill>
            <a:schemeClr val="bg1">
              <a:lumMod val="65000"/>
            </a:schemeClr>
          </a:solidFill>
          <a:ln>
            <a:solidFill>
              <a:schemeClr val="bg1">
                <a:lumMod val="65000"/>
              </a:schemeClr>
            </a:solidFill>
          </a:ln>
        </p:spPr>
        <p:txBody>
          <a:bodyPr>
            <a:spAutoFit/>
          </a:bodyPr>
          <a:lstStyle/>
          <a:p>
            <a:pPr>
              <a:defRPr/>
            </a:pPr>
            <a:endParaRPr lang="en-US" sz="1451" dirty="0">
              <a:solidFill>
                <a:srgbClr val="000000"/>
              </a:solidFill>
              <a:latin typeface="Arial"/>
            </a:endParaRPr>
          </a:p>
        </p:txBody>
      </p:sp>
      <p:sp>
        <p:nvSpPr>
          <p:cNvPr id="177" name="Rectangle 73"/>
          <p:cNvSpPr>
            <a:spLocks noChangeArrowheads="1"/>
          </p:cNvSpPr>
          <p:nvPr/>
        </p:nvSpPr>
        <p:spPr bwMode="auto">
          <a:xfrm>
            <a:off x="1640007" y="4425605"/>
            <a:ext cx="6382544" cy="302062"/>
          </a:xfrm>
          <a:prstGeom prst="rect">
            <a:avLst/>
          </a:prstGeom>
          <a:gradFill>
            <a:gsLst>
              <a:gs pos="0">
                <a:srgbClr val="00B050"/>
              </a:gs>
              <a:gs pos="65000">
                <a:srgbClr val="00B050"/>
              </a:gs>
              <a:gs pos="76000">
                <a:schemeClr val="bg1"/>
              </a:gs>
            </a:gsLst>
            <a:lin ang="0" scaled="1"/>
          </a:gradFill>
          <a:ln>
            <a:solidFill>
              <a:schemeClr val="tx1"/>
            </a:solidFill>
            <a:headEnd type="none" w="sm" len="sm"/>
            <a:tailEnd type="none" w="sm" len="sm"/>
          </a:ln>
        </p:spPr>
        <p:style>
          <a:lnRef idx="2">
            <a:schemeClr val="dk1"/>
          </a:lnRef>
          <a:fillRef idx="1">
            <a:schemeClr val="lt1"/>
          </a:fillRef>
          <a:effectRef idx="0">
            <a:schemeClr val="dk1"/>
          </a:effectRef>
          <a:fontRef idx="minor">
            <a:schemeClr val="dk1"/>
          </a:fontRef>
        </p:style>
        <p:txBody>
          <a:bodyPr wrap="none" anchor="ctr"/>
          <a:lstStyle/>
          <a:p>
            <a:pPr algn="ctr">
              <a:defRPr/>
            </a:pPr>
            <a:endParaRPr lang="en-US" sz="1129">
              <a:solidFill>
                <a:srgbClr val="FFFFFF"/>
              </a:solidFill>
              <a:latin typeface="Arial"/>
            </a:endParaRPr>
          </a:p>
        </p:txBody>
      </p:sp>
      <p:sp>
        <p:nvSpPr>
          <p:cNvPr id="179" name="Rectangle 17"/>
          <p:cNvSpPr>
            <a:spLocks noChangeArrowheads="1"/>
          </p:cNvSpPr>
          <p:nvPr/>
        </p:nvSpPr>
        <p:spPr bwMode="auto">
          <a:xfrm>
            <a:off x="1658779" y="3232719"/>
            <a:ext cx="6384251" cy="315714"/>
          </a:xfrm>
          <a:prstGeom prst="rect">
            <a:avLst/>
          </a:prstGeom>
          <a:gradFill>
            <a:gsLst>
              <a:gs pos="15000">
                <a:srgbClr val="00B050"/>
              </a:gs>
              <a:gs pos="15000">
                <a:srgbClr val="00B050"/>
              </a:gs>
              <a:gs pos="59000">
                <a:schemeClr val="bg1"/>
              </a:gs>
            </a:gsLst>
            <a:lin ang="0" scaled="1"/>
          </a:gradFill>
          <a:ln>
            <a:solidFill>
              <a:schemeClr val="tx1"/>
            </a:solidFill>
            <a:headEnd type="none" w="sm" len="sm"/>
            <a:tailEnd type="none" w="sm" len="sm"/>
          </a:ln>
        </p:spPr>
        <p:style>
          <a:lnRef idx="2">
            <a:schemeClr val="dk1"/>
          </a:lnRef>
          <a:fillRef idx="1">
            <a:schemeClr val="lt1"/>
          </a:fillRef>
          <a:effectRef idx="0">
            <a:schemeClr val="dk1"/>
          </a:effectRef>
          <a:fontRef idx="minor">
            <a:schemeClr val="dk1"/>
          </a:fontRef>
        </p:style>
        <p:txBody>
          <a:bodyPr wrap="none" anchor="ctr"/>
          <a:lstStyle/>
          <a:p>
            <a:pPr>
              <a:defRPr/>
            </a:pPr>
            <a:endParaRPr lang="en-US" sz="1129" dirty="0">
              <a:solidFill>
                <a:srgbClr val="FFFFFF"/>
              </a:solidFill>
              <a:latin typeface="Arial"/>
            </a:endParaRPr>
          </a:p>
          <a:p>
            <a:pPr>
              <a:defRPr/>
            </a:pPr>
            <a:endParaRPr lang="en-US" sz="1129" dirty="0">
              <a:solidFill>
                <a:srgbClr val="FFFFFF"/>
              </a:solidFill>
              <a:latin typeface="Arial"/>
            </a:endParaRPr>
          </a:p>
          <a:p>
            <a:pPr>
              <a:defRPr/>
            </a:pPr>
            <a:endParaRPr lang="en-US" sz="1129" dirty="0">
              <a:solidFill>
                <a:srgbClr val="FFFFFF"/>
              </a:solidFill>
              <a:latin typeface="Arial"/>
            </a:endParaRPr>
          </a:p>
          <a:p>
            <a:pPr>
              <a:defRPr/>
            </a:pPr>
            <a:endParaRPr lang="en-US" sz="1129" dirty="0">
              <a:solidFill>
                <a:srgbClr val="FFFFFF"/>
              </a:solidFill>
              <a:latin typeface="Arial"/>
            </a:endParaRPr>
          </a:p>
          <a:p>
            <a:pPr>
              <a:defRPr/>
            </a:pPr>
            <a:endParaRPr lang="en-US" sz="1129" dirty="0">
              <a:solidFill>
                <a:srgbClr val="FFFFFF"/>
              </a:solidFill>
              <a:latin typeface="Arial"/>
            </a:endParaRPr>
          </a:p>
        </p:txBody>
      </p:sp>
      <p:sp>
        <p:nvSpPr>
          <p:cNvPr id="27655" name="TextBox 179"/>
          <p:cNvSpPr txBox="1">
            <a:spLocks noChangeArrowheads="1"/>
          </p:cNvSpPr>
          <p:nvPr/>
        </p:nvSpPr>
        <p:spPr bwMode="auto">
          <a:xfrm>
            <a:off x="1568332" y="4184981"/>
            <a:ext cx="6379131" cy="2908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290">
                <a:solidFill>
                  <a:srgbClr val="000000"/>
                </a:solidFill>
                <a:latin typeface="Arial" panose="020B0604020202020204" pitchFamily="34" charset="0"/>
              </a:rPr>
              <a:t>Infuse Changing Character of Warfare Into Doctrine (Key Tasks) </a:t>
            </a:r>
          </a:p>
        </p:txBody>
      </p:sp>
      <p:sp>
        <p:nvSpPr>
          <p:cNvPr id="27656" name="TextBox 181"/>
          <p:cNvSpPr txBox="1">
            <a:spLocks noChangeArrowheads="1"/>
          </p:cNvSpPr>
          <p:nvPr/>
        </p:nvSpPr>
        <p:spPr bwMode="auto">
          <a:xfrm>
            <a:off x="1558092" y="1828217"/>
            <a:ext cx="2694662" cy="2908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290">
                <a:solidFill>
                  <a:srgbClr val="000000"/>
                </a:solidFill>
                <a:latin typeface="Arial" panose="020B0604020202020204" pitchFamily="34" charset="0"/>
              </a:rPr>
              <a:t>Published Doctrine (New)</a:t>
            </a:r>
          </a:p>
        </p:txBody>
      </p:sp>
      <p:sp>
        <p:nvSpPr>
          <p:cNvPr id="27657" name="TextBox 182"/>
          <p:cNvSpPr txBox="1">
            <a:spLocks noChangeArrowheads="1"/>
          </p:cNvSpPr>
          <p:nvPr/>
        </p:nvSpPr>
        <p:spPr bwMode="auto">
          <a:xfrm>
            <a:off x="6414969" y="3845283"/>
            <a:ext cx="5597525" cy="390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968" i="1">
                <a:solidFill>
                  <a:srgbClr val="000000"/>
                </a:solidFill>
                <a:latin typeface="Arial" panose="020B0604020202020204" pitchFamily="34" charset="0"/>
              </a:rPr>
              <a:t>Goal: 9 Assessments: 4		</a:t>
            </a:r>
          </a:p>
          <a:p>
            <a:pPr>
              <a:spcBef>
                <a:spcPct val="0"/>
              </a:spcBef>
              <a:buFontTx/>
              <a:buNone/>
            </a:pPr>
            <a:r>
              <a:rPr lang="en-US" altLang="en-US" sz="968" i="1">
                <a:solidFill>
                  <a:srgbClr val="000000"/>
                </a:solidFill>
                <a:latin typeface="Arial" panose="020B0604020202020204" pitchFamily="34" charset="0"/>
              </a:rPr>
              <a:t>         44 % Complete</a:t>
            </a:r>
          </a:p>
        </p:txBody>
      </p:sp>
      <p:sp>
        <p:nvSpPr>
          <p:cNvPr id="27658" name="TextBox 183"/>
          <p:cNvSpPr txBox="1">
            <a:spLocks noChangeArrowheads="1"/>
          </p:cNvSpPr>
          <p:nvPr/>
        </p:nvSpPr>
        <p:spPr bwMode="auto">
          <a:xfrm>
            <a:off x="1609289" y="2437461"/>
            <a:ext cx="5629949" cy="241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968" i="1">
              <a:solidFill>
                <a:srgbClr val="000000"/>
              </a:solidFill>
              <a:latin typeface="Arial" panose="020B0604020202020204" pitchFamily="34" charset="0"/>
            </a:endParaRPr>
          </a:p>
        </p:txBody>
      </p:sp>
      <p:sp>
        <p:nvSpPr>
          <p:cNvPr id="27659" name="TextBox 184"/>
          <p:cNvSpPr txBox="1">
            <a:spLocks noChangeArrowheads="1"/>
          </p:cNvSpPr>
          <p:nvPr/>
        </p:nvSpPr>
        <p:spPr bwMode="auto">
          <a:xfrm>
            <a:off x="1810664" y="1009067"/>
            <a:ext cx="6317694" cy="340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en-US" sz="1613">
                <a:solidFill>
                  <a:srgbClr val="FFFFFF"/>
                </a:solidFill>
                <a:latin typeface="Arial" panose="020B0604020202020204" pitchFamily="34" charset="0"/>
              </a:rPr>
              <a:t>CY17 JDD Lines Of Efforts</a:t>
            </a:r>
            <a:endParaRPr lang="en-US" altLang="en-US" sz="1613">
              <a:solidFill>
                <a:srgbClr val="000000"/>
              </a:solidFill>
              <a:latin typeface="Arial" panose="020B0604020202020204" pitchFamily="34" charset="0"/>
            </a:endParaRPr>
          </a:p>
        </p:txBody>
      </p:sp>
      <p:sp>
        <p:nvSpPr>
          <p:cNvPr id="186" name="Rectangle 185"/>
          <p:cNvSpPr/>
          <p:nvPr/>
        </p:nvSpPr>
        <p:spPr>
          <a:xfrm>
            <a:off x="1602463" y="2420395"/>
            <a:ext cx="6686312" cy="266098"/>
          </a:xfrm>
          <a:prstGeom prst="rect">
            <a:avLst/>
          </a:prstGeom>
        </p:spPr>
        <p:txBody>
          <a:bodyPr>
            <a:spAutoFit/>
          </a:bodyPr>
          <a:lstStyle/>
          <a:p>
            <a:pPr>
              <a:defRPr/>
            </a:pPr>
            <a:r>
              <a:rPr lang="en-US" sz="1129" i="1" dirty="0">
                <a:solidFill>
                  <a:schemeClr val="accent1"/>
                </a:solidFill>
                <a:latin typeface="Arial" panose="020B0604020202020204" pitchFamily="34" charset="0"/>
              </a:rPr>
              <a:t>Notable:        JP 3-35          JP 3-59             JP 3-27           JP 3-57                JP 3-28         JP 3-12 </a:t>
            </a:r>
          </a:p>
        </p:txBody>
      </p:sp>
      <p:sp>
        <p:nvSpPr>
          <p:cNvPr id="193" name="Rectangle 192"/>
          <p:cNvSpPr/>
          <p:nvPr/>
        </p:nvSpPr>
        <p:spPr>
          <a:xfrm>
            <a:off x="1622942" y="3606455"/>
            <a:ext cx="6650474" cy="266098"/>
          </a:xfrm>
          <a:prstGeom prst="rect">
            <a:avLst/>
          </a:prstGeom>
        </p:spPr>
        <p:txBody>
          <a:bodyPr>
            <a:spAutoFit/>
          </a:bodyPr>
          <a:lstStyle/>
          <a:p>
            <a:pPr>
              <a:defRPr/>
            </a:pPr>
            <a:r>
              <a:rPr lang="en-US" sz="1129" i="1" dirty="0">
                <a:solidFill>
                  <a:schemeClr val="accent1"/>
                </a:solidFill>
                <a:latin typeface="Arial"/>
              </a:rPr>
              <a:t>Notable:          JP 6-0                 JP 3-07            AJP 3.4.5            JP 1-0              JP 3-50</a:t>
            </a:r>
            <a:endParaRPr lang="en-US" sz="1129" dirty="0">
              <a:solidFill>
                <a:schemeClr val="accent1"/>
              </a:solidFill>
              <a:latin typeface="Arial"/>
            </a:endParaRPr>
          </a:p>
        </p:txBody>
      </p:sp>
      <p:sp>
        <p:nvSpPr>
          <p:cNvPr id="27662" name="Rectangle 12"/>
          <p:cNvSpPr>
            <a:spLocks noChangeArrowheads="1"/>
          </p:cNvSpPr>
          <p:nvPr/>
        </p:nvSpPr>
        <p:spPr bwMode="auto">
          <a:xfrm>
            <a:off x="1578572" y="2975027"/>
            <a:ext cx="3722012" cy="2908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290">
                <a:solidFill>
                  <a:srgbClr val="000000"/>
                </a:solidFill>
                <a:latin typeface="Arial" panose="020B0604020202020204" pitchFamily="34" charset="0"/>
              </a:rPr>
              <a:t>Assessments Completed</a:t>
            </a:r>
          </a:p>
        </p:txBody>
      </p:sp>
      <p:sp>
        <p:nvSpPr>
          <p:cNvPr id="230" name="TextBox 229"/>
          <p:cNvSpPr txBox="1"/>
          <p:nvPr/>
        </p:nvSpPr>
        <p:spPr>
          <a:xfrm>
            <a:off x="1640007" y="4783984"/>
            <a:ext cx="6382544" cy="787395"/>
          </a:xfrm>
          <a:prstGeom prst="rect">
            <a:avLst/>
          </a:prstGeom>
          <a:noFill/>
          <a:ln>
            <a:noFill/>
          </a:ln>
        </p:spPr>
        <p:txBody>
          <a:bodyPr>
            <a:spAutoFit/>
          </a:bodyPr>
          <a:lstStyle/>
          <a:p>
            <a:pPr>
              <a:defRPr/>
            </a:pPr>
            <a:r>
              <a:rPr lang="en-US" sz="1129" i="1" dirty="0">
                <a:solidFill>
                  <a:schemeClr val="accent1"/>
                </a:solidFill>
                <a:latin typeface="Arial"/>
              </a:rPr>
              <a:t>Issue Campaign Plan          Institute Say/ See Something          Adaptive Doctrine Process</a:t>
            </a:r>
          </a:p>
          <a:p>
            <a:pPr>
              <a:defRPr/>
            </a:pPr>
            <a:r>
              <a:rPr lang="en-US" sz="1129" i="1" dirty="0">
                <a:solidFill>
                  <a:schemeClr val="accent1"/>
                </a:solidFill>
                <a:latin typeface="Arial"/>
              </a:rPr>
              <a:t>	</a:t>
            </a:r>
          </a:p>
          <a:p>
            <a:pPr>
              <a:defRPr/>
            </a:pPr>
            <a:r>
              <a:rPr lang="en-US" sz="1129" i="1" dirty="0">
                <a:solidFill>
                  <a:schemeClr val="accent1"/>
                </a:solidFill>
                <a:latin typeface="Arial"/>
              </a:rPr>
              <a:t>Revise Doctrine Policy</a:t>
            </a:r>
          </a:p>
          <a:p>
            <a:pPr>
              <a:defRPr/>
            </a:pPr>
            <a:endParaRPr lang="en-US" sz="1129" i="1" dirty="0">
              <a:solidFill>
                <a:schemeClr val="accent1"/>
              </a:solidFill>
              <a:latin typeface="Arial"/>
            </a:endParaRPr>
          </a:p>
        </p:txBody>
      </p:sp>
      <p:grpSp>
        <p:nvGrpSpPr>
          <p:cNvPr id="27664" name="Group 250"/>
          <p:cNvGrpSpPr>
            <a:grpSpLocks/>
          </p:cNvGrpSpPr>
          <p:nvPr/>
        </p:nvGrpSpPr>
        <p:grpSpPr bwMode="auto">
          <a:xfrm>
            <a:off x="3093998" y="2399916"/>
            <a:ext cx="225266" cy="237212"/>
            <a:chOff x="2420649" y="6391034"/>
            <a:chExt cx="276488" cy="278288"/>
          </a:xfrm>
        </p:grpSpPr>
        <p:grpSp>
          <p:nvGrpSpPr>
            <p:cNvPr id="27749" name="Group 251"/>
            <p:cNvGrpSpPr>
              <a:grpSpLocks/>
            </p:cNvGrpSpPr>
            <p:nvPr/>
          </p:nvGrpSpPr>
          <p:grpSpPr bwMode="auto">
            <a:xfrm>
              <a:off x="2420649" y="6472725"/>
              <a:ext cx="209043" cy="196597"/>
              <a:chOff x="2420649" y="6472725"/>
              <a:chExt cx="209043" cy="196597"/>
            </a:xfrm>
          </p:grpSpPr>
          <p:sp>
            <p:nvSpPr>
              <p:cNvPr id="27751" name="Rectangle 253"/>
              <p:cNvSpPr>
                <a:spLocks noChangeArrowheads="1"/>
              </p:cNvSpPr>
              <p:nvPr/>
            </p:nvSpPr>
            <p:spPr bwMode="auto">
              <a:xfrm>
                <a:off x="2420649" y="6472725"/>
                <a:ext cx="209043" cy="196597"/>
              </a:xfrm>
              <a:prstGeom prst="rect">
                <a:avLst/>
              </a:prstGeom>
              <a:solidFill>
                <a:schemeClr val="bg1"/>
              </a:solidFill>
              <a:ln w="12700" algn="ctr">
                <a:solidFill>
                  <a:schemeClr val="tx1"/>
                </a:solidFill>
                <a:round/>
                <a:headEnd type="none" w="sm" len="sm"/>
                <a:tailEnd type="none" w="sm" len="sm"/>
              </a:ln>
            </p:spPr>
            <p:txBody>
              <a:bodyPr lIns="73724" tIns="36862" rIns="73724" bIns="36862"/>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290" b="1">
                  <a:solidFill>
                    <a:srgbClr val="FFFFFF"/>
                  </a:solidFill>
                  <a:latin typeface="Arial" panose="020B0604020202020204" pitchFamily="34" charset="0"/>
                </a:endParaRPr>
              </a:p>
            </p:txBody>
          </p:sp>
          <p:cxnSp>
            <p:nvCxnSpPr>
              <p:cNvPr id="27752" name="Straight Connector 254"/>
              <p:cNvCxnSpPr>
                <a:cxnSpLocks noChangeShapeType="1"/>
              </p:cNvCxnSpPr>
              <p:nvPr/>
            </p:nvCxnSpPr>
            <p:spPr bwMode="auto">
              <a:xfrm>
                <a:off x="2427414" y="6536258"/>
                <a:ext cx="104522" cy="129244"/>
              </a:xfrm>
              <a:prstGeom prst="line">
                <a:avLst/>
              </a:prstGeom>
              <a:noFill/>
              <a:ln w="381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grpSp>
        <p:cxnSp>
          <p:nvCxnSpPr>
            <p:cNvPr id="27750" name="Straight Connector 252"/>
            <p:cNvCxnSpPr>
              <a:cxnSpLocks noChangeShapeType="1"/>
            </p:cNvCxnSpPr>
            <p:nvPr/>
          </p:nvCxnSpPr>
          <p:spPr bwMode="auto">
            <a:xfrm flipV="1">
              <a:off x="2540355" y="6391034"/>
              <a:ext cx="156782" cy="258490"/>
            </a:xfrm>
            <a:prstGeom prst="line">
              <a:avLst/>
            </a:prstGeom>
            <a:noFill/>
            <a:ln w="381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grpSp>
      <p:grpSp>
        <p:nvGrpSpPr>
          <p:cNvPr id="27665" name="Group 255"/>
          <p:cNvGrpSpPr>
            <a:grpSpLocks/>
          </p:cNvGrpSpPr>
          <p:nvPr/>
        </p:nvGrpSpPr>
        <p:grpSpPr bwMode="auto">
          <a:xfrm>
            <a:off x="3986530" y="2389676"/>
            <a:ext cx="211614" cy="237212"/>
            <a:chOff x="2585336" y="6391034"/>
            <a:chExt cx="260017" cy="278288"/>
          </a:xfrm>
        </p:grpSpPr>
        <p:grpSp>
          <p:nvGrpSpPr>
            <p:cNvPr id="27745" name="Group 256"/>
            <p:cNvGrpSpPr>
              <a:grpSpLocks/>
            </p:cNvGrpSpPr>
            <p:nvPr/>
          </p:nvGrpSpPr>
          <p:grpSpPr bwMode="auto">
            <a:xfrm>
              <a:off x="2585336" y="6472725"/>
              <a:ext cx="209043" cy="196597"/>
              <a:chOff x="2585336" y="6472725"/>
              <a:chExt cx="209043" cy="196597"/>
            </a:xfrm>
          </p:grpSpPr>
          <p:sp>
            <p:nvSpPr>
              <p:cNvPr id="27747" name="Rectangle 258"/>
              <p:cNvSpPr>
                <a:spLocks noChangeArrowheads="1"/>
              </p:cNvSpPr>
              <p:nvPr/>
            </p:nvSpPr>
            <p:spPr bwMode="auto">
              <a:xfrm>
                <a:off x="2585336" y="6472725"/>
                <a:ext cx="209043" cy="196597"/>
              </a:xfrm>
              <a:prstGeom prst="rect">
                <a:avLst/>
              </a:prstGeom>
              <a:solidFill>
                <a:schemeClr val="bg1"/>
              </a:solidFill>
              <a:ln w="12700" algn="ctr">
                <a:solidFill>
                  <a:schemeClr val="tx1"/>
                </a:solidFill>
                <a:round/>
                <a:headEnd type="none" w="sm" len="sm"/>
                <a:tailEnd type="none" w="sm" len="sm"/>
              </a:ln>
            </p:spPr>
            <p:txBody>
              <a:bodyPr lIns="73724" tIns="36862" rIns="73724" bIns="36862"/>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290" b="1">
                  <a:solidFill>
                    <a:srgbClr val="FFFFFF"/>
                  </a:solidFill>
                  <a:latin typeface="Arial" panose="020B0604020202020204" pitchFamily="34" charset="0"/>
                </a:endParaRPr>
              </a:p>
            </p:txBody>
          </p:sp>
          <p:cxnSp>
            <p:nvCxnSpPr>
              <p:cNvPr id="27748" name="Straight Connector 259"/>
              <p:cNvCxnSpPr>
                <a:cxnSpLocks noChangeShapeType="1"/>
              </p:cNvCxnSpPr>
              <p:nvPr/>
            </p:nvCxnSpPr>
            <p:spPr bwMode="auto">
              <a:xfrm>
                <a:off x="2608572" y="6536258"/>
                <a:ext cx="104522" cy="129244"/>
              </a:xfrm>
              <a:prstGeom prst="line">
                <a:avLst/>
              </a:prstGeom>
              <a:noFill/>
              <a:ln w="381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grpSp>
        <p:cxnSp>
          <p:nvCxnSpPr>
            <p:cNvPr id="27746" name="Straight Connector 257"/>
            <p:cNvCxnSpPr>
              <a:cxnSpLocks noChangeShapeType="1"/>
            </p:cNvCxnSpPr>
            <p:nvPr/>
          </p:nvCxnSpPr>
          <p:spPr bwMode="auto">
            <a:xfrm flipV="1">
              <a:off x="2688571" y="6391034"/>
              <a:ext cx="156782" cy="258490"/>
            </a:xfrm>
            <a:prstGeom prst="line">
              <a:avLst/>
            </a:prstGeom>
            <a:noFill/>
            <a:ln w="381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grpSp>
      <p:sp>
        <p:nvSpPr>
          <p:cNvPr id="27666" name="Rectangle 263"/>
          <p:cNvSpPr>
            <a:spLocks noChangeArrowheads="1"/>
          </p:cNvSpPr>
          <p:nvPr/>
        </p:nvSpPr>
        <p:spPr bwMode="auto">
          <a:xfrm>
            <a:off x="7903092" y="2749761"/>
            <a:ext cx="168949" cy="167243"/>
          </a:xfrm>
          <a:prstGeom prst="rect">
            <a:avLst/>
          </a:prstGeom>
          <a:solidFill>
            <a:schemeClr val="bg1"/>
          </a:solidFill>
          <a:ln w="12700" algn="ctr">
            <a:solidFill>
              <a:schemeClr val="tx1"/>
            </a:solidFill>
            <a:round/>
            <a:headEnd type="none" w="sm" len="sm"/>
            <a:tailEnd type="none" w="sm" len="sm"/>
          </a:ln>
        </p:spPr>
        <p:txBody>
          <a:bodyPr lIns="73724" tIns="36862" rIns="73724" bIns="36862"/>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290" b="1">
              <a:solidFill>
                <a:srgbClr val="FFFFFF"/>
              </a:solidFill>
              <a:latin typeface="Arial" panose="020B0604020202020204" pitchFamily="34" charset="0"/>
            </a:endParaRPr>
          </a:p>
        </p:txBody>
      </p:sp>
      <p:grpSp>
        <p:nvGrpSpPr>
          <p:cNvPr id="27667" name="Group 265"/>
          <p:cNvGrpSpPr>
            <a:grpSpLocks/>
          </p:cNvGrpSpPr>
          <p:nvPr/>
        </p:nvGrpSpPr>
        <p:grpSpPr bwMode="auto">
          <a:xfrm>
            <a:off x="3264654" y="3562085"/>
            <a:ext cx="211614" cy="237213"/>
            <a:chOff x="2255949" y="6391034"/>
            <a:chExt cx="260017" cy="278288"/>
          </a:xfrm>
        </p:grpSpPr>
        <p:grpSp>
          <p:nvGrpSpPr>
            <p:cNvPr id="27741" name="Group 266"/>
            <p:cNvGrpSpPr>
              <a:grpSpLocks/>
            </p:cNvGrpSpPr>
            <p:nvPr/>
          </p:nvGrpSpPr>
          <p:grpSpPr bwMode="auto">
            <a:xfrm>
              <a:off x="2255949" y="6472725"/>
              <a:ext cx="209043" cy="196597"/>
              <a:chOff x="2255949" y="6472725"/>
              <a:chExt cx="209043" cy="196597"/>
            </a:xfrm>
          </p:grpSpPr>
          <p:sp>
            <p:nvSpPr>
              <p:cNvPr id="27743" name="Rectangle 268"/>
              <p:cNvSpPr>
                <a:spLocks noChangeArrowheads="1"/>
              </p:cNvSpPr>
              <p:nvPr/>
            </p:nvSpPr>
            <p:spPr bwMode="auto">
              <a:xfrm>
                <a:off x="2255949" y="6472725"/>
                <a:ext cx="209043" cy="196597"/>
              </a:xfrm>
              <a:prstGeom prst="rect">
                <a:avLst/>
              </a:prstGeom>
              <a:solidFill>
                <a:schemeClr val="bg1"/>
              </a:solidFill>
              <a:ln w="12700" algn="ctr">
                <a:solidFill>
                  <a:schemeClr val="tx1"/>
                </a:solidFill>
                <a:round/>
                <a:headEnd type="none" w="sm" len="sm"/>
                <a:tailEnd type="none" w="sm" len="sm"/>
              </a:ln>
            </p:spPr>
            <p:txBody>
              <a:bodyPr lIns="73724" tIns="36862" rIns="73724" bIns="36862"/>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290" b="1">
                  <a:solidFill>
                    <a:srgbClr val="FFFFFF"/>
                  </a:solidFill>
                  <a:latin typeface="Arial" panose="020B0604020202020204" pitchFamily="34" charset="0"/>
                </a:endParaRPr>
              </a:p>
            </p:txBody>
          </p:sp>
          <p:cxnSp>
            <p:nvCxnSpPr>
              <p:cNvPr id="27744" name="Straight Connector 269"/>
              <p:cNvCxnSpPr>
                <a:cxnSpLocks noChangeShapeType="1"/>
              </p:cNvCxnSpPr>
              <p:nvPr/>
            </p:nvCxnSpPr>
            <p:spPr bwMode="auto">
              <a:xfrm>
                <a:off x="2262714" y="6536258"/>
                <a:ext cx="104522" cy="129244"/>
              </a:xfrm>
              <a:prstGeom prst="line">
                <a:avLst/>
              </a:prstGeom>
              <a:noFill/>
              <a:ln w="381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grpSp>
        <p:cxnSp>
          <p:nvCxnSpPr>
            <p:cNvPr id="27742" name="Straight Connector 267"/>
            <p:cNvCxnSpPr>
              <a:cxnSpLocks noChangeShapeType="1"/>
            </p:cNvCxnSpPr>
            <p:nvPr/>
          </p:nvCxnSpPr>
          <p:spPr bwMode="auto">
            <a:xfrm flipV="1">
              <a:off x="2359184" y="6391034"/>
              <a:ext cx="156782" cy="258490"/>
            </a:xfrm>
            <a:prstGeom prst="line">
              <a:avLst/>
            </a:prstGeom>
            <a:noFill/>
            <a:ln w="381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grpSp>
      <p:sp>
        <p:nvSpPr>
          <p:cNvPr id="27668" name="Rectangle 278"/>
          <p:cNvSpPr>
            <a:spLocks noChangeArrowheads="1"/>
          </p:cNvSpPr>
          <p:nvPr/>
        </p:nvSpPr>
        <p:spPr bwMode="auto">
          <a:xfrm>
            <a:off x="3375581" y="5186733"/>
            <a:ext cx="170656" cy="168950"/>
          </a:xfrm>
          <a:prstGeom prst="rect">
            <a:avLst/>
          </a:prstGeom>
          <a:solidFill>
            <a:schemeClr val="bg1"/>
          </a:solidFill>
          <a:ln w="12700" algn="ctr">
            <a:solidFill>
              <a:schemeClr val="tx1"/>
            </a:solidFill>
            <a:round/>
            <a:headEnd type="none" w="sm" len="sm"/>
            <a:tailEnd type="none" w="sm" len="sm"/>
          </a:ln>
        </p:spPr>
        <p:txBody>
          <a:bodyPr lIns="73724" tIns="36862" rIns="73724" bIns="36862"/>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290" b="1">
              <a:solidFill>
                <a:srgbClr val="FFFFFF"/>
              </a:solidFill>
              <a:latin typeface="Arial" panose="020B0604020202020204" pitchFamily="34" charset="0"/>
            </a:endParaRPr>
          </a:p>
        </p:txBody>
      </p:sp>
      <p:grpSp>
        <p:nvGrpSpPr>
          <p:cNvPr id="27669" name="Group 280"/>
          <p:cNvGrpSpPr>
            <a:grpSpLocks/>
          </p:cNvGrpSpPr>
          <p:nvPr/>
        </p:nvGrpSpPr>
        <p:grpSpPr bwMode="auto">
          <a:xfrm>
            <a:off x="3170793" y="4770331"/>
            <a:ext cx="232093" cy="225266"/>
            <a:chOff x="2461815" y="6771736"/>
            <a:chExt cx="284897" cy="262558"/>
          </a:xfrm>
        </p:grpSpPr>
        <p:grpSp>
          <p:nvGrpSpPr>
            <p:cNvPr id="27737" name="Group 281"/>
            <p:cNvGrpSpPr>
              <a:grpSpLocks/>
            </p:cNvGrpSpPr>
            <p:nvPr/>
          </p:nvGrpSpPr>
          <p:grpSpPr bwMode="auto">
            <a:xfrm>
              <a:off x="2461815" y="6837697"/>
              <a:ext cx="209043" cy="196597"/>
              <a:chOff x="2461815" y="6837697"/>
              <a:chExt cx="209043" cy="196597"/>
            </a:xfrm>
          </p:grpSpPr>
          <p:sp>
            <p:nvSpPr>
              <p:cNvPr id="27739" name="Rectangle 283"/>
              <p:cNvSpPr>
                <a:spLocks noChangeArrowheads="1"/>
              </p:cNvSpPr>
              <p:nvPr/>
            </p:nvSpPr>
            <p:spPr bwMode="auto">
              <a:xfrm>
                <a:off x="2461815" y="6837697"/>
                <a:ext cx="209043" cy="196597"/>
              </a:xfrm>
              <a:prstGeom prst="rect">
                <a:avLst/>
              </a:prstGeom>
              <a:solidFill>
                <a:schemeClr val="bg1"/>
              </a:solidFill>
              <a:ln w="12700" algn="ctr">
                <a:solidFill>
                  <a:schemeClr val="tx1"/>
                </a:solidFill>
                <a:round/>
                <a:headEnd type="none" w="sm" len="sm"/>
                <a:tailEnd type="none" w="sm" len="sm"/>
              </a:ln>
            </p:spPr>
            <p:txBody>
              <a:bodyPr lIns="73724" tIns="36862" rIns="73724" bIns="36862"/>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290" b="1">
                  <a:solidFill>
                    <a:srgbClr val="FFFFFF"/>
                  </a:solidFill>
                  <a:latin typeface="Arial" panose="020B0604020202020204" pitchFamily="34" charset="0"/>
                </a:endParaRPr>
              </a:p>
            </p:txBody>
          </p:sp>
          <p:cxnSp>
            <p:nvCxnSpPr>
              <p:cNvPr id="27740" name="Straight Connector 284"/>
              <p:cNvCxnSpPr>
                <a:cxnSpLocks noChangeShapeType="1"/>
              </p:cNvCxnSpPr>
              <p:nvPr/>
            </p:nvCxnSpPr>
            <p:spPr bwMode="auto">
              <a:xfrm>
                <a:off x="2468583" y="6901233"/>
                <a:ext cx="104522" cy="129244"/>
              </a:xfrm>
              <a:prstGeom prst="line">
                <a:avLst/>
              </a:prstGeom>
              <a:noFill/>
              <a:ln w="381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grpSp>
        <p:cxnSp>
          <p:nvCxnSpPr>
            <p:cNvPr id="27738" name="Straight Connector 282"/>
            <p:cNvCxnSpPr>
              <a:cxnSpLocks noChangeShapeType="1"/>
            </p:cNvCxnSpPr>
            <p:nvPr/>
          </p:nvCxnSpPr>
          <p:spPr bwMode="auto">
            <a:xfrm flipV="1">
              <a:off x="2589930" y="6771736"/>
              <a:ext cx="156782" cy="258490"/>
            </a:xfrm>
            <a:prstGeom prst="line">
              <a:avLst/>
            </a:prstGeom>
            <a:noFill/>
            <a:ln w="381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grpSp>
      <p:grpSp>
        <p:nvGrpSpPr>
          <p:cNvPr id="27670" name="Group 285"/>
          <p:cNvGrpSpPr>
            <a:grpSpLocks/>
          </p:cNvGrpSpPr>
          <p:nvPr/>
        </p:nvGrpSpPr>
        <p:grpSpPr bwMode="auto">
          <a:xfrm>
            <a:off x="5466120" y="4756678"/>
            <a:ext cx="204788" cy="238919"/>
            <a:chOff x="2669764" y="6751073"/>
            <a:chExt cx="252003" cy="278288"/>
          </a:xfrm>
        </p:grpSpPr>
        <p:grpSp>
          <p:nvGrpSpPr>
            <p:cNvPr id="27733" name="Group 286"/>
            <p:cNvGrpSpPr>
              <a:grpSpLocks/>
            </p:cNvGrpSpPr>
            <p:nvPr/>
          </p:nvGrpSpPr>
          <p:grpSpPr bwMode="auto">
            <a:xfrm>
              <a:off x="2669764" y="6832764"/>
              <a:ext cx="209043" cy="196597"/>
              <a:chOff x="2669764" y="6832764"/>
              <a:chExt cx="209043" cy="196597"/>
            </a:xfrm>
          </p:grpSpPr>
          <p:sp>
            <p:nvSpPr>
              <p:cNvPr id="27735" name="Rectangle 288"/>
              <p:cNvSpPr>
                <a:spLocks noChangeArrowheads="1"/>
              </p:cNvSpPr>
              <p:nvPr/>
            </p:nvSpPr>
            <p:spPr bwMode="auto">
              <a:xfrm>
                <a:off x="2669764" y="6832764"/>
                <a:ext cx="209043" cy="196597"/>
              </a:xfrm>
              <a:prstGeom prst="rect">
                <a:avLst/>
              </a:prstGeom>
              <a:solidFill>
                <a:schemeClr val="bg1"/>
              </a:solidFill>
              <a:ln w="12700" algn="ctr">
                <a:solidFill>
                  <a:schemeClr val="tx1"/>
                </a:solidFill>
                <a:round/>
                <a:headEnd type="none" w="sm" len="sm"/>
                <a:tailEnd type="none" w="sm" len="sm"/>
              </a:ln>
            </p:spPr>
            <p:txBody>
              <a:bodyPr lIns="73724" tIns="36862" rIns="73724" bIns="36862"/>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290" b="1">
                  <a:solidFill>
                    <a:srgbClr val="FFFFFF"/>
                  </a:solidFill>
                  <a:latin typeface="Arial" panose="020B0604020202020204" pitchFamily="34" charset="0"/>
                </a:endParaRPr>
              </a:p>
            </p:txBody>
          </p:sp>
          <p:cxnSp>
            <p:nvCxnSpPr>
              <p:cNvPr id="27736" name="Straight Connector 289"/>
              <p:cNvCxnSpPr>
                <a:cxnSpLocks noChangeShapeType="1"/>
              </p:cNvCxnSpPr>
              <p:nvPr/>
            </p:nvCxnSpPr>
            <p:spPr bwMode="auto">
              <a:xfrm>
                <a:off x="2676530" y="6896302"/>
                <a:ext cx="104522" cy="129244"/>
              </a:xfrm>
              <a:prstGeom prst="line">
                <a:avLst/>
              </a:prstGeom>
              <a:noFill/>
              <a:ln w="381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grpSp>
        <p:cxnSp>
          <p:nvCxnSpPr>
            <p:cNvPr id="27734" name="Straight Connector 287"/>
            <p:cNvCxnSpPr>
              <a:cxnSpLocks noChangeShapeType="1"/>
            </p:cNvCxnSpPr>
            <p:nvPr/>
          </p:nvCxnSpPr>
          <p:spPr bwMode="auto">
            <a:xfrm flipV="1">
              <a:off x="2764985" y="6751073"/>
              <a:ext cx="156782" cy="258490"/>
            </a:xfrm>
            <a:prstGeom prst="line">
              <a:avLst/>
            </a:prstGeom>
            <a:noFill/>
            <a:ln w="381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grpSp>
      <p:grpSp>
        <p:nvGrpSpPr>
          <p:cNvPr id="27671" name="Group 290"/>
          <p:cNvGrpSpPr>
            <a:grpSpLocks/>
          </p:cNvGrpSpPr>
          <p:nvPr/>
        </p:nvGrpSpPr>
        <p:grpSpPr bwMode="auto">
          <a:xfrm>
            <a:off x="7670999" y="4741320"/>
            <a:ext cx="211614" cy="238919"/>
            <a:chOff x="2223009" y="6754334"/>
            <a:chExt cx="260021" cy="278288"/>
          </a:xfrm>
        </p:grpSpPr>
        <p:grpSp>
          <p:nvGrpSpPr>
            <p:cNvPr id="27729" name="Group 291"/>
            <p:cNvGrpSpPr>
              <a:grpSpLocks/>
            </p:cNvGrpSpPr>
            <p:nvPr/>
          </p:nvGrpSpPr>
          <p:grpSpPr bwMode="auto">
            <a:xfrm>
              <a:off x="2223009" y="6836025"/>
              <a:ext cx="209043" cy="196597"/>
              <a:chOff x="2223009" y="6836025"/>
              <a:chExt cx="209043" cy="196597"/>
            </a:xfrm>
          </p:grpSpPr>
          <p:sp>
            <p:nvSpPr>
              <p:cNvPr id="27731" name="Rectangle 293"/>
              <p:cNvSpPr>
                <a:spLocks noChangeArrowheads="1"/>
              </p:cNvSpPr>
              <p:nvPr/>
            </p:nvSpPr>
            <p:spPr bwMode="auto">
              <a:xfrm>
                <a:off x="2223009" y="6836025"/>
                <a:ext cx="209043" cy="196597"/>
              </a:xfrm>
              <a:prstGeom prst="rect">
                <a:avLst/>
              </a:prstGeom>
              <a:solidFill>
                <a:schemeClr val="bg1"/>
              </a:solidFill>
              <a:ln w="12700" algn="ctr">
                <a:solidFill>
                  <a:schemeClr val="tx1"/>
                </a:solidFill>
                <a:round/>
                <a:headEnd type="none" w="sm" len="sm"/>
                <a:tailEnd type="none" w="sm" len="sm"/>
              </a:ln>
            </p:spPr>
            <p:txBody>
              <a:bodyPr lIns="73724" tIns="36862" rIns="73724" bIns="36862"/>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290" b="1">
                  <a:solidFill>
                    <a:srgbClr val="FFFFFF"/>
                  </a:solidFill>
                  <a:latin typeface="Arial" panose="020B0604020202020204" pitchFamily="34" charset="0"/>
                </a:endParaRPr>
              </a:p>
            </p:txBody>
          </p:sp>
          <p:cxnSp>
            <p:nvCxnSpPr>
              <p:cNvPr id="27732" name="Straight Connector 294"/>
              <p:cNvCxnSpPr>
                <a:cxnSpLocks noChangeShapeType="1"/>
              </p:cNvCxnSpPr>
              <p:nvPr/>
            </p:nvCxnSpPr>
            <p:spPr bwMode="auto">
              <a:xfrm>
                <a:off x="2229774" y="6899556"/>
                <a:ext cx="104522" cy="129244"/>
              </a:xfrm>
              <a:prstGeom prst="line">
                <a:avLst/>
              </a:prstGeom>
              <a:noFill/>
              <a:ln w="381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grpSp>
        <p:cxnSp>
          <p:nvCxnSpPr>
            <p:cNvPr id="27730" name="Straight Connector 292"/>
            <p:cNvCxnSpPr>
              <a:cxnSpLocks noChangeShapeType="1"/>
            </p:cNvCxnSpPr>
            <p:nvPr/>
          </p:nvCxnSpPr>
          <p:spPr bwMode="auto">
            <a:xfrm flipV="1">
              <a:off x="2326248" y="6754334"/>
              <a:ext cx="156782" cy="258490"/>
            </a:xfrm>
            <a:prstGeom prst="line">
              <a:avLst/>
            </a:prstGeom>
            <a:noFill/>
            <a:ln w="381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grpSp>
      <p:sp>
        <p:nvSpPr>
          <p:cNvPr id="27672" name="TextBox 310"/>
          <p:cNvSpPr txBox="1">
            <a:spLocks noChangeArrowheads="1"/>
          </p:cNvSpPr>
          <p:nvPr/>
        </p:nvSpPr>
        <p:spPr bwMode="auto">
          <a:xfrm>
            <a:off x="6374012" y="5036464"/>
            <a:ext cx="5599231" cy="390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968" i="1">
                <a:solidFill>
                  <a:srgbClr val="000000"/>
                </a:solidFill>
                <a:latin typeface="Arial" panose="020B0604020202020204" pitchFamily="34" charset="0"/>
              </a:rPr>
              <a:t>       Goal: x Approved: x		</a:t>
            </a:r>
          </a:p>
          <a:p>
            <a:pPr>
              <a:spcBef>
                <a:spcPct val="0"/>
              </a:spcBef>
              <a:buFontTx/>
              <a:buNone/>
            </a:pPr>
            <a:r>
              <a:rPr lang="en-US" altLang="en-US" sz="968" i="1">
                <a:solidFill>
                  <a:srgbClr val="000000"/>
                </a:solidFill>
                <a:latin typeface="Arial" panose="020B0604020202020204" pitchFamily="34" charset="0"/>
              </a:rPr>
              <a:t>                75% Complete</a:t>
            </a:r>
          </a:p>
        </p:txBody>
      </p:sp>
      <p:sp>
        <p:nvSpPr>
          <p:cNvPr id="27673" name="TextBox 65"/>
          <p:cNvSpPr txBox="1">
            <a:spLocks noChangeArrowheads="1"/>
          </p:cNvSpPr>
          <p:nvPr/>
        </p:nvSpPr>
        <p:spPr bwMode="auto">
          <a:xfrm>
            <a:off x="5519023" y="7161134"/>
            <a:ext cx="2696369" cy="2908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290">
                <a:solidFill>
                  <a:srgbClr val="000000"/>
                </a:solidFill>
                <a:latin typeface="Arial" panose="020B0604020202020204" pitchFamily="34" charset="0"/>
              </a:rPr>
              <a:t>As of: 18 May </a:t>
            </a:r>
            <a:r>
              <a:rPr lang="en-US" altLang="en-US" sz="1290" u="sng">
                <a:solidFill>
                  <a:srgbClr val="000000"/>
                </a:solidFill>
                <a:latin typeface="Arial" panose="020B0604020202020204" pitchFamily="34" charset="0"/>
              </a:rPr>
              <a:t>18</a:t>
            </a:r>
          </a:p>
        </p:txBody>
      </p:sp>
      <p:sp>
        <p:nvSpPr>
          <p:cNvPr id="27674" name="Rectangle 17"/>
          <p:cNvSpPr>
            <a:spLocks noChangeArrowheads="1"/>
          </p:cNvSpPr>
          <p:nvPr/>
        </p:nvSpPr>
        <p:spPr bwMode="auto">
          <a:xfrm>
            <a:off x="5955904" y="2051778"/>
            <a:ext cx="1991559" cy="390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968" i="1">
                <a:solidFill>
                  <a:srgbClr val="000000"/>
                </a:solidFill>
                <a:latin typeface="Arial" panose="020B0604020202020204" pitchFamily="34" charset="0"/>
              </a:rPr>
              <a:t>Goal: 20    	Approved: 16</a:t>
            </a:r>
          </a:p>
          <a:p>
            <a:pPr>
              <a:spcBef>
                <a:spcPct val="0"/>
              </a:spcBef>
              <a:buFontTx/>
              <a:buNone/>
            </a:pPr>
            <a:r>
              <a:rPr lang="en-US" altLang="en-US" sz="968" i="1">
                <a:solidFill>
                  <a:srgbClr val="000000"/>
                </a:solidFill>
                <a:latin typeface="Arial" panose="020B0604020202020204" pitchFamily="34" charset="0"/>
              </a:rPr>
              <a:t>          82% Complete           </a:t>
            </a:r>
          </a:p>
        </p:txBody>
      </p:sp>
      <p:sp>
        <p:nvSpPr>
          <p:cNvPr id="96" name="Rectangle 95"/>
          <p:cNvSpPr/>
          <p:nvPr/>
        </p:nvSpPr>
        <p:spPr>
          <a:xfrm>
            <a:off x="1597342" y="3884625"/>
            <a:ext cx="6650475" cy="439864"/>
          </a:xfrm>
          <a:prstGeom prst="rect">
            <a:avLst/>
          </a:prstGeom>
        </p:spPr>
        <p:txBody>
          <a:bodyPr>
            <a:spAutoFit/>
          </a:bodyPr>
          <a:lstStyle/>
          <a:p>
            <a:pPr>
              <a:defRPr/>
            </a:pPr>
            <a:r>
              <a:rPr lang="en-US" sz="1129" i="1" dirty="0">
                <a:solidFill>
                  <a:schemeClr val="accent1"/>
                </a:solidFill>
                <a:latin typeface="Arial"/>
              </a:rPr>
              <a:t>	JP 3-25               JP 3-61          JP 3-41             AJP 3.1 </a:t>
            </a:r>
          </a:p>
          <a:p>
            <a:pPr>
              <a:defRPr/>
            </a:pPr>
            <a:r>
              <a:rPr lang="en-US" sz="1129" i="1" dirty="0">
                <a:solidFill>
                  <a:schemeClr val="accent1"/>
                </a:solidFill>
                <a:latin typeface="Arial"/>
              </a:rPr>
              <a:t>                          </a:t>
            </a:r>
          </a:p>
        </p:txBody>
      </p:sp>
      <p:sp>
        <p:nvSpPr>
          <p:cNvPr id="27676" name="Rectangle 98"/>
          <p:cNvSpPr>
            <a:spLocks noChangeArrowheads="1"/>
          </p:cNvSpPr>
          <p:nvPr/>
        </p:nvSpPr>
        <p:spPr bwMode="auto">
          <a:xfrm>
            <a:off x="5273278" y="3937529"/>
            <a:ext cx="170656" cy="168950"/>
          </a:xfrm>
          <a:prstGeom prst="rect">
            <a:avLst/>
          </a:prstGeom>
          <a:solidFill>
            <a:schemeClr val="bg1"/>
          </a:solidFill>
          <a:ln w="12700" algn="ctr">
            <a:solidFill>
              <a:schemeClr val="tx1"/>
            </a:solidFill>
            <a:round/>
            <a:headEnd type="none" w="sm" len="sm"/>
            <a:tailEnd type="none" w="sm" len="sm"/>
          </a:ln>
        </p:spPr>
        <p:txBody>
          <a:bodyPr lIns="73724" tIns="36862" rIns="73724" bIns="36862"/>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290" b="1">
              <a:solidFill>
                <a:srgbClr val="FFFFFF"/>
              </a:solidFill>
              <a:latin typeface="Arial" panose="020B0604020202020204" pitchFamily="34" charset="0"/>
            </a:endParaRPr>
          </a:p>
        </p:txBody>
      </p:sp>
      <p:sp>
        <p:nvSpPr>
          <p:cNvPr id="27677" name="Rectangle 99"/>
          <p:cNvSpPr>
            <a:spLocks noChangeArrowheads="1"/>
          </p:cNvSpPr>
          <p:nvPr/>
        </p:nvSpPr>
        <p:spPr bwMode="auto">
          <a:xfrm>
            <a:off x="6288683" y="3939236"/>
            <a:ext cx="170656" cy="151884"/>
          </a:xfrm>
          <a:prstGeom prst="rect">
            <a:avLst/>
          </a:prstGeom>
          <a:solidFill>
            <a:schemeClr val="bg1"/>
          </a:solidFill>
          <a:ln w="12700" algn="ctr">
            <a:solidFill>
              <a:schemeClr val="tx1"/>
            </a:solidFill>
            <a:round/>
            <a:headEnd type="none" w="sm" len="sm"/>
            <a:tailEnd type="none" w="sm" len="sm"/>
          </a:ln>
        </p:spPr>
        <p:txBody>
          <a:bodyPr lIns="73724" tIns="36862" rIns="73724" bIns="36862"/>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290" b="1">
              <a:solidFill>
                <a:srgbClr val="FFFFFF"/>
              </a:solidFill>
              <a:latin typeface="Arial" panose="020B0604020202020204" pitchFamily="34" charset="0"/>
            </a:endParaRPr>
          </a:p>
        </p:txBody>
      </p:sp>
      <p:sp>
        <p:nvSpPr>
          <p:cNvPr id="27678" name="TextBox 102"/>
          <p:cNvSpPr txBox="1">
            <a:spLocks noChangeArrowheads="1"/>
          </p:cNvSpPr>
          <p:nvPr/>
        </p:nvSpPr>
        <p:spPr bwMode="auto">
          <a:xfrm>
            <a:off x="1887459" y="1398163"/>
            <a:ext cx="6317694" cy="340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en-US" sz="1613" b="1" dirty="0">
                <a:solidFill>
                  <a:srgbClr val="FFFFFF"/>
                </a:solidFill>
                <a:latin typeface="Arial" panose="020B0604020202020204" pitchFamily="34" charset="0"/>
              </a:rPr>
              <a:t>CY18 Doctrine Lines Of Efforts</a:t>
            </a:r>
            <a:endParaRPr lang="en-US" altLang="en-US" sz="1613" b="1" dirty="0">
              <a:solidFill>
                <a:srgbClr val="000000"/>
              </a:solidFill>
              <a:latin typeface="Arial" panose="020B0604020202020204" pitchFamily="34" charset="0"/>
            </a:endParaRPr>
          </a:p>
        </p:txBody>
      </p:sp>
      <p:sp>
        <p:nvSpPr>
          <p:cNvPr id="106" name="Rectangle 105"/>
          <p:cNvSpPr/>
          <p:nvPr/>
        </p:nvSpPr>
        <p:spPr>
          <a:xfrm>
            <a:off x="1459112" y="2705390"/>
            <a:ext cx="6612929" cy="266098"/>
          </a:xfrm>
          <a:prstGeom prst="rect">
            <a:avLst/>
          </a:prstGeom>
        </p:spPr>
        <p:txBody>
          <a:bodyPr>
            <a:spAutoFit/>
          </a:bodyPr>
          <a:lstStyle/>
          <a:p>
            <a:pPr>
              <a:defRPr/>
            </a:pPr>
            <a:r>
              <a:rPr lang="en-US" sz="1129" i="1" dirty="0">
                <a:solidFill>
                  <a:schemeClr val="accent1"/>
                </a:solidFill>
                <a:latin typeface="Arial"/>
              </a:rPr>
              <a:t>   JP 3-27          JP 3-24          JP 3-14          JDN 1-18          JP 3-60	JP 4-0             JP 1</a:t>
            </a:r>
          </a:p>
        </p:txBody>
      </p:sp>
      <p:sp>
        <p:nvSpPr>
          <p:cNvPr id="27680" name="Rectangle 109"/>
          <p:cNvSpPr>
            <a:spLocks noChangeArrowheads="1"/>
          </p:cNvSpPr>
          <p:nvPr/>
        </p:nvSpPr>
        <p:spPr bwMode="auto">
          <a:xfrm>
            <a:off x="2213412" y="2737816"/>
            <a:ext cx="170656" cy="167243"/>
          </a:xfrm>
          <a:prstGeom prst="rect">
            <a:avLst/>
          </a:prstGeom>
          <a:solidFill>
            <a:schemeClr val="bg1"/>
          </a:solidFill>
          <a:ln w="12700" algn="ctr">
            <a:solidFill>
              <a:schemeClr val="tx1"/>
            </a:solidFill>
            <a:round/>
            <a:headEnd type="none" w="sm" len="sm"/>
            <a:tailEnd type="none" w="sm" len="sm"/>
          </a:ln>
        </p:spPr>
        <p:txBody>
          <a:bodyPr lIns="73724" tIns="36862" rIns="73724" bIns="36862"/>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290" b="1">
              <a:solidFill>
                <a:srgbClr val="FFFFFF"/>
              </a:solidFill>
              <a:latin typeface="Arial" panose="020B0604020202020204" pitchFamily="34" charset="0"/>
            </a:endParaRPr>
          </a:p>
        </p:txBody>
      </p:sp>
      <p:sp>
        <p:nvSpPr>
          <p:cNvPr id="27681" name="Rectangle 129"/>
          <p:cNvSpPr>
            <a:spLocks noChangeArrowheads="1"/>
          </p:cNvSpPr>
          <p:nvPr/>
        </p:nvSpPr>
        <p:spPr bwMode="auto">
          <a:xfrm>
            <a:off x="5964437" y="2737815"/>
            <a:ext cx="170656" cy="168949"/>
          </a:xfrm>
          <a:prstGeom prst="rect">
            <a:avLst/>
          </a:prstGeom>
          <a:solidFill>
            <a:schemeClr val="bg1"/>
          </a:solidFill>
          <a:ln w="12700" algn="ctr">
            <a:solidFill>
              <a:schemeClr val="tx1"/>
            </a:solidFill>
            <a:round/>
            <a:headEnd type="none" w="sm" len="sm"/>
            <a:tailEnd type="none" w="sm" len="sm"/>
          </a:ln>
        </p:spPr>
        <p:txBody>
          <a:bodyPr lIns="73724" tIns="36862" rIns="73724" bIns="36862"/>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290" b="1">
              <a:solidFill>
                <a:srgbClr val="FFFFFF"/>
              </a:solidFill>
              <a:latin typeface="Arial" panose="020B0604020202020204" pitchFamily="34" charset="0"/>
            </a:endParaRPr>
          </a:p>
        </p:txBody>
      </p:sp>
      <p:sp>
        <p:nvSpPr>
          <p:cNvPr id="27682" name="Rectangle 144"/>
          <p:cNvSpPr>
            <a:spLocks noChangeArrowheads="1"/>
          </p:cNvSpPr>
          <p:nvPr/>
        </p:nvSpPr>
        <p:spPr bwMode="auto">
          <a:xfrm>
            <a:off x="3285133" y="3952888"/>
            <a:ext cx="168949" cy="168949"/>
          </a:xfrm>
          <a:prstGeom prst="rect">
            <a:avLst/>
          </a:prstGeom>
          <a:solidFill>
            <a:schemeClr val="bg1"/>
          </a:solidFill>
          <a:ln w="12700" algn="ctr">
            <a:solidFill>
              <a:schemeClr val="tx1"/>
            </a:solidFill>
            <a:round/>
            <a:headEnd type="none" w="sm" len="sm"/>
            <a:tailEnd type="none" w="sm" len="sm"/>
          </a:ln>
        </p:spPr>
        <p:txBody>
          <a:bodyPr lIns="73724" tIns="36862" rIns="73724" bIns="36862"/>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290" b="1">
              <a:solidFill>
                <a:srgbClr val="FFFFFF"/>
              </a:solidFill>
              <a:latin typeface="Arial" panose="020B0604020202020204" pitchFamily="34" charset="0"/>
            </a:endParaRPr>
          </a:p>
        </p:txBody>
      </p:sp>
      <p:sp>
        <p:nvSpPr>
          <p:cNvPr id="27683" name="Rectangle 149"/>
          <p:cNvSpPr>
            <a:spLocks noChangeArrowheads="1"/>
          </p:cNvSpPr>
          <p:nvPr/>
        </p:nvSpPr>
        <p:spPr bwMode="auto">
          <a:xfrm>
            <a:off x="4363681" y="3935822"/>
            <a:ext cx="170656" cy="168949"/>
          </a:xfrm>
          <a:prstGeom prst="rect">
            <a:avLst/>
          </a:prstGeom>
          <a:solidFill>
            <a:schemeClr val="bg1"/>
          </a:solidFill>
          <a:ln w="12700" algn="ctr">
            <a:solidFill>
              <a:schemeClr val="tx1"/>
            </a:solidFill>
            <a:round/>
            <a:headEnd type="none" w="sm" len="sm"/>
            <a:tailEnd type="none" w="sm" len="sm"/>
          </a:ln>
        </p:spPr>
        <p:txBody>
          <a:bodyPr lIns="73724" tIns="36862" rIns="73724" bIns="36862"/>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290" b="1">
              <a:solidFill>
                <a:srgbClr val="FFFFFF"/>
              </a:solidFill>
              <a:latin typeface="Arial" panose="020B0604020202020204" pitchFamily="34" charset="0"/>
            </a:endParaRPr>
          </a:p>
        </p:txBody>
      </p:sp>
      <p:sp>
        <p:nvSpPr>
          <p:cNvPr id="27684" name="Rectangle 154"/>
          <p:cNvSpPr>
            <a:spLocks noChangeArrowheads="1"/>
          </p:cNvSpPr>
          <p:nvPr/>
        </p:nvSpPr>
        <p:spPr bwMode="auto">
          <a:xfrm>
            <a:off x="5962730" y="2483538"/>
            <a:ext cx="170656" cy="167243"/>
          </a:xfrm>
          <a:prstGeom prst="rect">
            <a:avLst/>
          </a:prstGeom>
          <a:solidFill>
            <a:schemeClr val="bg1"/>
          </a:solidFill>
          <a:ln w="12700" algn="ctr">
            <a:solidFill>
              <a:schemeClr val="tx1"/>
            </a:solidFill>
            <a:round/>
            <a:headEnd type="none" w="sm" len="sm"/>
            <a:tailEnd type="none" w="sm" len="sm"/>
          </a:ln>
        </p:spPr>
        <p:txBody>
          <a:bodyPr lIns="73724" tIns="36862" rIns="73724" bIns="36862"/>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290" b="1">
              <a:solidFill>
                <a:srgbClr val="FFFFFF"/>
              </a:solidFill>
              <a:latin typeface="Arial" panose="020B0604020202020204" pitchFamily="34" charset="0"/>
            </a:endParaRPr>
          </a:p>
        </p:txBody>
      </p:sp>
      <p:sp>
        <p:nvSpPr>
          <p:cNvPr id="157" name="Rectangle 17"/>
          <p:cNvSpPr>
            <a:spLocks noChangeArrowheads="1"/>
          </p:cNvSpPr>
          <p:nvPr/>
        </p:nvSpPr>
        <p:spPr bwMode="auto">
          <a:xfrm>
            <a:off x="1645126" y="2075669"/>
            <a:ext cx="6384251" cy="314008"/>
          </a:xfrm>
          <a:prstGeom prst="rect">
            <a:avLst/>
          </a:prstGeom>
          <a:gradFill flip="none" rotWithShape="1">
            <a:gsLst>
              <a:gs pos="12000">
                <a:srgbClr val="00B050"/>
              </a:gs>
              <a:gs pos="10000">
                <a:srgbClr val="00B050"/>
              </a:gs>
              <a:gs pos="47000">
                <a:schemeClr val="bg1"/>
              </a:gs>
            </a:gsLst>
            <a:lin ang="0" scaled="1"/>
            <a:tileRect/>
          </a:gradFill>
          <a:ln>
            <a:solidFill>
              <a:schemeClr val="tx1"/>
            </a:solidFill>
            <a:headEnd type="none" w="sm" len="sm"/>
            <a:tailEnd type="none" w="sm" len="sm"/>
          </a:ln>
        </p:spPr>
        <p:style>
          <a:lnRef idx="2">
            <a:schemeClr val="dk1"/>
          </a:lnRef>
          <a:fillRef idx="1">
            <a:schemeClr val="lt1"/>
          </a:fillRef>
          <a:effectRef idx="0">
            <a:schemeClr val="dk1"/>
          </a:effectRef>
          <a:fontRef idx="minor">
            <a:schemeClr val="dk1"/>
          </a:fontRef>
        </p:style>
        <p:txBody>
          <a:bodyPr wrap="none" anchor="ctr"/>
          <a:lstStyle/>
          <a:p>
            <a:pPr>
              <a:defRPr/>
            </a:pPr>
            <a:endParaRPr lang="en-US" sz="968" i="1" dirty="0">
              <a:solidFill>
                <a:srgbClr val="000000"/>
              </a:solidFill>
              <a:latin typeface="Arial" charset="0"/>
            </a:endParaRPr>
          </a:p>
        </p:txBody>
      </p:sp>
      <p:sp>
        <p:nvSpPr>
          <p:cNvPr id="27686" name="TextBox 1"/>
          <p:cNvSpPr txBox="1">
            <a:spLocks noChangeArrowheads="1"/>
          </p:cNvSpPr>
          <p:nvPr/>
        </p:nvSpPr>
        <p:spPr bwMode="auto">
          <a:xfrm>
            <a:off x="6454220" y="2044951"/>
            <a:ext cx="1670725" cy="390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968" i="1">
                <a:solidFill>
                  <a:srgbClr val="000000"/>
                </a:solidFill>
                <a:latin typeface="Arial" panose="020B0604020202020204" pitchFamily="34" charset="0"/>
              </a:rPr>
              <a:t>Goal: 20   Approved: 7</a:t>
            </a:r>
          </a:p>
          <a:p>
            <a:pPr>
              <a:spcBef>
                <a:spcPct val="0"/>
              </a:spcBef>
              <a:buFontTx/>
              <a:buNone/>
            </a:pPr>
            <a:r>
              <a:rPr lang="en-US" altLang="en-US" sz="968" i="1">
                <a:solidFill>
                  <a:srgbClr val="000000"/>
                </a:solidFill>
                <a:latin typeface="Arial" panose="020B0604020202020204" pitchFamily="34" charset="0"/>
              </a:rPr>
              <a:t>          35% Complete           </a:t>
            </a:r>
          </a:p>
        </p:txBody>
      </p:sp>
      <p:cxnSp>
        <p:nvCxnSpPr>
          <p:cNvPr id="27687" name="Straight Connector 70"/>
          <p:cNvCxnSpPr>
            <a:cxnSpLocks noChangeShapeType="1"/>
          </p:cNvCxnSpPr>
          <p:nvPr/>
        </p:nvCxnSpPr>
        <p:spPr bwMode="auto">
          <a:xfrm>
            <a:off x="2221945" y="2789013"/>
            <a:ext cx="85328" cy="110926"/>
          </a:xfrm>
          <a:prstGeom prst="line">
            <a:avLst/>
          </a:prstGeom>
          <a:noFill/>
          <a:ln w="381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7688" name="Straight Connector 71"/>
          <p:cNvCxnSpPr>
            <a:cxnSpLocks noChangeShapeType="1"/>
          </p:cNvCxnSpPr>
          <p:nvPr/>
        </p:nvCxnSpPr>
        <p:spPr bwMode="auto">
          <a:xfrm flipV="1">
            <a:off x="2314099" y="2664433"/>
            <a:ext cx="127993" cy="221853"/>
          </a:xfrm>
          <a:prstGeom prst="line">
            <a:avLst/>
          </a:prstGeom>
          <a:noFill/>
          <a:ln w="381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7689" name="Rectangle 73"/>
          <p:cNvSpPr>
            <a:spLocks noChangeArrowheads="1"/>
          </p:cNvSpPr>
          <p:nvPr/>
        </p:nvSpPr>
        <p:spPr bwMode="auto">
          <a:xfrm>
            <a:off x="7894558" y="2493777"/>
            <a:ext cx="170656" cy="168950"/>
          </a:xfrm>
          <a:prstGeom prst="rect">
            <a:avLst/>
          </a:prstGeom>
          <a:solidFill>
            <a:schemeClr val="bg1"/>
          </a:solidFill>
          <a:ln w="12700" algn="ctr">
            <a:solidFill>
              <a:schemeClr val="tx1"/>
            </a:solidFill>
            <a:round/>
            <a:headEnd type="none" w="sm" len="sm"/>
            <a:tailEnd type="none" w="sm" len="sm"/>
          </a:ln>
        </p:spPr>
        <p:txBody>
          <a:bodyPr lIns="73724" tIns="36862" rIns="73724" bIns="36862"/>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290" b="1">
              <a:solidFill>
                <a:srgbClr val="FFFFFF"/>
              </a:solidFill>
              <a:latin typeface="Arial" panose="020B0604020202020204" pitchFamily="34" charset="0"/>
            </a:endParaRPr>
          </a:p>
        </p:txBody>
      </p:sp>
      <p:grpSp>
        <p:nvGrpSpPr>
          <p:cNvPr id="27690" name="Group 80"/>
          <p:cNvGrpSpPr>
            <a:grpSpLocks/>
          </p:cNvGrpSpPr>
          <p:nvPr/>
        </p:nvGrpSpPr>
        <p:grpSpPr bwMode="auto">
          <a:xfrm>
            <a:off x="4000182" y="2672966"/>
            <a:ext cx="211614" cy="238919"/>
            <a:chOff x="2585336" y="6391034"/>
            <a:chExt cx="260017" cy="278288"/>
          </a:xfrm>
        </p:grpSpPr>
        <p:grpSp>
          <p:nvGrpSpPr>
            <p:cNvPr id="27725" name="Group 81"/>
            <p:cNvGrpSpPr>
              <a:grpSpLocks/>
            </p:cNvGrpSpPr>
            <p:nvPr/>
          </p:nvGrpSpPr>
          <p:grpSpPr bwMode="auto">
            <a:xfrm>
              <a:off x="2585336" y="6472725"/>
              <a:ext cx="209043" cy="196597"/>
              <a:chOff x="2585336" y="6472725"/>
              <a:chExt cx="209043" cy="196597"/>
            </a:xfrm>
          </p:grpSpPr>
          <p:sp>
            <p:nvSpPr>
              <p:cNvPr id="27727" name="Rectangle 83"/>
              <p:cNvSpPr>
                <a:spLocks noChangeArrowheads="1"/>
              </p:cNvSpPr>
              <p:nvPr/>
            </p:nvSpPr>
            <p:spPr bwMode="auto">
              <a:xfrm>
                <a:off x="2585336" y="6472725"/>
                <a:ext cx="209043" cy="196597"/>
              </a:xfrm>
              <a:prstGeom prst="rect">
                <a:avLst/>
              </a:prstGeom>
              <a:solidFill>
                <a:schemeClr val="bg1"/>
              </a:solidFill>
              <a:ln w="12700" algn="ctr">
                <a:solidFill>
                  <a:schemeClr val="tx1"/>
                </a:solidFill>
                <a:round/>
                <a:headEnd type="none" w="sm" len="sm"/>
                <a:tailEnd type="none" w="sm" len="sm"/>
              </a:ln>
            </p:spPr>
            <p:txBody>
              <a:bodyPr lIns="73724" tIns="36862" rIns="73724" bIns="36862"/>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290" b="1">
                  <a:solidFill>
                    <a:srgbClr val="FFFFFF"/>
                  </a:solidFill>
                  <a:latin typeface="Arial" panose="020B0604020202020204" pitchFamily="34" charset="0"/>
                </a:endParaRPr>
              </a:p>
            </p:txBody>
          </p:sp>
          <p:cxnSp>
            <p:nvCxnSpPr>
              <p:cNvPr id="27728" name="Straight Connector 84"/>
              <p:cNvCxnSpPr>
                <a:cxnSpLocks noChangeShapeType="1"/>
              </p:cNvCxnSpPr>
              <p:nvPr/>
            </p:nvCxnSpPr>
            <p:spPr bwMode="auto">
              <a:xfrm>
                <a:off x="2608572" y="6536258"/>
                <a:ext cx="104522" cy="129244"/>
              </a:xfrm>
              <a:prstGeom prst="line">
                <a:avLst/>
              </a:prstGeom>
              <a:noFill/>
              <a:ln w="381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grpSp>
        <p:cxnSp>
          <p:nvCxnSpPr>
            <p:cNvPr id="27726" name="Straight Connector 82"/>
            <p:cNvCxnSpPr>
              <a:cxnSpLocks noChangeShapeType="1"/>
            </p:cNvCxnSpPr>
            <p:nvPr/>
          </p:nvCxnSpPr>
          <p:spPr bwMode="auto">
            <a:xfrm flipV="1">
              <a:off x="2688571" y="6391034"/>
              <a:ext cx="156782" cy="258490"/>
            </a:xfrm>
            <a:prstGeom prst="line">
              <a:avLst/>
            </a:prstGeom>
            <a:noFill/>
            <a:ln w="381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grpSp>
      <p:grpSp>
        <p:nvGrpSpPr>
          <p:cNvPr id="27691" name="Group 85"/>
          <p:cNvGrpSpPr>
            <a:grpSpLocks/>
          </p:cNvGrpSpPr>
          <p:nvPr/>
        </p:nvGrpSpPr>
        <p:grpSpPr bwMode="auto">
          <a:xfrm>
            <a:off x="3117890" y="2672966"/>
            <a:ext cx="225266" cy="238919"/>
            <a:chOff x="2420649" y="6391034"/>
            <a:chExt cx="276488" cy="278288"/>
          </a:xfrm>
        </p:grpSpPr>
        <p:grpSp>
          <p:nvGrpSpPr>
            <p:cNvPr id="27721" name="Group 86"/>
            <p:cNvGrpSpPr>
              <a:grpSpLocks/>
            </p:cNvGrpSpPr>
            <p:nvPr/>
          </p:nvGrpSpPr>
          <p:grpSpPr bwMode="auto">
            <a:xfrm>
              <a:off x="2420649" y="6472725"/>
              <a:ext cx="209043" cy="196597"/>
              <a:chOff x="2420649" y="6472725"/>
              <a:chExt cx="209043" cy="196597"/>
            </a:xfrm>
          </p:grpSpPr>
          <p:sp>
            <p:nvSpPr>
              <p:cNvPr id="27723" name="Rectangle 88"/>
              <p:cNvSpPr>
                <a:spLocks noChangeArrowheads="1"/>
              </p:cNvSpPr>
              <p:nvPr/>
            </p:nvSpPr>
            <p:spPr bwMode="auto">
              <a:xfrm>
                <a:off x="2420649" y="6472725"/>
                <a:ext cx="209043" cy="196597"/>
              </a:xfrm>
              <a:prstGeom prst="rect">
                <a:avLst/>
              </a:prstGeom>
              <a:solidFill>
                <a:schemeClr val="bg1"/>
              </a:solidFill>
              <a:ln w="12700" algn="ctr">
                <a:solidFill>
                  <a:schemeClr val="tx1"/>
                </a:solidFill>
                <a:round/>
                <a:headEnd type="none" w="sm" len="sm"/>
                <a:tailEnd type="none" w="sm" len="sm"/>
              </a:ln>
            </p:spPr>
            <p:txBody>
              <a:bodyPr lIns="73724" tIns="36862" rIns="73724" bIns="36862"/>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290" b="1">
                  <a:solidFill>
                    <a:srgbClr val="FFFFFF"/>
                  </a:solidFill>
                  <a:latin typeface="Arial" panose="020B0604020202020204" pitchFamily="34" charset="0"/>
                </a:endParaRPr>
              </a:p>
            </p:txBody>
          </p:sp>
          <p:cxnSp>
            <p:nvCxnSpPr>
              <p:cNvPr id="27724" name="Straight Connector 89"/>
              <p:cNvCxnSpPr>
                <a:cxnSpLocks noChangeShapeType="1"/>
              </p:cNvCxnSpPr>
              <p:nvPr/>
            </p:nvCxnSpPr>
            <p:spPr bwMode="auto">
              <a:xfrm>
                <a:off x="2427414" y="6536258"/>
                <a:ext cx="104522" cy="129244"/>
              </a:xfrm>
              <a:prstGeom prst="line">
                <a:avLst/>
              </a:prstGeom>
              <a:noFill/>
              <a:ln w="381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grpSp>
        <p:cxnSp>
          <p:nvCxnSpPr>
            <p:cNvPr id="27722" name="Straight Connector 87"/>
            <p:cNvCxnSpPr>
              <a:cxnSpLocks noChangeShapeType="1"/>
            </p:cNvCxnSpPr>
            <p:nvPr/>
          </p:nvCxnSpPr>
          <p:spPr bwMode="auto">
            <a:xfrm flipV="1">
              <a:off x="2540355" y="6391034"/>
              <a:ext cx="156782" cy="258490"/>
            </a:xfrm>
            <a:prstGeom prst="line">
              <a:avLst/>
            </a:prstGeom>
            <a:noFill/>
            <a:ln w="381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grpSp>
      <p:grpSp>
        <p:nvGrpSpPr>
          <p:cNvPr id="27692" name="Group 90"/>
          <p:cNvGrpSpPr>
            <a:grpSpLocks/>
          </p:cNvGrpSpPr>
          <p:nvPr/>
        </p:nvGrpSpPr>
        <p:grpSpPr bwMode="auto">
          <a:xfrm>
            <a:off x="5005348" y="2686618"/>
            <a:ext cx="211614" cy="238919"/>
            <a:chOff x="2585336" y="6391034"/>
            <a:chExt cx="260017" cy="278288"/>
          </a:xfrm>
        </p:grpSpPr>
        <p:grpSp>
          <p:nvGrpSpPr>
            <p:cNvPr id="27717" name="Group 91"/>
            <p:cNvGrpSpPr>
              <a:grpSpLocks/>
            </p:cNvGrpSpPr>
            <p:nvPr/>
          </p:nvGrpSpPr>
          <p:grpSpPr bwMode="auto">
            <a:xfrm>
              <a:off x="2585336" y="6472725"/>
              <a:ext cx="209043" cy="196597"/>
              <a:chOff x="2585336" y="6472725"/>
              <a:chExt cx="209043" cy="196597"/>
            </a:xfrm>
          </p:grpSpPr>
          <p:sp>
            <p:nvSpPr>
              <p:cNvPr id="27719" name="Rectangle 93"/>
              <p:cNvSpPr>
                <a:spLocks noChangeArrowheads="1"/>
              </p:cNvSpPr>
              <p:nvPr/>
            </p:nvSpPr>
            <p:spPr bwMode="auto">
              <a:xfrm>
                <a:off x="2585336" y="6472725"/>
                <a:ext cx="209043" cy="196597"/>
              </a:xfrm>
              <a:prstGeom prst="rect">
                <a:avLst/>
              </a:prstGeom>
              <a:solidFill>
                <a:schemeClr val="bg1"/>
              </a:solidFill>
              <a:ln w="12700" algn="ctr">
                <a:solidFill>
                  <a:schemeClr val="tx1"/>
                </a:solidFill>
                <a:round/>
                <a:headEnd type="none" w="sm" len="sm"/>
                <a:tailEnd type="none" w="sm" len="sm"/>
              </a:ln>
            </p:spPr>
            <p:txBody>
              <a:bodyPr lIns="73724" tIns="36862" rIns="73724" bIns="36862"/>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290" b="1">
                  <a:solidFill>
                    <a:srgbClr val="FFFFFF"/>
                  </a:solidFill>
                  <a:latin typeface="Arial" panose="020B0604020202020204" pitchFamily="34" charset="0"/>
                </a:endParaRPr>
              </a:p>
            </p:txBody>
          </p:sp>
          <p:cxnSp>
            <p:nvCxnSpPr>
              <p:cNvPr id="27720" name="Straight Connector 94"/>
              <p:cNvCxnSpPr>
                <a:cxnSpLocks noChangeShapeType="1"/>
              </p:cNvCxnSpPr>
              <p:nvPr/>
            </p:nvCxnSpPr>
            <p:spPr bwMode="auto">
              <a:xfrm>
                <a:off x="2608572" y="6536258"/>
                <a:ext cx="104522" cy="129244"/>
              </a:xfrm>
              <a:prstGeom prst="line">
                <a:avLst/>
              </a:prstGeom>
              <a:noFill/>
              <a:ln w="381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grpSp>
        <p:cxnSp>
          <p:nvCxnSpPr>
            <p:cNvPr id="27718" name="Straight Connector 92"/>
            <p:cNvCxnSpPr>
              <a:cxnSpLocks noChangeShapeType="1"/>
            </p:cNvCxnSpPr>
            <p:nvPr/>
          </p:nvCxnSpPr>
          <p:spPr bwMode="auto">
            <a:xfrm flipV="1">
              <a:off x="2688571" y="6391034"/>
              <a:ext cx="156782" cy="258490"/>
            </a:xfrm>
            <a:prstGeom prst="line">
              <a:avLst/>
            </a:prstGeom>
            <a:noFill/>
            <a:ln w="381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grpSp>
      <p:grpSp>
        <p:nvGrpSpPr>
          <p:cNvPr id="27693" name="Group 96"/>
          <p:cNvGrpSpPr>
            <a:grpSpLocks/>
          </p:cNvGrpSpPr>
          <p:nvPr/>
        </p:nvGrpSpPr>
        <p:grpSpPr bwMode="auto">
          <a:xfrm>
            <a:off x="5012174" y="2447700"/>
            <a:ext cx="211614" cy="238919"/>
            <a:chOff x="2585336" y="6391034"/>
            <a:chExt cx="260017" cy="278288"/>
          </a:xfrm>
        </p:grpSpPr>
        <p:grpSp>
          <p:nvGrpSpPr>
            <p:cNvPr id="27713" name="Group 97"/>
            <p:cNvGrpSpPr>
              <a:grpSpLocks/>
            </p:cNvGrpSpPr>
            <p:nvPr/>
          </p:nvGrpSpPr>
          <p:grpSpPr bwMode="auto">
            <a:xfrm>
              <a:off x="2585336" y="6472725"/>
              <a:ext cx="209043" cy="196597"/>
              <a:chOff x="2585336" y="6472725"/>
              <a:chExt cx="209043" cy="196597"/>
            </a:xfrm>
          </p:grpSpPr>
          <p:sp>
            <p:nvSpPr>
              <p:cNvPr id="27715" name="Rectangle 103"/>
              <p:cNvSpPr>
                <a:spLocks noChangeArrowheads="1"/>
              </p:cNvSpPr>
              <p:nvPr/>
            </p:nvSpPr>
            <p:spPr bwMode="auto">
              <a:xfrm>
                <a:off x="2585336" y="6472725"/>
                <a:ext cx="209043" cy="196597"/>
              </a:xfrm>
              <a:prstGeom prst="rect">
                <a:avLst/>
              </a:prstGeom>
              <a:solidFill>
                <a:schemeClr val="bg1"/>
              </a:solidFill>
              <a:ln w="12700" algn="ctr">
                <a:solidFill>
                  <a:schemeClr val="tx1"/>
                </a:solidFill>
                <a:round/>
                <a:headEnd type="none" w="sm" len="sm"/>
                <a:tailEnd type="none" w="sm" len="sm"/>
              </a:ln>
            </p:spPr>
            <p:txBody>
              <a:bodyPr lIns="73724" tIns="36862" rIns="73724" bIns="36862"/>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290" b="1">
                  <a:solidFill>
                    <a:srgbClr val="FFFFFF"/>
                  </a:solidFill>
                  <a:latin typeface="Arial" panose="020B0604020202020204" pitchFamily="34" charset="0"/>
                </a:endParaRPr>
              </a:p>
            </p:txBody>
          </p:sp>
          <p:cxnSp>
            <p:nvCxnSpPr>
              <p:cNvPr id="27716" name="Straight Connector 104"/>
              <p:cNvCxnSpPr>
                <a:cxnSpLocks noChangeShapeType="1"/>
              </p:cNvCxnSpPr>
              <p:nvPr/>
            </p:nvCxnSpPr>
            <p:spPr bwMode="auto">
              <a:xfrm>
                <a:off x="2608572" y="6536258"/>
                <a:ext cx="104522" cy="129244"/>
              </a:xfrm>
              <a:prstGeom prst="line">
                <a:avLst/>
              </a:prstGeom>
              <a:noFill/>
              <a:ln w="381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grpSp>
        <p:cxnSp>
          <p:nvCxnSpPr>
            <p:cNvPr id="27714" name="Straight Connector 100"/>
            <p:cNvCxnSpPr>
              <a:cxnSpLocks noChangeShapeType="1"/>
            </p:cNvCxnSpPr>
            <p:nvPr/>
          </p:nvCxnSpPr>
          <p:spPr bwMode="auto">
            <a:xfrm flipV="1">
              <a:off x="2688571" y="6391034"/>
              <a:ext cx="156782" cy="258490"/>
            </a:xfrm>
            <a:prstGeom prst="line">
              <a:avLst/>
            </a:prstGeom>
            <a:noFill/>
            <a:ln w="381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grpSp>
      <p:sp>
        <p:nvSpPr>
          <p:cNvPr id="27694" name="TextBox 2"/>
          <p:cNvSpPr txBox="1">
            <a:spLocks noChangeArrowheads="1"/>
          </p:cNvSpPr>
          <p:nvPr/>
        </p:nvSpPr>
        <p:spPr bwMode="auto">
          <a:xfrm>
            <a:off x="377151" y="6534826"/>
            <a:ext cx="8143716" cy="555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505" b="1"/>
              <a:t>Note: JP 3-12, </a:t>
            </a:r>
            <a:r>
              <a:rPr lang="en-US" altLang="en-US" sz="1505" b="1" i="1"/>
              <a:t>Information Operations </a:t>
            </a:r>
            <a:r>
              <a:rPr lang="en-US" altLang="en-US" sz="1505" b="1"/>
              <a:t>and JP 3-32, </a:t>
            </a:r>
            <a:r>
              <a:rPr lang="en-US" altLang="en-US" sz="1505" b="1" i="1"/>
              <a:t>C2 of Joint Maritime are in the front office que for review/ final signature</a:t>
            </a:r>
          </a:p>
        </p:txBody>
      </p:sp>
      <p:sp>
        <p:nvSpPr>
          <p:cNvPr id="27695" name="Rectangle 110"/>
          <p:cNvSpPr>
            <a:spLocks noChangeArrowheads="1"/>
          </p:cNvSpPr>
          <p:nvPr/>
        </p:nvSpPr>
        <p:spPr bwMode="auto">
          <a:xfrm>
            <a:off x="7037864" y="2478418"/>
            <a:ext cx="170656" cy="168949"/>
          </a:xfrm>
          <a:prstGeom prst="rect">
            <a:avLst/>
          </a:prstGeom>
          <a:solidFill>
            <a:schemeClr val="bg1"/>
          </a:solidFill>
          <a:ln w="12700" algn="ctr">
            <a:solidFill>
              <a:schemeClr val="tx1"/>
            </a:solidFill>
            <a:round/>
            <a:headEnd type="none" w="sm" len="sm"/>
            <a:tailEnd type="none" w="sm" len="sm"/>
          </a:ln>
        </p:spPr>
        <p:txBody>
          <a:bodyPr lIns="73724" tIns="36862" rIns="73724" bIns="36862"/>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290" b="1">
              <a:solidFill>
                <a:srgbClr val="FFFFFF"/>
              </a:solidFill>
              <a:latin typeface="Arial" panose="020B0604020202020204" pitchFamily="34" charset="0"/>
            </a:endParaRPr>
          </a:p>
        </p:txBody>
      </p:sp>
      <p:sp>
        <p:nvSpPr>
          <p:cNvPr id="27696" name="Rectangle 111"/>
          <p:cNvSpPr>
            <a:spLocks noChangeArrowheads="1"/>
          </p:cNvSpPr>
          <p:nvPr/>
        </p:nvSpPr>
        <p:spPr bwMode="auto">
          <a:xfrm>
            <a:off x="7044690" y="2768534"/>
            <a:ext cx="170656" cy="186015"/>
          </a:xfrm>
          <a:prstGeom prst="rect">
            <a:avLst/>
          </a:prstGeom>
          <a:solidFill>
            <a:schemeClr val="bg1"/>
          </a:solidFill>
          <a:ln w="12700" algn="ctr">
            <a:solidFill>
              <a:schemeClr val="tx1"/>
            </a:solidFill>
            <a:round/>
            <a:headEnd type="none" w="sm" len="sm"/>
            <a:tailEnd type="none" w="sm" len="sm"/>
          </a:ln>
        </p:spPr>
        <p:txBody>
          <a:bodyPr lIns="73724" tIns="36862" rIns="73724" bIns="36862"/>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290" b="1">
              <a:solidFill>
                <a:srgbClr val="FFFFFF"/>
              </a:solidFill>
              <a:latin typeface="Arial" panose="020B0604020202020204" pitchFamily="34" charset="0"/>
            </a:endParaRPr>
          </a:p>
        </p:txBody>
      </p:sp>
      <p:sp>
        <p:nvSpPr>
          <p:cNvPr id="27697" name="Rectangle 99"/>
          <p:cNvSpPr>
            <a:spLocks noChangeArrowheads="1"/>
          </p:cNvSpPr>
          <p:nvPr/>
        </p:nvSpPr>
        <p:spPr bwMode="auto">
          <a:xfrm>
            <a:off x="7365524" y="3649120"/>
            <a:ext cx="170656" cy="167243"/>
          </a:xfrm>
          <a:prstGeom prst="rect">
            <a:avLst/>
          </a:prstGeom>
          <a:solidFill>
            <a:schemeClr val="bg1"/>
          </a:solidFill>
          <a:ln w="12700" algn="ctr">
            <a:solidFill>
              <a:schemeClr val="tx1"/>
            </a:solidFill>
            <a:round/>
            <a:headEnd type="none" w="sm" len="sm"/>
            <a:tailEnd type="none" w="sm" len="sm"/>
          </a:ln>
        </p:spPr>
        <p:txBody>
          <a:bodyPr lIns="73724" tIns="36862" rIns="73724" bIns="36862"/>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290" b="1">
              <a:solidFill>
                <a:srgbClr val="FFFFFF"/>
              </a:solidFill>
              <a:latin typeface="Arial" panose="020B0604020202020204" pitchFamily="34" charset="0"/>
            </a:endParaRPr>
          </a:p>
        </p:txBody>
      </p:sp>
      <p:grpSp>
        <p:nvGrpSpPr>
          <p:cNvPr id="27698" name="Group 265"/>
          <p:cNvGrpSpPr>
            <a:grpSpLocks/>
          </p:cNvGrpSpPr>
          <p:nvPr/>
        </p:nvGrpSpPr>
        <p:grpSpPr bwMode="auto">
          <a:xfrm>
            <a:off x="4416584" y="3591096"/>
            <a:ext cx="211614" cy="237212"/>
            <a:chOff x="2255949" y="6391034"/>
            <a:chExt cx="260017" cy="278288"/>
          </a:xfrm>
        </p:grpSpPr>
        <p:grpSp>
          <p:nvGrpSpPr>
            <p:cNvPr id="27709" name="Group 266"/>
            <p:cNvGrpSpPr>
              <a:grpSpLocks/>
            </p:cNvGrpSpPr>
            <p:nvPr/>
          </p:nvGrpSpPr>
          <p:grpSpPr bwMode="auto">
            <a:xfrm>
              <a:off x="2255949" y="6472725"/>
              <a:ext cx="209043" cy="196597"/>
              <a:chOff x="2255949" y="6472725"/>
              <a:chExt cx="209043" cy="196597"/>
            </a:xfrm>
          </p:grpSpPr>
          <p:sp>
            <p:nvSpPr>
              <p:cNvPr id="27711" name="Rectangle 268"/>
              <p:cNvSpPr>
                <a:spLocks noChangeArrowheads="1"/>
              </p:cNvSpPr>
              <p:nvPr/>
            </p:nvSpPr>
            <p:spPr bwMode="auto">
              <a:xfrm>
                <a:off x="2255949" y="6472725"/>
                <a:ext cx="209043" cy="196597"/>
              </a:xfrm>
              <a:prstGeom prst="rect">
                <a:avLst/>
              </a:prstGeom>
              <a:solidFill>
                <a:schemeClr val="bg1"/>
              </a:solidFill>
              <a:ln w="12700" algn="ctr">
                <a:solidFill>
                  <a:schemeClr val="tx1"/>
                </a:solidFill>
                <a:round/>
                <a:headEnd type="none" w="sm" len="sm"/>
                <a:tailEnd type="none" w="sm" len="sm"/>
              </a:ln>
            </p:spPr>
            <p:txBody>
              <a:bodyPr lIns="73724" tIns="36862" rIns="73724" bIns="36862"/>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290" b="1">
                  <a:solidFill>
                    <a:srgbClr val="FFFFFF"/>
                  </a:solidFill>
                  <a:latin typeface="Arial" panose="020B0604020202020204" pitchFamily="34" charset="0"/>
                </a:endParaRPr>
              </a:p>
            </p:txBody>
          </p:sp>
          <p:cxnSp>
            <p:nvCxnSpPr>
              <p:cNvPr id="27712" name="Straight Connector 269"/>
              <p:cNvCxnSpPr>
                <a:cxnSpLocks noChangeShapeType="1"/>
              </p:cNvCxnSpPr>
              <p:nvPr/>
            </p:nvCxnSpPr>
            <p:spPr bwMode="auto">
              <a:xfrm>
                <a:off x="2262714" y="6536258"/>
                <a:ext cx="104522" cy="129244"/>
              </a:xfrm>
              <a:prstGeom prst="line">
                <a:avLst/>
              </a:prstGeom>
              <a:noFill/>
              <a:ln w="381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grpSp>
        <p:cxnSp>
          <p:nvCxnSpPr>
            <p:cNvPr id="27710" name="Straight Connector 267"/>
            <p:cNvCxnSpPr>
              <a:cxnSpLocks noChangeShapeType="1"/>
            </p:cNvCxnSpPr>
            <p:nvPr/>
          </p:nvCxnSpPr>
          <p:spPr bwMode="auto">
            <a:xfrm flipV="1">
              <a:off x="2359184" y="6391034"/>
              <a:ext cx="156782" cy="258490"/>
            </a:xfrm>
            <a:prstGeom prst="line">
              <a:avLst/>
            </a:prstGeom>
            <a:noFill/>
            <a:ln w="381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grpSp>
      <p:grpSp>
        <p:nvGrpSpPr>
          <p:cNvPr id="27699" name="Group 265"/>
          <p:cNvGrpSpPr>
            <a:grpSpLocks/>
          </p:cNvGrpSpPr>
          <p:nvPr/>
        </p:nvGrpSpPr>
        <p:grpSpPr bwMode="auto">
          <a:xfrm>
            <a:off x="5418336" y="3591096"/>
            <a:ext cx="211614" cy="237212"/>
            <a:chOff x="2255949" y="6391034"/>
            <a:chExt cx="260017" cy="278288"/>
          </a:xfrm>
        </p:grpSpPr>
        <p:grpSp>
          <p:nvGrpSpPr>
            <p:cNvPr id="27705" name="Group 266"/>
            <p:cNvGrpSpPr>
              <a:grpSpLocks/>
            </p:cNvGrpSpPr>
            <p:nvPr/>
          </p:nvGrpSpPr>
          <p:grpSpPr bwMode="auto">
            <a:xfrm>
              <a:off x="2255949" y="6472725"/>
              <a:ext cx="209043" cy="196597"/>
              <a:chOff x="2255949" y="6472725"/>
              <a:chExt cx="209043" cy="196597"/>
            </a:xfrm>
          </p:grpSpPr>
          <p:sp>
            <p:nvSpPr>
              <p:cNvPr id="27707" name="Rectangle 268"/>
              <p:cNvSpPr>
                <a:spLocks noChangeArrowheads="1"/>
              </p:cNvSpPr>
              <p:nvPr/>
            </p:nvSpPr>
            <p:spPr bwMode="auto">
              <a:xfrm>
                <a:off x="2255949" y="6472725"/>
                <a:ext cx="209043" cy="196597"/>
              </a:xfrm>
              <a:prstGeom prst="rect">
                <a:avLst/>
              </a:prstGeom>
              <a:solidFill>
                <a:schemeClr val="bg1"/>
              </a:solidFill>
              <a:ln w="12700" algn="ctr">
                <a:solidFill>
                  <a:schemeClr val="tx1"/>
                </a:solidFill>
                <a:round/>
                <a:headEnd type="none" w="sm" len="sm"/>
                <a:tailEnd type="none" w="sm" len="sm"/>
              </a:ln>
            </p:spPr>
            <p:txBody>
              <a:bodyPr lIns="73724" tIns="36862" rIns="73724" bIns="36862"/>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290" b="1">
                  <a:solidFill>
                    <a:srgbClr val="FFFFFF"/>
                  </a:solidFill>
                  <a:latin typeface="Arial" panose="020B0604020202020204" pitchFamily="34" charset="0"/>
                </a:endParaRPr>
              </a:p>
            </p:txBody>
          </p:sp>
          <p:cxnSp>
            <p:nvCxnSpPr>
              <p:cNvPr id="27708" name="Straight Connector 269"/>
              <p:cNvCxnSpPr>
                <a:cxnSpLocks noChangeShapeType="1"/>
              </p:cNvCxnSpPr>
              <p:nvPr/>
            </p:nvCxnSpPr>
            <p:spPr bwMode="auto">
              <a:xfrm>
                <a:off x="2262714" y="6536258"/>
                <a:ext cx="104522" cy="129244"/>
              </a:xfrm>
              <a:prstGeom prst="line">
                <a:avLst/>
              </a:prstGeom>
              <a:noFill/>
              <a:ln w="381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grpSp>
        <p:cxnSp>
          <p:nvCxnSpPr>
            <p:cNvPr id="27706" name="Straight Connector 267"/>
            <p:cNvCxnSpPr>
              <a:cxnSpLocks noChangeShapeType="1"/>
            </p:cNvCxnSpPr>
            <p:nvPr/>
          </p:nvCxnSpPr>
          <p:spPr bwMode="auto">
            <a:xfrm flipV="1">
              <a:off x="2359184" y="6391034"/>
              <a:ext cx="156782" cy="258490"/>
            </a:xfrm>
            <a:prstGeom prst="line">
              <a:avLst/>
            </a:prstGeom>
            <a:noFill/>
            <a:ln w="381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grpSp>
      <p:grpSp>
        <p:nvGrpSpPr>
          <p:cNvPr id="27700" name="Group 265"/>
          <p:cNvGrpSpPr>
            <a:grpSpLocks/>
          </p:cNvGrpSpPr>
          <p:nvPr/>
        </p:nvGrpSpPr>
        <p:grpSpPr bwMode="auto">
          <a:xfrm>
            <a:off x="6377424" y="3609869"/>
            <a:ext cx="211614" cy="237213"/>
            <a:chOff x="2255949" y="6391034"/>
            <a:chExt cx="260017" cy="278288"/>
          </a:xfrm>
        </p:grpSpPr>
        <p:grpSp>
          <p:nvGrpSpPr>
            <p:cNvPr id="27701" name="Group 266"/>
            <p:cNvGrpSpPr>
              <a:grpSpLocks/>
            </p:cNvGrpSpPr>
            <p:nvPr/>
          </p:nvGrpSpPr>
          <p:grpSpPr bwMode="auto">
            <a:xfrm>
              <a:off x="2255949" y="6472725"/>
              <a:ext cx="209043" cy="196597"/>
              <a:chOff x="2255949" y="6472725"/>
              <a:chExt cx="209043" cy="196597"/>
            </a:xfrm>
          </p:grpSpPr>
          <p:sp>
            <p:nvSpPr>
              <p:cNvPr id="27703" name="Rectangle 268"/>
              <p:cNvSpPr>
                <a:spLocks noChangeArrowheads="1"/>
              </p:cNvSpPr>
              <p:nvPr/>
            </p:nvSpPr>
            <p:spPr bwMode="auto">
              <a:xfrm>
                <a:off x="2255949" y="6472725"/>
                <a:ext cx="209043" cy="196597"/>
              </a:xfrm>
              <a:prstGeom prst="rect">
                <a:avLst/>
              </a:prstGeom>
              <a:solidFill>
                <a:schemeClr val="bg1"/>
              </a:solidFill>
              <a:ln w="12700" algn="ctr">
                <a:solidFill>
                  <a:schemeClr val="tx1"/>
                </a:solidFill>
                <a:round/>
                <a:headEnd type="none" w="sm" len="sm"/>
                <a:tailEnd type="none" w="sm" len="sm"/>
              </a:ln>
            </p:spPr>
            <p:txBody>
              <a:bodyPr lIns="73724" tIns="36862" rIns="73724" bIns="36862"/>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290" b="1">
                  <a:solidFill>
                    <a:srgbClr val="FFFFFF"/>
                  </a:solidFill>
                  <a:latin typeface="Arial" panose="020B0604020202020204" pitchFamily="34" charset="0"/>
                </a:endParaRPr>
              </a:p>
            </p:txBody>
          </p:sp>
          <p:cxnSp>
            <p:nvCxnSpPr>
              <p:cNvPr id="27704" name="Straight Connector 269"/>
              <p:cNvCxnSpPr>
                <a:cxnSpLocks noChangeShapeType="1"/>
              </p:cNvCxnSpPr>
              <p:nvPr/>
            </p:nvCxnSpPr>
            <p:spPr bwMode="auto">
              <a:xfrm>
                <a:off x="2262714" y="6536258"/>
                <a:ext cx="104522" cy="129244"/>
              </a:xfrm>
              <a:prstGeom prst="line">
                <a:avLst/>
              </a:prstGeom>
              <a:noFill/>
              <a:ln w="381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grpSp>
        <p:cxnSp>
          <p:nvCxnSpPr>
            <p:cNvPr id="27702" name="Straight Connector 267"/>
            <p:cNvCxnSpPr>
              <a:cxnSpLocks noChangeShapeType="1"/>
            </p:cNvCxnSpPr>
            <p:nvPr/>
          </p:nvCxnSpPr>
          <p:spPr bwMode="auto">
            <a:xfrm flipV="1">
              <a:off x="2359184" y="6391034"/>
              <a:ext cx="156782" cy="258490"/>
            </a:xfrm>
            <a:prstGeom prst="line">
              <a:avLst/>
            </a:prstGeom>
            <a:noFill/>
            <a:ln w="381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68628985"/>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7660" y="1068705"/>
            <a:ext cx="9338310" cy="5897880"/>
          </a:xfrm>
        </p:spPr>
        <p:txBody>
          <a:bodyPr/>
          <a:lstStyle/>
          <a:p>
            <a:pPr marL="0" indent="0">
              <a:buNone/>
            </a:pPr>
            <a:endParaRPr lang="en-US" sz="1720" dirty="0"/>
          </a:p>
          <a:p>
            <a:pPr marL="0" indent="0">
              <a:buNone/>
            </a:pPr>
            <a:endParaRPr lang="en-US" sz="1720" dirty="0"/>
          </a:p>
          <a:p>
            <a:pPr marL="0" indent="0">
              <a:buNone/>
            </a:pPr>
            <a:endParaRPr lang="en-US" sz="1720" dirty="0"/>
          </a:p>
          <a:p>
            <a:pPr>
              <a:buFont typeface="Wingdings" panose="05000000000000000000" pitchFamily="2" charset="2"/>
              <a:buChar char="ü"/>
            </a:pPr>
            <a:endParaRPr lang="en-US" sz="1720" dirty="0">
              <a:solidFill>
                <a:srgbClr val="FF0000"/>
              </a:solidFill>
            </a:endParaRPr>
          </a:p>
          <a:p>
            <a:pPr marL="0" indent="0">
              <a:buNone/>
            </a:pPr>
            <a:endParaRPr lang="en-US" sz="1720" dirty="0"/>
          </a:p>
          <a:p>
            <a:pPr marL="0" indent="0">
              <a:buNone/>
            </a:pPr>
            <a:endParaRPr lang="en-US" sz="1183" dirty="0"/>
          </a:p>
        </p:txBody>
      </p:sp>
      <p:sp>
        <p:nvSpPr>
          <p:cNvPr id="4" name="Slide Number Placeholder 3"/>
          <p:cNvSpPr>
            <a:spLocks noGrp="1"/>
          </p:cNvSpPr>
          <p:nvPr>
            <p:ph type="sldNum" sz="quarter" idx="11"/>
          </p:nvPr>
        </p:nvSpPr>
        <p:spPr/>
        <p:txBody>
          <a:bodyPr/>
          <a:lstStyle/>
          <a:p>
            <a:fld id="{B27C9CEC-CE27-4242-B95B-FC4AF56DB688}" type="slidenum">
              <a:rPr lang="en-US" smtClean="0"/>
              <a:pPr/>
              <a:t>15</a:t>
            </a:fld>
            <a:endParaRPr lang="en-US" dirty="0"/>
          </a:p>
        </p:txBody>
      </p:sp>
      <p:sp>
        <p:nvSpPr>
          <p:cNvPr id="5" name="Title 1"/>
          <p:cNvSpPr>
            <a:spLocks noGrp="1"/>
          </p:cNvSpPr>
          <p:nvPr>
            <p:ph type="title"/>
          </p:nvPr>
        </p:nvSpPr>
        <p:spPr>
          <a:xfrm>
            <a:off x="1481297" y="266700"/>
            <a:ext cx="7932103" cy="574517"/>
          </a:xfrm>
        </p:spPr>
        <p:txBody>
          <a:bodyPr/>
          <a:lstStyle/>
          <a:p>
            <a:r>
              <a:rPr lang="en-US" altLang="en-US" sz="3200" dirty="0" smtClean="0">
                <a:latin typeface="+mn-lt"/>
              </a:rPr>
              <a:t>Publications Signed since 60</a:t>
            </a:r>
            <a:r>
              <a:rPr lang="en-US" altLang="en-US" sz="3200" baseline="30000" dirty="0" smtClean="0">
                <a:latin typeface="+mn-lt"/>
              </a:rPr>
              <a:t>th</a:t>
            </a:r>
            <a:r>
              <a:rPr lang="en-US" altLang="en-US" sz="3200" dirty="0" smtClean="0">
                <a:latin typeface="+mn-lt"/>
              </a:rPr>
              <a:t> JDPC</a:t>
            </a:r>
          </a:p>
        </p:txBody>
      </p:sp>
      <p:graphicFrame>
        <p:nvGraphicFramePr>
          <p:cNvPr id="7" name="Content Placeholder 4"/>
          <p:cNvGraphicFramePr>
            <a:graphicFrameLocks/>
          </p:cNvGraphicFramePr>
          <p:nvPr>
            <p:extLst>
              <p:ext uri="{D42A27DB-BD31-4B8C-83A1-F6EECF244321}">
                <p14:modId xmlns:p14="http://schemas.microsoft.com/office/powerpoint/2010/main" val="3842774497"/>
              </p:ext>
            </p:extLst>
          </p:nvPr>
        </p:nvGraphicFramePr>
        <p:xfrm>
          <a:off x="227249" y="1040275"/>
          <a:ext cx="9375301" cy="3459900"/>
        </p:xfrm>
        <a:graphic>
          <a:graphicData uri="http://schemas.openxmlformats.org/drawingml/2006/table">
            <a:tbl>
              <a:tblPr firstRow="1" bandRow="1">
                <a:tableStyleId>{5C22544A-7EE6-4342-B048-85BDC9FD1C3A}</a:tableStyleId>
              </a:tblPr>
              <a:tblGrid>
                <a:gridCol w="1875060">
                  <a:extLst>
                    <a:ext uri="{9D8B030D-6E8A-4147-A177-3AD203B41FA5}">
                      <a16:colId xmlns:a16="http://schemas.microsoft.com/office/drawing/2014/main" val="20000"/>
                    </a:ext>
                  </a:extLst>
                </a:gridCol>
                <a:gridCol w="5116690">
                  <a:extLst>
                    <a:ext uri="{9D8B030D-6E8A-4147-A177-3AD203B41FA5}">
                      <a16:colId xmlns:a16="http://schemas.microsoft.com/office/drawing/2014/main" val="20001"/>
                    </a:ext>
                  </a:extLst>
                </a:gridCol>
                <a:gridCol w="2383551">
                  <a:extLst>
                    <a:ext uri="{9D8B030D-6E8A-4147-A177-3AD203B41FA5}">
                      <a16:colId xmlns:a16="http://schemas.microsoft.com/office/drawing/2014/main" val="20002"/>
                    </a:ext>
                  </a:extLst>
                </a:gridCol>
              </a:tblGrid>
              <a:tr h="391852">
                <a:tc>
                  <a:txBody>
                    <a:bodyPr/>
                    <a:lstStyle/>
                    <a:p>
                      <a:pPr algn="ctr"/>
                      <a:r>
                        <a:rPr lang="en-US" sz="2400" dirty="0" smtClean="0">
                          <a:latin typeface="+mn-lt"/>
                        </a:rPr>
                        <a:t>Publication</a:t>
                      </a:r>
                      <a:endParaRPr lang="en-US" sz="2400" dirty="0">
                        <a:latin typeface="+mn-lt"/>
                      </a:endParaRPr>
                    </a:p>
                  </a:txBody>
                  <a:tcPr marL="73724" marR="73724" marT="36862" marB="36862">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tcPr>
                </a:tc>
                <a:tc>
                  <a:txBody>
                    <a:bodyPr/>
                    <a:lstStyle/>
                    <a:p>
                      <a:pPr algn="ctr"/>
                      <a:r>
                        <a:rPr lang="en-US" sz="2400" i="1" dirty="0" smtClean="0">
                          <a:latin typeface="+mn-lt"/>
                        </a:rPr>
                        <a:t>Title</a:t>
                      </a:r>
                      <a:endParaRPr lang="en-US" sz="2400" i="1" dirty="0">
                        <a:latin typeface="+mn-lt"/>
                      </a:endParaRPr>
                    </a:p>
                  </a:txBody>
                  <a:tcPr marL="73724" marR="73724" marT="36862" marB="36862">
                    <a:lnL w="12700" cmpd="sng">
                      <a:noFill/>
                    </a:lnL>
                    <a:lnR w="12700" cmpd="sng">
                      <a:noFill/>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tcPr>
                </a:tc>
                <a:tc>
                  <a:txBody>
                    <a:bodyPr/>
                    <a:lstStyle/>
                    <a:p>
                      <a:pPr algn="ctr"/>
                      <a:r>
                        <a:rPr lang="en-US" sz="2400" dirty="0" smtClean="0">
                          <a:latin typeface="+mn-lt"/>
                        </a:rPr>
                        <a:t>Date Signed</a:t>
                      </a:r>
                      <a:endParaRPr lang="en-US" sz="2400" dirty="0">
                        <a:latin typeface="+mn-lt"/>
                      </a:endParaRPr>
                    </a:p>
                  </a:txBody>
                  <a:tcPr marL="73724" marR="73724" marT="36862" marB="36862">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77552">
                <a:tc>
                  <a:txBody>
                    <a:bodyPr/>
                    <a:lstStyle/>
                    <a:p>
                      <a:r>
                        <a:rPr lang="en-US" sz="1400" dirty="0" smtClean="0">
                          <a:solidFill>
                            <a:schemeClr val="tx1"/>
                          </a:solidFill>
                          <a:latin typeface="+mn-lt"/>
                        </a:rPr>
                        <a:t>JP 4-02</a:t>
                      </a:r>
                      <a:endParaRPr lang="en-US" sz="1400" dirty="0">
                        <a:solidFill>
                          <a:schemeClr val="tx1"/>
                        </a:solidFill>
                        <a:latin typeface="+mn-lt"/>
                      </a:endParaRPr>
                    </a:p>
                  </a:txBody>
                  <a:tcPr marL="73724" marR="73724" marT="36862" marB="36862" anchor="ctr">
                    <a:lnL w="12700" cap="flat" cmpd="sng" algn="ctr">
                      <a:solidFill>
                        <a:schemeClr val="tx1"/>
                      </a:solid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sz="1400" i="1" dirty="0" smtClean="0">
                          <a:solidFill>
                            <a:schemeClr val="tx1"/>
                          </a:solidFill>
                          <a:latin typeface="+mn-lt"/>
                        </a:rPr>
                        <a:t>Joint Health</a:t>
                      </a:r>
                      <a:r>
                        <a:rPr lang="en-US" sz="1400" i="1" baseline="0" dirty="0" smtClean="0">
                          <a:solidFill>
                            <a:schemeClr val="tx1"/>
                          </a:solidFill>
                          <a:latin typeface="+mn-lt"/>
                        </a:rPr>
                        <a:t> Services</a:t>
                      </a:r>
                      <a:endParaRPr lang="en-US" sz="1400" i="1" dirty="0">
                        <a:solidFill>
                          <a:schemeClr val="tx1"/>
                        </a:solidFill>
                        <a:latin typeface="+mn-lt"/>
                      </a:endParaRPr>
                    </a:p>
                  </a:txBody>
                  <a:tcPr marL="73724" marR="73724" marT="36862" marB="36862"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marL="0" marR="0" lvl="0" indent="0" algn="l" defTabSz="98298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latin typeface="+mn-lt"/>
                        </a:rPr>
                        <a:t>4 January 2018</a:t>
                      </a:r>
                    </a:p>
                  </a:txBody>
                  <a:tcPr marL="73724" marR="73724" marT="36862" marB="36862" anchor="ctr">
                    <a:lnL w="12700" cmpd="sng">
                      <a:noFill/>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377552">
                <a:tc>
                  <a:txBody>
                    <a:bodyPr/>
                    <a:lstStyle/>
                    <a:p>
                      <a:r>
                        <a:rPr lang="en-US" sz="1400" dirty="0" smtClean="0">
                          <a:latin typeface="+mn-lt"/>
                        </a:rPr>
                        <a:t>JP 3-35</a:t>
                      </a:r>
                      <a:endParaRPr lang="en-US" sz="1400" dirty="0">
                        <a:latin typeface="+mn-lt"/>
                      </a:endParaRPr>
                    </a:p>
                  </a:txBody>
                  <a:tcPr marL="73724" marR="73724" marT="36862" marB="36862"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r>
                        <a:rPr lang="en-US" sz="1400" b="0" i="1" dirty="0" smtClean="0">
                          <a:latin typeface="+mn-lt"/>
                          <a:cs typeface="Arial" panose="020B0604020202020204" pitchFamily="34" charset="0"/>
                        </a:rPr>
                        <a:t>Deployment and Redeployment Ops</a:t>
                      </a:r>
                    </a:p>
                  </a:txBody>
                  <a:tcPr marL="73724" marR="73724" marT="36862" marB="3686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r>
                        <a:rPr lang="en-US" sz="1400" dirty="0" smtClean="0">
                          <a:latin typeface="+mn-lt"/>
                        </a:rPr>
                        <a:t>10 January 2018</a:t>
                      </a:r>
                      <a:endParaRPr lang="en-US" sz="1400" dirty="0">
                        <a:latin typeface="+mn-lt"/>
                      </a:endParaRPr>
                    </a:p>
                  </a:txBody>
                  <a:tcPr marL="73724" marR="73724" marT="36862" marB="36862"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10002"/>
                  </a:ext>
                </a:extLst>
              </a:tr>
              <a:tr h="377552">
                <a:tc>
                  <a:txBody>
                    <a:bodyPr/>
                    <a:lstStyle/>
                    <a:p>
                      <a:r>
                        <a:rPr lang="en-US" sz="1400" dirty="0" smtClean="0">
                          <a:solidFill>
                            <a:schemeClr val="tx1"/>
                          </a:solidFill>
                          <a:latin typeface="+mn-lt"/>
                        </a:rPr>
                        <a:t>JP 3-59</a:t>
                      </a:r>
                      <a:endParaRPr lang="en-US" sz="1400" dirty="0">
                        <a:solidFill>
                          <a:schemeClr val="tx1"/>
                        </a:solidFill>
                        <a:latin typeface="+mn-lt"/>
                      </a:endParaRPr>
                    </a:p>
                  </a:txBody>
                  <a:tcPr marL="73724" marR="73724" marT="36862" marB="36862"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sz="1400" i="1" dirty="0" smtClean="0">
                          <a:solidFill>
                            <a:schemeClr val="tx1"/>
                          </a:solidFill>
                          <a:latin typeface="+mn-lt"/>
                        </a:rPr>
                        <a:t>Joint Meteorological and Oceanographic Operations</a:t>
                      </a:r>
                      <a:endParaRPr lang="en-US" sz="1400" i="1" dirty="0">
                        <a:solidFill>
                          <a:schemeClr val="tx1"/>
                        </a:solidFill>
                        <a:latin typeface="+mn-lt"/>
                      </a:endParaRPr>
                    </a:p>
                  </a:txBody>
                  <a:tcPr marL="73724" marR="73724" marT="36862" marB="3686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sz="1400" dirty="0" smtClean="0">
                          <a:solidFill>
                            <a:schemeClr val="tx1"/>
                          </a:solidFill>
                          <a:latin typeface="+mn-lt"/>
                        </a:rPr>
                        <a:t>10 January 2018</a:t>
                      </a:r>
                      <a:endParaRPr lang="en-US" sz="1400" dirty="0">
                        <a:solidFill>
                          <a:schemeClr val="tx1"/>
                        </a:solidFill>
                        <a:latin typeface="+mn-lt"/>
                      </a:endParaRPr>
                    </a:p>
                  </a:txBody>
                  <a:tcPr marL="73724" marR="73724" marT="36862" marB="36862"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377552">
                <a:tc>
                  <a:txBody>
                    <a:bodyPr/>
                    <a:lstStyle/>
                    <a:p>
                      <a:r>
                        <a:rPr lang="en-US" sz="1400" dirty="0" smtClean="0">
                          <a:solidFill>
                            <a:schemeClr val="tx1"/>
                          </a:solidFill>
                          <a:latin typeface="+mn-lt"/>
                        </a:rPr>
                        <a:t>JP 3-33</a:t>
                      </a:r>
                      <a:endParaRPr lang="en-US" sz="1400" dirty="0">
                        <a:solidFill>
                          <a:schemeClr val="tx1"/>
                        </a:solidFill>
                        <a:latin typeface="+mn-lt"/>
                      </a:endParaRPr>
                    </a:p>
                  </a:txBody>
                  <a:tcPr marL="73724" marR="73724" marT="36862" marB="36862"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r>
                        <a:rPr lang="en-US" sz="1400" i="1" dirty="0" smtClean="0">
                          <a:solidFill>
                            <a:schemeClr val="tx1"/>
                          </a:solidFill>
                          <a:latin typeface="+mn-lt"/>
                        </a:rPr>
                        <a:t>Joint</a:t>
                      </a:r>
                      <a:r>
                        <a:rPr lang="en-US" sz="1400" i="1" baseline="0" dirty="0" smtClean="0">
                          <a:solidFill>
                            <a:schemeClr val="tx1"/>
                          </a:solidFill>
                          <a:latin typeface="+mn-lt"/>
                        </a:rPr>
                        <a:t> Task Force Headquarters</a:t>
                      </a:r>
                      <a:endParaRPr lang="en-US" sz="1400" i="1" dirty="0">
                        <a:solidFill>
                          <a:schemeClr val="tx1"/>
                        </a:solidFill>
                        <a:latin typeface="+mn-lt"/>
                      </a:endParaRPr>
                    </a:p>
                  </a:txBody>
                  <a:tcPr marL="73724" marR="73724" marT="36862" marB="3686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r>
                        <a:rPr lang="en-US" sz="1400" dirty="0" smtClean="0">
                          <a:solidFill>
                            <a:schemeClr val="tx1"/>
                          </a:solidFill>
                          <a:latin typeface="+mn-lt"/>
                        </a:rPr>
                        <a:t> 31 January 2018</a:t>
                      </a:r>
                      <a:endParaRPr lang="en-US" sz="1400" dirty="0">
                        <a:solidFill>
                          <a:schemeClr val="tx1"/>
                        </a:solidFill>
                        <a:latin typeface="+mn-lt"/>
                      </a:endParaRPr>
                    </a:p>
                  </a:txBody>
                  <a:tcPr marL="73724" marR="73724" marT="36862" marB="36862"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10004"/>
                  </a:ext>
                </a:extLst>
              </a:tr>
              <a:tr h="377552">
                <a:tc>
                  <a:txBody>
                    <a:bodyPr/>
                    <a:lstStyle/>
                    <a:p>
                      <a:r>
                        <a:rPr lang="en-US" sz="1400" dirty="0" smtClean="0">
                          <a:solidFill>
                            <a:schemeClr val="tx1"/>
                          </a:solidFill>
                          <a:latin typeface="+mn-lt"/>
                        </a:rPr>
                        <a:t>JP 3-07.3</a:t>
                      </a:r>
                      <a:endParaRPr lang="en-US" sz="1400" dirty="0">
                        <a:solidFill>
                          <a:schemeClr val="tx1"/>
                        </a:solidFill>
                        <a:latin typeface="+mn-lt"/>
                      </a:endParaRPr>
                    </a:p>
                  </a:txBody>
                  <a:tcPr marL="73724" marR="73724" marT="36862" marB="36862"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sz="1400" i="1" dirty="0" smtClean="0">
                          <a:solidFill>
                            <a:schemeClr val="tx1"/>
                          </a:solidFill>
                          <a:latin typeface="+mn-lt"/>
                        </a:rPr>
                        <a:t>Peace</a:t>
                      </a:r>
                      <a:r>
                        <a:rPr lang="en-US" sz="1400" i="1" baseline="0" dirty="0" smtClean="0">
                          <a:solidFill>
                            <a:schemeClr val="tx1"/>
                          </a:solidFill>
                          <a:latin typeface="+mn-lt"/>
                        </a:rPr>
                        <a:t> Operations</a:t>
                      </a:r>
                      <a:endParaRPr lang="en-US" sz="1400" i="1" dirty="0" smtClean="0">
                        <a:solidFill>
                          <a:schemeClr val="tx1"/>
                        </a:solidFill>
                        <a:latin typeface="+mn-lt"/>
                      </a:endParaRPr>
                    </a:p>
                  </a:txBody>
                  <a:tcPr marL="73724" marR="73724" marT="36862" marB="3686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sz="1400" dirty="0" smtClean="0">
                          <a:solidFill>
                            <a:schemeClr val="tx1"/>
                          </a:solidFill>
                          <a:latin typeface="+mn-lt"/>
                        </a:rPr>
                        <a:t> 01 March 2018</a:t>
                      </a:r>
                      <a:endParaRPr lang="en-US" sz="1400" dirty="0">
                        <a:solidFill>
                          <a:schemeClr val="tx1"/>
                        </a:solidFill>
                        <a:latin typeface="+mn-lt"/>
                      </a:endParaRPr>
                    </a:p>
                  </a:txBody>
                  <a:tcPr marL="73724" marR="73724" marT="36862" marB="36862"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377552">
                <a:tc>
                  <a:txBody>
                    <a:bodyPr/>
                    <a:lstStyle/>
                    <a:p>
                      <a:r>
                        <a:rPr lang="en-US" sz="1400" dirty="0" smtClean="0">
                          <a:latin typeface="+mn-lt"/>
                        </a:rPr>
                        <a:t>JP 3-27</a:t>
                      </a:r>
                      <a:endParaRPr lang="en-US" sz="1400" dirty="0">
                        <a:latin typeface="+mn-lt"/>
                      </a:endParaRPr>
                    </a:p>
                  </a:txBody>
                  <a:tcPr marL="73724" marR="73724" marT="36862" marB="36862" anchor="ctr">
                    <a:lnL w="12700" cap="flat" cmpd="sng" algn="ctr">
                      <a:solidFill>
                        <a:schemeClr val="tx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r>
                        <a:rPr lang="en-US" sz="1400" b="0" i="1" dirty="0" smtClean="0">
                          <a:latin typeface="+mn-lt"/>
                          <a:cs typeface="Arial" panose="020B0604020202020204" pitchFamily="34" charset="0"/>
                        </a:rPr>
                        <a:t>Homeland Defense</a:t>
                      </a:r>
                    </a:p>
                  </a:txBody>
                  <a:tcPr marL="73724" marR="73724" marT="36862" marB="36862"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r>
                        <a:rPr lang="en-US" sz="1400" dirty="0" smtClean="0">
                          <a:latin typeface="+mn-lt"/>
                        </a:rPr>
                        <a:t> 10</a:t>
                      </a:r>
                      <a:r>
                        <a:rPr lang="en-US" sz="1400" baseline="0" dirty="0" smtClean="0">
                          <a:latin typeface="+mn-lt"/>
                        </a:rPr>
                        <a:t> April 2018</a:t>
                      </a:r>
                      <a:endParaRPr lang="en-US" sz="1400" dirty="0">
                        <a:latin typeface="+mn-lt"/>
                      </a:endParaRPr>
                    </a:p>
                  </a:txBody>
                  <a:tcPr marL="73724" marR="73724" marT="36862" marB="36862"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10006"/>
                  </a:ext>
                </a:extLst>
              </a:tr>
              <a:tr h="377552">
                <a:tc>
                  <a:txBody>
                    <a:bodyPr/>
                    <a:lstStyle/>
                    <a:p>
                      <a:r>
                        <a:rPr lang="en-US" sz="1400" dirty="0" smtClean="0">
                          <a:solidFill>
                            <a:schemeClr val="tx1"/>
                          </a:solidFill>
                          <a:latin typeface="+mn-lt"/>
                        </a:rPr>
                        <a:t>JP 3-14</a:t>
                      </a:r>
                      <a:endParaRPr lang="en-US" sz="1400" dirty="0">
                        <a:solidFill>
                          <a:schemeClr val="tx1"/>
                        </a:solidFill>
                        <a:latin typeface="+mn-lt"/>
                      </a:endParaRPr>
                    </a:p>
                  </a:txBody>
                  <a:tcPr marL="73724" marR="73724" marT="36862" marB="36862" anchor="ctr">
                    <a:lnL w="12700" cap="flat" cmpd="sng" algn="ctr">
                      <a:solidFill>
                        <a:schemeClr val="tx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400" i="1" dirty="0" smtClean="0">
                          <a:solidFill>
                            <a:schemeClr val="tx1"/>
                          </a:solidFill>
                          <a:latin typeface="+mn-lt"/>
                        </a:rPr>
                        <a:t>Space Operations</a:t>
                      </a:r>
                      <a:endParaRPr lang="en-US" sz="1400" i="1" dirty="0">
                        <a:solidFill>
                          <a:schemeClr val="tx1"/>
                        </a:solidFill>
                        <a:latin typeface="+mn-lt"/>
                      </a:endParaRPr>
                    </a:p>
                  </a:txBody>
                  <a:tcPr marL="73724" marR="73724" marT="36862" marB="36862"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8298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latin typeface="+mn-lt"/>
                        </a:rPr>
                        <a:t> 10 April 2018</a:t>
                      </a:r>
                    </a:p>
                  </a:txBody>
                  <a:tcPr marL="73724" marR="73724" marT="36862" marB="36862"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87788347"/>
                  </a:ext>
                </a:extLst>
              </a:tr>
              <a:tr h="377552">
                <a:tc>
                  <a:txBody>
                    <a:bodyPr/>
                    <a:lstStyle/>
                    <a:p>
                      <a:r>
                        <a:rPr lang="en-US" sz="1400" dirty="0" smtClean="0">
                          <a:solidFill>
                            <a:schemeClr val="tx1"/>
                          </a:solidFill>
                          <a:latin typeface="+mn-lt"/>
                        </a:rPr>
                        <a:t>JDN</a:t>
                      </a:r>
                      <a:r>
                        <a:rPr lang="en-US" sz="1400" baseline="0" dirty="0" smtClean="0">
                          <a:solidFill>
                            <a:schemeClr val="tx1"/>
                          </a:solidFill>
                          <a:latin typeface="+mn-lt"/>
                        </a:rPr>
                        <a:t> 1-18</a:t>
                      </a:r>
                      <a:endParaRPr lang="en-US" sz="1400" dirty="0">
                        <a:solidFill>
                          <a:schemeClr val="tx1"/>
                        </a:solidFill>
                        <a:latin typeface="+mn-lt"/>
                      </a:endParaRPr>
                    </a:p>
                  </a:txBody>
                  <a:tcPr marL="73724" marR="73724" marT="36862" marB="36862" anchor="ct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r>
                        <a:rPr lang="en-US" sz="1400" i="1" dirty="0" smtClean="0">
                          <a:solidFill>
                            <a:schemeClr val="tx1"/>
                          </a:solidFill>
                          <a:latin typeface="+mn-lt"/>
                        </a:rPr>
                        <a:t>Strategy</a:t>
                      </a:r>
                      <a:endParaRPr lang="en-US" sz="1400" i="1" dirty="0">
                        <a:solidFill>
                          <a:schemeClr val="tx1"/>
                        </a:solidFill>
                        <a:latin typeface="+mn-lt"/>
                      </a:endParaRPr>
                    </a:p>
                  </a:txBody>
                  <a:tcPr marL="73724" marR="73724" marT="36862" marB="36862"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r>
                        <a:rPr lang="en-US" sz="1400" strike="noStrike" dirty="0" smtClean="0">
                          <a:solidFill>
                            <a:schemeClr val="tx1"/>
                          </a:solidFill>
                          <a:latin typeface="+mn-lt"/>
                        </a:rPr>
                        <a:t> 25 April 2018</a:t>
                      </a:r>
                      <a:endParaRPr lang="en-US" sz="1400" strike="noStrike" dirty="0">
                        <a:solidFill>
                          <a:schemeClr val="tx1"/>
                        </a:solidFill>
                        <a:latin typeface="+mn-lt"/>
                      </a:endParaRPr>
                    </a:p>
                  </a:txBody>
                  <a:tcPr marL="73724" marR="73724" marT="36862" marB="36862"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2613230322"/>
                  </a:ext>
                </a:extLst>
              </a:tr>
            </a:tbl>
          </a:graphicData>
        </a:graphic>
      </p:graphicFrame>
      <p:sp>
        <p:nvSpPr>
          <p:cNvPr id="8" name="Title 1"/>
          <p:cNvSpPr txBox="1">
            <a:spLocks/>
          </p:cNvSpPr>
          <p:nvPr/>
        </p:nvSpPr>
        <p:spPr bwMode="auto">
          <a:xfrm>
            <a:off x="1481297" y="4532083"/>
            <a:ext cx="7932103" cy="5745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20" tIns="46038" rIns="45720" bIns="46038" numCol="1" anchor="b" anchorCtr="0" compatLnSpc="1">
            <a:prstTxWarp prst="textNoShape">
              <a:avLst/>
            </a:prstTxWarp>
          </a:bodyPr>
          <a:lstStyle>
            <a:lvl1pPr algn="r" rtl="0" eaLnBrk="1" fontAlgn="base" hangingPunct="1">
              <a:spcBef>
                <a:spcPct val="0"/>
              </a:spcBef>
              <a:spcAft>
                <a:spcPct val="0"/>
              </a:spcAft>
              <a:defRPr sz="3010" b="1" i="1">
                <a:solidFill>
                  <a:srgbClr val="000000"/>
                </a:solidFill>
                <a:latin typeface="+mj-lt"/>
                <a:ea typeface="+mj-ea"/>
                <a:cs typeface="+mj-cs"/>
              </a:defRPr>
            </a:lvl1pPr>
            <a:lvl2pPr algn="r" rtl="0" eaLnBrk="1" fontAlgn="base" hangingPunct="1">
              <a:spcBef>
                <a:spcPct val="0"/>
              </a:spcBef>
              <a:spcAft>
                <a:spcPct val="0"/>
              </a:spcAft>
              <a:defRPr sz="3010" b="1" i="1">
                <a:solidFill>
                  <a:srgbClr val="000000"/>
                </a:solidFill>
                <a:latin typeface="Times New Roman" pitchFamily="18" charset="0"/>
              </a:defRPr>
            </a:lvl2pPr>
            <a:lvl3pPr algn="r" rtl="0" eaLnBrk="1" fontAlgn="base" hangingPunct="1">
              <a:spcBef>
                <a:spcPct val="0"/>
              </a:spcBef>
              <a:spcAft>
                <a:spcPct val="0"/>
              </a:spcAft>
              <a:defRPr sz="3010" b="1" i="1">
                <a:solidFill>
                  <a:srgbClr val="000000"/>
                </a:solidFill>
                <a:latin typeface="Times New Roman" pitchFamily="18" charset="0"/>
              </a:defRPr>
            </a:lvl3pPr>
            <a:lvl4pPr algn="r" rtl="0" eaLnBrk="1" fontAlgn="base" hangingPunct="1">
              <a:spcBef>
                <a:spcPct val="0"/>
              </a:spcBef>
              <a:spcAft>
                <a:spcPct val="0"/>
              </a:spcAft>
              <a:defRPr sz="3010" b="1" i="1">
                <a:solidFill>
                  <a:srgbClr val="000000"/>
                </a:solidFill>
                <a:latin typeface="Times New Roman" pitchFamily="18" charset="0"/>
              </a:defRPr>
            </a:lvl4pPr>
            <a:lvl5pPr algn="r" rtl="0" eaLnBrk="1" fontAlgn="base" hangingPunct="1">
              <a:spcBef>
                <a:spcPct val="0"/>
              </a:spcBef>
              <a:spcAft>
                <a:spcPct val="0"/>
              </a:spcAft>
              <a:defRPr sz="3010" b="1" i="1">
                <a:solidFill>
                  <a:srgbClr val="000000"/>
                </a:solidFill>
                <a:latin typeface="Times New Roman" pitchFamily="18" charset="0"/>
              </a:defRPr>
            </a:lvl5pPr>
            <a:lvl6pPr marL="491490" algn="r" rtl="0" eaLnBrk="1" fontAlgn="base" hangingPunct="1">
              <a:spcBef>
                <a:spcPct val="0"/>
              </a:spcBef>
              <a:spcAft>
                <a:spcPct val="0"/>
              </a:spcAft>
              <a:defRPr sz="3010" b="1" i="1">
                <a:solidFill>
                  <a:srgbClr val="000000"/>
                </a:solidFill>
                <a:latin typeface="Times New Roman" pitchFamily="18" charset="0"/>
              </a:defRPr>
            </a:lvl6pPr>
            <a:lvl7pPr marL="982980" algn="r" rtl="0" eaLnBrk="1" fontAlgn="base" hangingPunct="1">
              <a:spcBef>
                <a:spcPct val="0"/>
              </a:spcBef>
              <a:spcAft>
                <a:spcPct val="0"/>
              </a:spcAft>
              <a:defRPr sz="3010" b="1" i="1">
                <a:solidFill>
                  <a:srgbClr val="000000"/>
                </a:solidFill>
                <a:latin typeface="Times New Roman" pitchFamily="18" charset="0"/>
              </a:defRPr>
            </a:lvl7pPr>
            <a:lvl8pPr marL="1474470" algn="r" rtl="0" eaLnBrk="1" fontAlgn="base" hangingPunct="1">
              <a:spcBef>
                <a:spcPct val="0"/>
              </a:spcBef>
              <a:spcAft>
                <a:spcPct val="0"/>
              </a:spcAft>
              <a:defRPr sz="3010" b="1" i="1">
                <a:solidFill>
                  <a:srgbClr val="000000"/>
                </a:solidFill>
                <a:latin typeface="Times New Roman" pitchFamily="18" charset="0"/>
              </a:defRPr>
            </a:lvl8pPr>
            <a:lvl9pPr marL="1965960" algn="r" rtl="0" eaLnBrk="1" fontAlgn="base" hangingPunct="1">
              <a:spcBef>
                <a:spcPct val="0"/>
              </a:spcBef>
              <a:spcAft>
                <a:spcPct val="0"/>
              </a:spcAft>
              <a:defRPr sz="3010" b="1" i="1">
                <a:solidFill>
                  <a:srgbClr val="000000"/>
                </a:solidFill>
                <a:latin typeface="Times New Roman" pitchFamily="18" charset="0"/>
              </a:defRPr>
            </a:lvl9pPr>
          </a:lstStyle>
          <a:p>
            <a:r>
              <a:rPr lang="en-US" altLang="en-US" sz="3200" kern="0" dirty="0" smtClean="0">
                <a:latin typeface="+mn-lt"/>
              </a:rPr>
              <a:t>CY17 Publications Current Status</a:t>
            </a:r>
          </a:p>
        </p:txBody>
      </p:sp>
      <p:graphicFrame>
        <p:nvGraphicFramePr>
          <p:cNvPr id="9" name="Content Placeholder 4"/>
          <p:cNvGraphicFramePr>
            <a:graphicFrameLocks/>
          </p:cNvGraphicFramePr>
          <p:nvPr>
            <p:extLst>
              <p:ext uri="{D42A27DB-BD31-4B8C-83A1-F6EECF244321}">
                <p14:modId xmlns:p14="http://schemas.microsoft.com/office/powerpoint/2010/main" val="3103996392"/>
              </p:ext>
            </p:extLst>
          </p:nvPr>
        </p:nvGraphicFramePr>
        <p:xfrm>
          <a:off x="227248" y="5125850"/>
          <a:ext cx="9375301" cy="1695032"/>
        </p:xfrm>
        <a:graphic>
          <a:graphicData uri="http://schemas.openxmlformats.org/drawingml/2006/table">
            <a:tbl>
              <a:tblPr firstRow="1" bandRow="1">
                <a:tableStyleId>{5C22544A-7EE6-4342-B048-85BDC9FD1C3A}</a:tableStyleId>
              </a:tblPr>
              <a:tblGrid>
                <a:gridCol w="1875060">
                  <a:extLst>
                    <a:ext uri="{9D8B030D-6E8A-4147-A177-3AD203B41FA5}">
                      <a16:colId xmlns:a16="http://schemas.microsoft.com/office/drawing/2014/main" val="20000"/>
                    </a:ext>
                  </a:extLst>
                </a:gridCol>
                <a:gridCol w="5116690">
                  <a:extLst>
                    <a:ext uri="{9D8B030D-6E8A-4147-A177-3AD203B41FA5}">
                      <a16:colId xmlns:a16="http://schemas.microsoft.com/office/drawing/2014/main" val="20001"/>
                    </a:ext>
                  </a:extLst>
                </a:gridCol>
                <a:gridCol w="2383551">
                  <a:extLst>
                    <a:ext uri="{9D8B030D-6E8A-4147-A177-3AD203B41FA5}">
                      <a16:colId xmlns:a16="http://schemas.microsoft.com/office/drawing/2014/main" val="20002"/>
                    </a:ext>
                  </a:extLst>
                </a:gridCol>
              </a:tblGrid>
              <a:tr h="391852">
                <a:tc>
                  <a:txBody>
                    <a:bodyPr/>
                    <a:lstStyle/>
                    <a:p>
                      <a:pPr algn="ctr"/>
                      <a:r>
                        <a:rPr lang="en-US" sz="2400" dirty="0" smtClean="0">
                          <a:latin typeface="+mn-lt"/>
                        </a:rPr>
                        <a:t>Publication</a:t>
                      </a:r>
                      <a:endParaRPr lang="en-US" sz="2400" dirty="0">
                        <a:latin typeface="+mn-lt"/>
                      </a:endParaRPr>
                    </a:p>
                  </a:txBody>
                  <a:tcPr marL="73724" marR="73724" marT="36862" marB="36862">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tcPr>
                </a:tc>
                <a:tc>
                  <a:txBody>
                    <a:bodyPr/>
                    <a:lstStyle/>
                    <a:p>
                      <a:pPr algn="ctr"/>
                      <a:r>
                        <a:rPr lang="en-US" sz="2400" i="1" dirty="0" smtClean="0">
                          <a:latin typeface="+mn-lt"/>
                        </a:rPr>
                        <a:t>Title</a:t>
                      </a:r>
                      <a:endParaRPr lang="en-US" sz="2400" i="1" dirty="0">
                        <a:latin typeface="+mn-lt"/>
                      </a:endParaRPr>
                    </a:p>
                  </a:txBody>
                  <a:tcPr marL="73724" marR="73724" marT="36862" marB="36862">
                    <a:lnL w="12700" cmpd="sng">
                      <a:noFill/>
                    </a:lnL>
                    <a:lnR w="12700" cmpd="sng">
                      <a:noFill/>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tcPr>
                </a:tc>
                <a:tc>
                  <a:txBody>
                    <a:bodyPr/>
                    <a:lstStyle/>
                    <a:p>
                      <a:pPr algn="ctr"/>
                      <a:r>
                        <a:rPr lang="en-US" sz="2400" dirty="0" smtClean="0">
                          <a:latin typeface="+mn-lt"/>
                        </a:rPr>
                        <a:t>Status</a:t>
                      </a:r>
                      <a:endParaRPr lang="en-US" sz="2400" dirty="0">
                        <a:latin typeface="+mn-lt"/>
                      </a:endParaRPr>
                    </a:p>
                  </a:txBody>
                  <a:tcPr marL="73724" marR="73724" marT="36862" marB="36862">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77552">
                <a:tc>
                  <a:txBody>
                    <a:bodyPr/>
                    <a:lstStyle/>
                    <a:p>
                      <a:r>
                        <a:rPr lang="en-US" sz="1400" dirty="0" smtClean="0">
                          <a:solidFill>
                            <a:schemeClr val="tx1"/>
                          </a:solidFill>
                          <a:latin typeface="+mn-lt"/>
                        </a:rPr>
                        <a:t>JP 3-15.1</a:t>
                      </a:r>
                      <a:endParaRPr lang="en-US" sz="1400" dirty="0">
                        <a:solidFill>
                          <a:schemeClr val="tx1"/>
                        </a:solidFill>
                        <a:latin typeface="+mn-lt"/>
                      </a:endParaRPr>
                    </a:p>
                  </a:txBody>
                  <a:tcPr marL="73724" marR="73724" marT="36862" marB="36862">
                    <a:lnL w="12700" cap="flat" cmpd="sng" algn="ctr">
                      <a:solidFill>
                        <a:schemeClr val="tx1"/>
                      </a:solid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sz="1400" i="1" dirty="0" smtClean="0">
                          <a:solidFill>
                            <a:schemeClr val="tx1"/>
                          </a:solidFill>
                          <a:latin typeface="+mn-lt"/>
                        </a:rPr>
                        <a:t>Counter</a:t>
                      </a:r>
                      <a:r>
                        <a:rPr lang="en-US" sz="1400" i="1" baseline="0" dirty="0" smtClean="0">
                          <a:solidFill>
                            <a:schemeClr val="tx1"/>
                          </a:solidFill>
                          <a:latin typeface="+mn-lt"/>
                        </a:rPr>
                        <a:t> –Improvised Explosive Device Operations</a:t>
                      </a:r>
                      <a:endParaRPr lang="en-US" sz="1400" i="1" dirty="0">
                        <a:solidFill>
                          <a:schemeClr val="tx1"/>
                        </a:solidFill>
                        <a:latin typeface="+mn-lt"/>
                      </a:endParaRPr>
                    </a:p>
                  </a:txBody>
                  <a:tcPr marL="73724" marR="73724" marT="36862" marB="36862">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sz="1400" dirty="0" smtClean="0">
                          <a:solidFill>
                            <a:schemeClr val="tx1"/>
                          </a:solidFill>
                          <a:latin typeface="+mn-lt"/>
                        </a:rPr>
                        <a:t>Pending</a:t>
                      </a:r>
                      <a:r>
                        <a:rPr lang="en-US" sz="1400" baseline="0" dirty="0" smtClean="0">
                          <a:solidFill>
                            <a:schemeClr val="tx1"/>
                          </a:solidFill>
                          <a:latin typeface="+mn-lt"/>
                        </a:rPr>
                        <a:t> Signature</a:t>
                      </a:r>
                      <a:endParaRPr lang="en-US" sz="1400" dirty="0">
                        <a:solidFill>
                          <a:schemeClr val="tx1"/>
                        </a:solidFill>
                        <a:latin typeface="+mn-lt"/>
                      </a:endParaRPr>
                    </a:p>
                  </a:txBody>
                  <a:tcPr marL="73724" marR="73724" marT="36862" marB="36862">
                    <a:lnL w="12700" cmpd="sng">
                      <a:noFill/>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377552">
                <a:tc>
                  <a:txBody>
                    <a:bodyPr/>
                    <a:lstStyle/>
                    <a:p>
                      <a:r>
                        <a:rPr lang="en-US" sz="1400" dirty="0" smtClean="0">
                          <a:solidFill>
                            <a:schemeClr val="tx1"/>
                          </a:solidFill>
                          <a:latin typeface="+mn-lt"/>
                        </a:rPr>
                        <a:t>JP 3-12</a:t>
                      </a:r>
                      <a:endParaRPr lang="en-US" sz="1400" dirty="0">
                        <a:solidFill>
                          <a:schemeClr val="tx1"/>
                        </a:solidFill>
                        <a:latin typeface="+mn-lt"/>
                      </a:endParaRPr>
                    </a:p>
                  </a:txBody>
                  <a:tcPr marL="73724" marR="73724" marT="36862" marB="36862">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r>
                        <a:rPr lang="en-US" sz="1400" i="1" dirty="0" smtClean="0">
                          <a:solidFill>
                            <a:schemeClr val="tx1"/>
                          </a:solidFill>
                          <a:latin typeface="+mn-lt"/>
                        </a:rPr>
                        <a:t>Cyberspace</a:t>
                      </a:r>
                      <a:r>
                        <a:rPr lang="en-US" sz="1400" i="1" baseline="0" dirty="0" smtClean="0">
                          <a:solidFill>
                            <a:schemeClr val="tx1"/>
                          </a:solidFill>
                          <a:latin typeface="+mn-lt"/>
                        </a:rPr>
                        <a:t> Operations</a:t>
                      </a:r>
                      <a:endParaRPr lang="en-US" sz="1400" i="1" dirty="0">
                        <a:solidFill>
                          <a:schemeClr val="tx1"/>
                        </a:solidFill>
                        <a:latin typeface="+mn-lt"/>
                      </a:endParaRPr>
                    </a:p>
                  </a:txBody>
                  <a:tcPr marL="73724" marR="73724" marT="36862" marB="36862">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marL="0" marR="0" lvl="0" indent="0" algn="l" defTabSz="98298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latin typeface="+mn-lt"/>
                        </a:rPr>
                        <a:t>Pending Signature</a:t>
                      </a:r>
                    </a:p>
                  </a:txBody>
                  <a:tcPr marL="73724" marR="73724" marT="36862" marB="36862">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10002"/>
                  </a:ext>
                </a:extLst>
              </a:tr>
              <a:tr h="377552">
                <a:tc>
                  <a:txBody>
                    <a:bodyPr/>
                    <a:lstStyle/>
                    <a:p>
                      <a:r>
                        <a:rPr lang="en-US" sz="1400" strike="noStrike" dirty="0" smtClean="0">
                          <a:solidFill>
                            <a:schemeClr val="tx1"/>
                          </a:solidFill>
                          <a:latin typeface="+mn-lt"/>
                        </a:rPr>
                        <a:t>JP 4-06</a:t>
                      </a:r>
                      <a:endParaRPr lang="en-US" sz="1400" strike="noStrike" dirty="0">
                        <a:solidFill>
                          <a:schemeClr val="tx1"/>
                        </a:solidFill>
                        <a:latin typeface="+mn-lt"/>
                      </a:endParaRPr>
                    </a:p>
                  </a:txBody>
                  <a:tcPr marL="73724" marR="73724" marT="36862" marB="36862" anchor="ct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400" i="1" strike="noStrike" dirty="0" smtClean="0">
                          <a:solidFill>
                            <a:schemeClr val="tx1"/>
                          </a:solidFill>
                          <a:latin typeface="+mn-lt"/>
                        </a:rPr>
                        <a:t>Mortuary</a:t>
                      </a:r>
                      <a:r>
                        <a:rPr lang="en-US" sz="1400" i="1" strike="noStrike" baseline="0" dirty="0" smtClean="0">
                          <a:solidFill>
                            <a:schemeClr val="tx1"/>
                          </a:solidFill>
                          <a:latin typeface="+mn-lt"/>
                        </a:rPr>
                        <a:t> Affairs </a:t>
                      </a:r>
                      <a:endParaRPr lang="en-US" sz="1400" i="1" strike="noStrike" dirty="0" smtClean="0">
                        <a:solidFill>
                          <a:schemeClr val="tx1"/>
                        </a:solidFill>
                        <a:latin typeface="+mn-lt"/>
                      </a:endParaRPr>
                    </a:p>
                  </a:txBody>
                  <a:tcPr marL="73724" marR="73724" marT="36862" marB="36862"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8298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latin typeface="+mn-lt"/>
                        </a:rPr>
                        <a:t>CANX</a:t>
                      </a:r>
                      <a:r>
                        <a:rPr lang="en-US" sz="1400" baseline="0" dirty="0" smtClean="0">
                          <a:solidFill>
                            <a:schemeClr val="tx1"/>
                          </a:solidFill>
                          <a:latin typeface="+mn-lt"/>
                        </a:rPr>
                        <a:t> once incorporated into </a:t>
                      </a:r>
                      <a:r>
                        <a:rPr lang="en-US" sz="1400" dirty="0" smtClean="0">
                          <a:solidFill>
                            <a:schemeClr val="tx1"/>
                          </a:solidFill>
                          <a:latin typeface="+mn-lt"/>
                        </a:rPr>
                        <a:t>Appendix M of JP 4-0</a:t>
                      </a:r>
                    </a:p>
                  </a:txBody>
                  <a:tcPr marL="73724" marR="73724" marT="36862" marB="36862">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3430653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B27C9CEC-CE27-4242-B95B-FC4AF56DB688}" type="slidenum">
              <a:rPr lang="en-US" smtClean="0"/>
              <a:pPr/>
              <a:t>16</a:t>
            </a:fld>
            <a:endParaRPr lang="en-US" dirty="0"/>
          </a:p>
        </p:txBody>
      </p:sp>
      <p:sp>
        <p:nvSpPr>
          <p:cNvPr id="7" name="Title 1"/>
          <p:cNvSpPr>
            <a:spLocks noGrp="1"/>
          </p:cNvSpPr>
          <p:nvPr>
            <p:ph type="title"/>
          </p:nvPr>
        </p:nvSpPr>
        <p:spPr>
          <a:xfrm>
            <a:off x="1166649" y="282323"/>
            <a:ext cx="8246752" cy="574517"/>
          </a:xfrm>
        </p:spPr>
        <p:txBody>
          <a:bodyPr/>
          <a:lstStyle/>
          <a:p>
            <a:r>
              <a:rPr lang="en-US" altLang="en-US" sz="3200" dirty="0" smtClean="0">
                <a:latin typeface="+mn-lt"/>
              </a:rPr>
              <a:t>CY18 </a:t>
            </a:r>
            <a:r>
              <a:rPr lang="en-US" altLang="en-US" sz="3200" dirty="0">
                <a:latin typeface="+mn-lt"/>
              </a:rPr>
              <a:t>Publications </a:t>
            </a:r>
            <a:r>
              <a:rPr lang="en-US" altLang="en-US" sz="3200" dirty="0" smtClean="0">
                <a:latin typeface="+mn-lt"/>
              </a:rPr>
              <a:t>Expected to be Signed</a:t>
            </a:r>
          </a:p>
        </p:txBody>
      </p:sp>
      <p:graphicFrame>
        <p:nvGraphicFramePr>
          <p:cNvPr id="8" name="Content Placeholder 4"/>
          <p:cNvGraphicFramePr>
            <a:graphicFrameLocks noGrp="1"/>
          </p:cNvGraphicFramePr>
          <p:nvPr>
            <p:ph idx="1"/>
            <p:extLst>
              <p:ext uri="{D42A27DB-BD31-4B8C-83A1-F6EECF244321}">
                <p14:modId xmlns:p14="http://schemas.microsoft.com/office/powerpoint/2010/main" val="4027913383"/>
              </p:ext>
            </p:extLst>
          </p:nvPr>
        </p:nvGraphicFramePr>
        <p:xfrm>
          <a:off x="266700" y="1249277"/>
          <a:ext cx="9375300" cy="5483722"/>
        </p:xfrm>
        <a:graphic>
          <a:graphicData uri="http://schemas.openxmlformats.org/drawingml/2006/table">
            <a:tbl>
              <a:tblPr firstRow="1" bandRow="1">
                <a:tableStyleId>{5C22544A-7EE6-4342-B048-85BDC9FD1C3A}</a:tableStyleId>
              </a:tblPr>
              <a:tblGrid>
                <a:gridCol w="1011684">
                  <a:extLst>
                    <a:ext uri="{9D8B030D-6E8A-4147-A177-3AD203B41FA5}">
                      <a16:colId xmlns:a16="http://schemas.microsoft.com/office/drawing/2014/main" val="20000"/>
                    </a:ext>
                  </a:extLst>
                </a:gridCol>
                <a:gridCol w="6479948">
                  <a:extLst>
                    <a:ext uri="{9D8B030D-6E8A-4147-A177-3AD203B41FA5}">
                      <a16:colId xmlns:a16="http://schemas.microsoft.com/office/drawing/2014/main" val="20001"/>
                    </a:ext>
                  </a:extLst>
                </a:gridCol>
                <a:gridCol w="1883668">
                  <a:extLst>
                    <a:ext uri="{9D8B030D-6E8A-4147-A177-3AD203B41FA5}">
                      <a16:colId xmlns:a16="http://schemas.microsoft.com/office/drawing/2014/main" val="20002"/>
                    </a:ext>
                  </a:extLst>
                </a:gridCol>
              </a:tblGrid>
              <a:tr h="852401">
                <a:tc>
                  <a:txBody>
                    <a:bodyPr/>
                    <a:lstStyle/>
                    <a:p>
                      <a:pPr algn="ctr"/>
                      <a:r>
                        <a:rPr lang="en-US" sz="2400" dirty="0" smtClean="0">
                          <a:latin typeface="+mn-lt"/>
                        </a:rPr>
                        <a:t>JP</a:t>
                      </a:r>
                      <a:endParaRPr lang="en-US" sz="2400" dirty="0">
                        <a:latin typeface="+mn-lt"/>
                      </a:endParaRPr>
                    </a:p>
                  </a:txBody>
                  <a:tcPr marL="73724" marR="73724" marT="36862" marB="36862"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US" sz="2400" i="1" dirty="0" smtClean="0">
                          <a:latin typeface="+mn-lt"/>
                        </a:rPr>
                        <a:t>Title</a:t>
                      </a:r>
                      <a:endParaRPr lang="en-US" sz="2400" i="1" dirty="0">
                        <a:latin typeface="+mn-lt"/>
                      </a:endParaRPr>
                    </a:p>
                  </a:txBody>
                  <a:tcPr marL="73724" marR="73724" marT="36862" marB="36862" anchor="ctr">
                    <a:lnT w="12700" cap="flat" cmpd="sng" algn="ctr">
                      <a:solidFill>
                        <a:schemeClr val="tx1"/>
                      </a:solidFill>
                      <a:prstDash val="solid"/>
                      <a:round/>
                      <a:headEnd type="none" w="med" len="med"/>
                      <a:tailEnd type="none" w="med" len="med"/>
                    </a:lnT>
                  </a:tcPr>
                </a:tc>
                <a:tc>
                  <a:txBody>
                    <a:bodyPr/>
                    <a:lstStyle/>
                    <a:p>
                      <a:r>
                        <a:rPr lang="en-US" sz="2400" dirty="0" smtClean="0">
                          <a:latin typeface="+mn-lt"/>
                        </a:rPr>
                        <a:t>Projected Signature</a:t>
                      </a:r>
                      <a:endParaRPr lang="en-US" sz="2400" dirty="0">
                        <a:latin typeface="+mn-lt"/>
                      </a:endParaRPr>
                    </a:p>
                  </a:txBody>
                  <a:tcPr marL="73724" marR="73724" marT="36862" marB="36862"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0"/>
                  </a:ext>
                </a:extLst>
              </a:tr>
              <a:tr h="469129">
                <a:tc>
                  <a:txBody>
                    <a:bodyPr/>
                    <a:lstStyle/>
                    <a:p>
                      <a:pPr marL="0" marR="0" lvl="0" indent="0" algn="l" defTabSz="982980" rtl="0" eaLnBrk="1" fontAlgn="auto" latinLnBrk="0" hangingPunct="1">
                        <a:lnSpc>
                          <a:spcPct val="100000"/>
                        </a:lnSpc>
                        <a:spcBef>
                          <a:spcPts val="0"/>
                        </a:spcBef>
                        <a:spcAft>
                          <a:spcPts val="0"/>
                        </a:spcAft>
                        <a:buClrTx/>
                        <a:buSzTx/>
                        <a:buFontTx/>
                        <a:buNone/>
                        <a:tabLst/>
                        <a:defRPr/>
                      </a:pPr>
                      <a:r>
                        <a:rPr lang="en-US" sz="1400" dirty="0" smtClean="0"/>
                        <a:t>JP 3-32</a:t>
                      </a:r>
                    </a:p>
                  </a:txBody>
                  <a:tcPr marL="73724" marR="73724" marT="36862" marB="36862" anchor="ctr">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r>
                        <a:rPr lang="en-US" sz="1400" i="1" dirty="0" smtClean="0">
                          <a:solidFill>
                            <a:schemeClr val="tx1"/>
                          </a:solidFill>
                          <a:latin typeface="+mn-lt"/>
                        </a:rPr>
                        <a:t>Command and Control for Joint Maritime Operations </a:t>
                      </a:r>
                      <a:endParaRPr lang="en-US" sz="1400" i="1" dirty="0"/>
                    </a:p>
                  </a:txBody>
                  <a:tcPr marL="73724" marR="73724" marT="36862" marB="36862" anchor="ctr">
                    <a:solidFill>
                      <a:schemeClr val="bg1">
                        <a:lumMod val="75000"/>
                      </a:schemeClr>
                    </a:solidFill>
                  </a:tcPr>
                </a:tc>
                <a:tc>
                  <a:txBody>
                    <a:bodyPr/>
                    <a:lstStyle/>
                    <a:p>
                      <a:r>
                        <a:rPr lang="en-US" sz="1400" dirty="0" smtClean="0"/>
                        <a:t>May 2018</a:t>
                      </a:r>
                      <a:endParaRPr lang="en-US" sz="1400" dirty="0"/>
                    </a:p>
                  </a:txBody>
                  <a:tcPr marL="73724" marR="73724" marT="36862" marB="36862" anchor="ctr">
                    <a:lnR w="12700" cap="flat" cmpd="sng" algn="ctr">
                      <a:solidFill>
                        <a:schemeClr val="tx1"/>
                      </a:solidFill>
                      <a:prstDash val="solid"/>
                      <a:round/>
                      <a:headEnd type="none" w="med" len="med"/>
                      <a:tailEnd type="none" w="med" len="med"/>
                    </a:lnR>
                    <a:solidFill>
                      <a:schemeClr val="bg1">
                        <a:lumMod val="75000"/>
                      </a:schemeClr>
                    </a:solidFill>
                  </a:tcPr>
                </a:tc>
                <a:extLst>
                  <a:ext uri="{0D108BD9-81ED-4DB2-BD59-A6C34878D82A}">
                    <a16:rowId xmlns:a16="http://schemas.microsoft.com/office/drawing/2014/main" val="3466356398"/>
                  </a:ext>
                </a:extLst>
              </a:tr>
              <a:tr h="469129">
                <a:tc>
                  <a:txBody>
                    <a:bodyPr/>
                    <a:lstStyle/>
                    <a:p>
                      <a:pPr marL="0" marR="0" lvl="0" indent="0" algn="l" defTabSz="982980" rtl="0" eaLnBrk="1" fontAlgn="auto" latinLnBrk="0" hangingPunct="1">
                        <a:lnSpc>
                          <a:spcPct val="100000"/>
                        </a:lnSpc>
                        <a:spcBef>
                          <a:spcPts val="0"/>
                        </a:spcBef>
                        <a:spcAft>
                          <a:spcPts val="0"/>
                        </a:spcAft>
                        <a:buClrTx/>
                        <a:buSzTx/>
                        <a:buFontTx/>
                        <a:buNone/>
                        <a:tabLst/>
                        <a:defRPr/>
                      </a:pPr>
                      <a:r>
                        <a:rPr lang="en-US" sz="1400" baseline="0" dirty="0" smtClean="0"/>
                        <a:t>JP 3-15.1</a:t>
                      </a:r>
                      <a:endParaRPr lang="en-US" sz="1400" dirty="0" smtClean="0"/>
                    </a:p>
                  </a:txBody>
                  <a:tcPr marL="73724" marR="73724" marT="36862" marB="36862" anchor="ctr">
                    <a:lnL w="12700" cap="flat" cmpd="sng" algn="ctr">
                      <a:solidFill>
                        <a:schemeClr val="tx1"/>
                      </a:solidFill>
                      <a:prstDash val="solid"/>
                      <a:round/>
                      <a:headEnd type="none" w="med" len="med"/>
                      <a:tailEnd type="none" w="med" len="med"/>
                    </a:lnL>
                    <a:solidFill>
                      <a:schemeClr val="bg1"/>
                    </a:solidFill>
                  </a:tcPr>
                </a:tc>
                <a:tc>
                  <a:txBody>
                    <a:bodyPr/>
                    <a:lstStyle/>
                    <a:p>
                      <a:pPr marL="0" marR="0" lvl="0" indent="0" algn="l" defTabSz="982980" rtl="0" eaLnBrk="1" fontAlgn="auto" latinLnBrk="0" hangingPunct="1">
                        <a:lnSpc>
                          <a:spcPct val="100000"/>
                        </a:lnSpc>
                        <a:spcBef>
                          <a:spcPts val="0"/>
                        </a:spcBef>
                        <a:spcAft>
                          <a:spcPts val="0"/>
                        </a:spcAft>
                        <a:buClrTx/>
                        <a:buSzTx/>
                        <a:buFontTx/>
                        <a:buNone/>
                        <a:tabLst/>
                        <a:defRPr/>
                      </a:pPr>
                      <a:r>
                        <a:rPr lang="en-US" sz="1400" i="1" dirty="0" smtClean="0"/>
                        <a:t>Counter</a:t>
                      </a:r>
                      <a:r>
                        <a:rPr lang="en-US" sz="1400" i="1" baseline="0" dirty="0" smtClean="0"/>
                        <a:t>-Improvised Explosive Device Operations </a:t>
                      </a:r>
                      <a:endParaRPr lang="en-US" sz="1400" b="0" i="1" u="none" strike="noStrike" dirty="0" smtClean="0">
                        <a:solidFill>
                          <a:srgbClr val="000000"/>
                        </a:solidFill>
                        <a:effectLst/>
                        <a:latin typeface="Arial" panose="020B0604020202020204" pitchFamily="34" charset="0"/>
                      </a:endParaRPr>
                    </a:p>
                  </a:txBody>
                  <a:tcPr marL="73724" marR="73724" marT="36862" marB="36862" anchor="ctr">
                    <a:solidFill>
                      <a:schemeClr val="bg1"/>
                    </a:solidFill>
                  </a:tcPr>
                </a:tc>
                <a:tc>
                  <a:txBody>
                    <a:bodyPr/>
                    <a:lstStyle/>
                    <a:p>
                      <a:pPr marL="0" marR="0" lvl="0" indent="0" algn="l" defTabSz="982980" rtl="0" eaLnBrk="1" fontAlgn="auto" latinLnBrk="0" hangingPunct="1">
                        <a:lnSpc>
                          <a:spcPct val="100000"/>
                        </a:lnSpc>
                        <a:spcBef>
                          <a:spcPts val="0"/>
                        </a:spcBef>
                        <a:spcAft>
                          <a:spcPts val="0"/>
                        </a:spcAft>
                        <a:buClrTx/>
                        <a:buSzTx/>
                        <a:buFontTx/>
                        <a:buNone/>
                        <a:tabLst/>
                        <a:defRPr/>
                      </a:pPr>
                      <a:r>
                        <a:rPr lang="en-US" sz="1400" dirty="0" smtClean="0"/>
                        <a:t>June 2018</a:t>
                      </a:r>
                    </a:p>
                  </a:txBody>
                  <a:tcPr marL="73724" marR="73724" marT="36862" marB="36862" anchor="ctr">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513009282"/>
                  </a:ext>
                </a:extLst>
              </a:tr>
              <a:tr h="469129">
                <a:tc>
                  <a:txBody>
                    <a:bodyPr/>
                    <a:lstStyle/>
                    <a:p>
                      <a:pPr marL="0" marR="0" lvl="0" indent="0" algn="l" defTabSz="982980" rtl="0" eaLnBrk="1" fontAlgn="auto" latinLnBrk="0" hangingPunct="1">
                        <a:lnSpc>
                          <a:spcPct val="100000"/>
                        </a:lnSpc>
                        <a:spcBef>
                          <a:spcPts val="0"/>
                        </a:spcBef>
                        <a:spcAft>
                          <a:spcPts val="0"/>
                        </a:spcAft>
                        <a:buClrTx/>
                        <a:buSzTx/>
                        <a:buFontTx/>
                        <a:buNone/>
                        <a:tabLst/>
                        <a:defRPr/>
                      </a:pPr>
                      <a:r>
                        <a:rPr lang="en-US" sz="1400" dirty="0" smtClean="0"/>
                        <a:t>JP 3-57</a:t>
                      </a:r>
                    </a:p>
                  </a:txBody>
                  <a:tcPr marL="73724" marR="73724" marT="36862" marB="36862" anchor="ctr">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pPr marL="0" marR="0" lvl="0" indent="0" algn="l" defTabSz="982980" rtl="0" eaLnBrk="1" fontAlgn="auto" latinLnBrk="0" hangingPunct="1">
                        <a:lnSpc>
                          <a:spcPct val="100000"/>
                        </a:lnSpc>
                        <a:spcBef>
                          <a:spcPts val="0"/>
                        </a:spcBef>
                        <a:spcAft>
                          <a:spcPts val="0"/>
                        </a:spcAft>
                        <a:buClrTx/>
                        <a:buSzTx/>
                        <a:buFontTx/>
                        <a:buNone/>
                        <a:tabLst/>
                        <a:defRPr/>
                      </a:pPr>
                      <a:r>
                        <a:rPr lang="en-US" sz="1400" i="1" dirty="0" smtClean="0"/>
                        <a:t>Civil-Military Operations</a:t>
                      </a:r>
                    </a:p>
                  </a:txBody>
                  <a:tcPr marL="73724" marR="73724" marT="36862" marB="36862" anchor="ctr">
                    <a:solidFill>
                      <a:schemeClr val="bg1">
                        <a:lumMod val="75000"/>
                      </a:schemeClr>
                    </a:solidFill>
                  </a:tcPr>
                </a:tc>
                <a:tc>
                  <a:txBody>
                    <a:bodyPr/>
                    <a:lstStyle/>
                    <a:p>
                      <a:pPr marL="0" marR="0" lvl="0" indent="0" algn="l" defTabSz="982980" rtl="0" eaLnBrk="1" fontAlgn="auto" latinLnBrk="0" hangingPunct="1">
                        <a:lnSpc>
                          <a:spcPct val="100000"/>
                        </a:lnSpc>
                        <a:spcBef>
                          <a:spcPts val="0"/>
                        </a:spcBef>
                        <a:spcAft>
                          <a:spcPts val="0"/>
                        </a:spcAft>
                        <a:buClrTx/>
                        <a:buSzTx/>
                        <a:buFontTx/>
                        <a:buNone/>
                        <a:tabLst/>
                        <a:defRPr/>
                      </a:pPr>
                      <a:r>
                        <a:rPr lang="en-US" sz="1400" dirty="0" smtClean="0"/>
                        <a:t>July</a:t>
                      </a:r>
                      <a:r>
                        <a:rPr lang="en-US" sz="1400" baseline="0" dirty="0" smtClean="0"/>
                        <a:t> 2018</a:t>
                      </a:r>
                      <a:endParaRPr lang="en-US" sz="1400" dirty="0" smtClean="0"/>
                    </a:p>
                  </a:txBody>
                  <a:tcPr marL="73724" marR="73724" marT="36862" marB="36862" anchor="ctr">
                    <a:lnR w="12700" cap="flat" cmpd="sng" algn="ctr">
                      <a:solidFill>
                        <a:schemeClr val="tx1"/>
                      </a:solidFill>
                      <a:prstDash val="solid"/>
                      <a:round/>
                      <a:headEnd type="none" w="med" len="med"/>
                      <a:tailEnd type="none" w="med" len="med"/>
                    </a:lnR>
                    <a:solidFill>
                      <a:schemeClr val="bg1">
                        <a:lumMod val="75000"/>
                      </a:schemeClr>
                    </a:solidFill>
                  </a:tcPr>
                </a:tc>
                <a:extLst>
                  <a:ext uri="{0D108BD9-81ED-4DB2-BD59-A6C34878D82A}">
                    <a16:rowId xmlns:a16="http://schemas.microsoft.com/office/drawing/2014/main" val="384312674"/>
                  </a:ext>
                </a:extLst>
              </a:tr>
              <a:tr h="409160">
                <a:tc>
                  <a:txBody>
                    <a:bodyPr/>
                    <a:lstStyle/>
                    <a:p>
                      <a:r>
                        <a:rPr lang="en-US" sz="1400" dirty="0" smtClean="0">
                          <a:solidFill>
                            <a:schemeClr val="tx1"/>
                          </a:solidFill>
                          <a:latin typeface="+mn-lt"/>
                        </a:rPr>
                        <a:t>JP 3-28</a:t>
                      </a:r>
                      <a:endParaRPr lang="en-US" sz="1400" dirty="0">
                        <a:solidFill>
                          <a:schemeClr val="tx1"/>
                        </a:solidFill>
                        <a:latin typeface="+mn-lt"/>
                      </a:endParaRPr>
                    </a:p>
                  </a:txBody>
                  <a:tcPr marL="73724" marR="73724" marT="36862" marB="36862" anchor="ctr">
                    <a:lnL w="12700" cap="flat" cmpd="sng" algn="ctr">
                      <a:solidFill>
                        <a:schemeClr val="tx1"/>
                      </a:solidFill>
                      <a:prstDash val="solid"/>
                      <a:round/>
                      <a:headEnd type="none" w="med" len="med"/>
                      <a:tailEnd type="none" w="med" len="med"/>
                    </a:lnL>
                    <a:solidFill>
                      <a:schemeClr val="bg1"/>
                    </a:solidFill>
                  </a:tcPr>
                </a:tc>
                <a:tc>
                  <a:txBody>
                    <a:bodyPr/>
                    <a:lstStyle/>
                    <a:p>
                      <a:r>
                        <a:rPr lang="en-US" sz="1400" i="1" dirty="0" smtClean="0">
                          <a:solidFill>
                            <a:schemeClr val="tx1"/>
                          </a:solidFill>
                          <a:latin typeface="+mn-lt"/>
                        </a:rPr>
                        <a:t>Defense Support of Civil Authorities</a:t>
                      </a:r>
                    </a:p>
                  </a:txBody>
                  <a:tcPr marL="73724" marR="73724" marT="36862" marB="36862" anchor="ctr">
                    <a:solidFill>
                      <a:schemeClr val="bg1"/>
                    </a:solidFill>
                  </a:tcPr>
                </a:tc>
                <a:tc>
                  <a:txBody>
                    <a:bodyPr/>
                    <a:lstStyle/>
                    <a:p>
                      <a:pPr marL="0" marR="0" lvl="0" indent="0" algn="l" defTabSz="98298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latin typeface="+mn-lt"/>
                        </a:rPr>
                        <a:t>July 2018</a:t>
                      </a:r>
                    </a:p>
                  </a:txBody>
                  <a:tcPr marL="73724" marR="73724" marT="36862" marB="36862" anchor="ctr">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3"/>
                  </a:ext>
                </a:extLst>
              </a:tr>
              <a:tr h="469129">
                <a:tc>
                  <a:txBody>
                    <a:bodyPr/>
                    <a:lstStyle/>
                    <a:p>
                      <a:r>
                        <a:rPr lang="en-US" sz="1400" dirty="0" smtClean="0"/>
                        <a:t>JP 3-22</a:t>
                      </a:r>
                      <a:endParaRPr lang="en-US" sz="1400" dirty="0"/>
                    </a:p>
                  </a:txBody>
                  <a:tcPr marL="73724" marR="73724" marT="36862" marB="36862" anchor="ctr">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pPr marL="0" marR="0" lvl="0" indent="0" algn="l" defTabSz="98298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smtClean="0">
                          <a:ln>
                            <a:noFill/>
                          </a:ln>
                          <a:solidFill>
                            <a:srgbClr val="000000"/>
                          </a:solidFill>
                          <a:effectLst/>
                          <a:uLnTx/>
                          <a:uFillTx/>
                          <a:latin typeface="+mn-lt"/>
                          <a:ea typeface="+mn-ea"/>
                          <a:cs typeface="+mn-cs"/>
                        </a:rPr>
                        <a:t>Foreign Internal Defense</a:t>
                      </a:r>
                      <a:endParaRPr kumimoji="0" lang="en-US" sz="1400" b="0" i="1" u="none" strike="noStrike" kern="1200" cap="none" spc="0" normalizeH="0" baseline="0" noProof="0" dirty="0">
                        <a:ln>
                          <a:noFill/>
                        </a:ln>
                        <a:solidFill>
                          <a:srgbClr val="000000"/>
                        </a:solidFill>
                        <a:effectLst/>
                        <a:uLnTx/>
                        <a:uFillTx/>
                        <a:latin typeface="+mn-lt"/>
                        <a:ea typeface="+mn-ea"/>
                        <a:cs typeface="+mn-cs"/>
                      </a:endParaRPr>
                    </a:p>
                  </a:txBody>
                  <a:tcPr marL="73724" marR="73724" marT="36862" marB="36862" anchor="ctr">
                    <a:solidFill>
                      <a:schemeClr val="bg1">
                        <a:lumMod val="75000"/>
                      </a:schemeClr>
                    </a:solidFill>
                  </a:tcPr>
                </a:tc>
                <a:tc>
                  <a:txBody>
                    <a:bodyPr/>
                    <a:lstStyle/>
                    <a:p>
                      <a:r>
                        <a:rPr lang="en-US" sz="1400" dirty="0" smtClean="0"/>
                        <a:t>August</a:t>
                      </a:r>
                      <a:r>
                        <a:rPr lang="en-US" sz="1400" baseline="0" dirty="0" smtClean="0"/>
                        <a:t> </a:t>
                      </a:r>
                      <a:r>
                        <a:rPr lang="en-US" sz="1400" dirty="0" smtClean="0"/>
                        <a:t>2018</a:t>
                      </a:r>
                      <a:endParaRPr lang="en-US" sz="1400" dirty="0"/>
                    </a:p>
                  </a:txBody>
                  <a:tcPr marL="73724" marR="73724" marT="36862" marB="36862" anchor="ctr">
                    <a:lnR w="12700" cap="flat" cmpd="sng" algn="ctr">
                      <a:solidFill>
                        <a:schemeClr val="tx1"/>
                      </a:solidFill>
                      <a:prstDash val="solid"/>
                      <a:round/>
                      <a:headEnd type="none" w="med" len="med"/>
                      <a:tailEnd type="none" w="med" len="med"/>
                    </a:lnR>
                    <a:solidFill>
                      <a:schemeClr val="bg1">
                        <a:lumMod val="75000"/>
                      </a:schemeClr>
                    </a:solidFill>
                  </a:tcPr>
                </a:tc>
                <a:extLst>
                  <a:ext uri="{0D108BD9-81ED-4DB2-BD59-A6C34878D82A}">
                    <a16:rowId xmlns:a16="http://schemas.microsoft.com/office/drawing/2014/main" val="10005"/>
                  </a:ext>
                </a:extLst>
              </a:tr>
              <a:tr h="469129">
                <a:tc>
                  <a:txBody>
                    <a:bodyPr/>
                    <a:lstStyle/>
                    <a:p>
                      <a:pPr marL="0" marR="0" lvl="0" indent="0" algn="l" defTabSz="982980" rtl="0" eaLnBrk="1" fontAlgn="auto" latinLnBrk="0" hangingPunct="1">
                        <a:lnSpc>
                          <a:spcPct val="100000"/>
                        </a:lnSpc>
                        <a:spcBef>
                          <a:spcPts val="0"/>
                        </a:spcBef>
                        <a:spcAft>
                          <a:spcPts val="0"/>
                        </a:spcAft>
                        <a:buClrTx/>
                        <a:buSzTx/>
                        <a:buFontTx/>
                        <a:buNone/>
                        <a:tabLst/>
                        <a:defRPr/>
                      </a:pPr>
                      <a:r>
                        <a:rPr lang="en-US" sz="1400" dirty="0" smtClean="0"/>
                        <a:t>JP 4-04</a:t>
                      </a:r>
                    </a:p>
                  </a:txBody>
                  <a:tcPr marL="73724" marR="73724" marT="36862" marB="36862" anchor="ctr">
                    <a:lnL w="12700" cap="flat" cmpd="sng" algn="ctr">
                      <a:solidFill>
                        <a:schemeClr val="tx1"/>
                      </a:solidFill>
                      <a:prstDash val="solid"/>
                      <a:round/>
                      <a:headEnd type="none" w="med" len="med"/>
                      <a:tailEnd type="none" w="med" len="med"/>
                    </a:lnL>
                    <a:solidFill>
                      <a:schemeClr val="bg1"/>
                    </a:solidFill>
                  </a:tcPr>
                </a:tc>
                <a:tc>
                  <a:txBody>
                    <a:bodyPr/>
                    <a:lstStyle/>
                    <a:p>
                      <a:pPr marL="0" marR="0" lvl="0" indent="0" algn="l" defTabSz="982980" rtl="0" eaLnBrk="1" fontAlgn="auto" latinLnBrk="0" hangingPunct="1">
                        <a:lnSpc>
                          <a:spcPct val="100000"/>
                        </a:lnSpc>
                        <a:spcBef>
                          <a:spcPts val="0"/>
                        </a:spcBef>
                        <a:spcAft>
                          <a:spcPts val="0"/>
                        </a:spcAft>
                        <a:buClrTx/>
                        <a:buSzTx/>
                        <a:buFontTx/>
                        <a:buNone/>
                        <a:tabLst/>
                        <a:defRPr/>
                      </a:pPr>
                      <a:r>
                        <a:rPr lang="en-US" sz="1400" i="1" dirty="0" smtClean="0"/>
                        <a:t>Contingency Basing</a:t>
                      </a:r>
                    </a:p>
                  </a:txBody>
                  <a:tcPr marL="73724" marR="73724" marT="36862" marB="36862" anchor="ctr">
                    <a:solidFill>
                      <a:schemeClr val="bg1"/>
                    </a:solidFill>
                  </a:tcPr>
                </a:tc>
                <a:tc>
                  <a:txBody>
                    <a:bodyPr/>
                    <a:lstStyle/>
                    <a:p>
                      <a:pPr marL="0" marR="0" lvl="0" indent="0" algn="l" defTabSz="982980" rtl="0" eaLnBrk="1" fontAlgn="auto" latinLnBrk="0" hangingPunct="1">
                        <a:lnSpc>
                          <a:spcPct val="100000"/>
                        </a:lnSpc>
                        <a:spcBef>
                          <a:spcPts val="0"/>
                        </a:spcBef>
                        <a:spcAft>
                          <a:spcPts val="0"/>
                        </a:spcAft>
                        <a:buClrTx/>
                        <a:buSzTx/>
                        <a:buFontTx/>
                        <a:buNone/>
                        <a:tabLst/>
                        <a:defRPr/>
                      </a:pPr>
                      <a:r>
                        <a:rPr lang="en-US" sz="1400" dirty="0" smtClean="0"/>
                        <a:t>August</a:t>
                      </a:r>
                      <a:r>
                        <a:rPr lang="en-US" sz="1400" baseline="0" dirty="0" smtClean="0"/>
                        <a:t> </a:t>
                      </a:r>
                      <a:r>
                        <a:rPr lang="en-US" sz="1400" dirty="0" smtClean="0"/>
                        <a:t>2018</a:t>
                      </a:r>
                    </a:p>
                  </a:txBody>
                  <a:tcPr marL="73724" marR="73724" marT="36862" marB="36862" anchor="ctr">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6"/>
                  </a:ext>
                </a:extLst>
              </a:tr>
              <a:tr h="469129">
                <a:tc>
                  <a:txBody>
                    <a:bodyPr/>
                    <a:lstStyle/>
                    <a:p>
                      <a:pPr marL="0" marR="0" lvl="0" indent="0" algn="l" defTabSz="982980" rtl="0" eaLnBrk="1" fontAlgn="auto" latinLnBrk="0" hangingPunct="1">
                        <a:lnSpc>
                          <a:spcPct val="100000"/>
                        </a:lnSpc>
                        <a:spcBef>
                          <a:spcPts val="0"/>
                        </a:spcBef>
                        <a:spcAft>
                          <a:spcPts val="0"/>
                        </a:spcAft>
                        <a:buClrTx/>
                        <a:buSzTx/>
                        <a:buFontTx/>
                        <a:buNone/>
                        <a:tabLst/>
                        <a:defRPr/>
                      </a:pPr>
                      <a:r>
                        <a:rPr lang="en-US" sz="1400" dirty="0" smtClean="0"/>
                        <a:t>JP 3-17</a:t>
                      </a:r>
                    </a:p>
                  </a:txBody>
                  <a:tcPr marL="73724" marR="73724" marT="36862" marB="36862" anchor="ctr">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pPr marL="0" marR="0" lvl="0" indent="0" algn="l" defTabSz="982980" rtl="0" eaLnBrk="1" fontAlgn="auto" latinLnBrk="0" hangingPunct="1">
                        <a:lnSpc>
                          <a:spcPct val="100000"/>
                        </a:lnSpc>
                        <a:spcBef>
                          <a:spcPts val="0"/>
                        </a:spcBef>
                        <a:spcAft>
                          <a:spcPts val="0"/>
                        </a:spcAft>
                        <a:buClrTx/>
                        <a:buSzTx/>
                        <a:buFontTx/>
                        <a:buNone/>
                        <a:tabLst/>
                        <a:defRPr/>
                      </a:pPr>
                      <a:r>
                        <a:rPr lang="en-US" sz="1400" i="1" dirty="0" smtClean="0"/>
                        <a:t>Air Mobility Operations </a:t>
                      </a:r>
                    </a:p>
                  </a:txBody>
                  <a:tcPr marL="73724" marR="73724" marT="36862" marB="36862" anchor="ctr">
                    <a:solidFill>
                      <a:schemeClr val="bg1">
                        <a:lumMod val="75000"/>
                      </a:schemeClr>
                    </a:solidFill>
                  </a:tcPr>
                </a:tc>
                <a:tc>
                  <a:txBody>
                    <a:bodyPr/>
                    <a:lstStyle/>
                    <a:p>
                      <a:pPr marL="0" marR="0" lvl="0" indent="0" algn="l" defTabSz="982980" rtl="0" eaLnBrk="1" fontAlgn="auto" latinLnBrk="0" hangingPunct="1">
                        <a:lnSpc>
                          <a:spcPct val="100000"/>
                        </a:lnSpc>
                        <a:spcBef>
                          <a:spcPts val="0"/>
                        </a:spcBef>
                        <a:spcAft>
                          <a:spcPts val="0"/>
                        </a:spcAft>
                        <a:buClrTx/>
                        <a:buSzTx/>
                        <a:buFontTx/>
                        <a:buNone/>
                        <a:tabLst/>
                        <a:defRPr/>
                      </a:pPr>
                      <a:r>
                        <a:rPr lang="en-US" sz="1400" dirty="0" smtClean="0"/>
                        <a:t>August</a:t>
                      </a:r>
                      <a:r>
                        <a:rPr lang="en-US" sz="1400" baseline="0" dirty="0" smtClean="0"/>
                        <a:t> </a:t>
                      </a:r>
                      <a:r>
                        <a:rPr lang="en-US" sz="1400" dirty="0" smtClean="0"/>
                        <a:t>2018</a:t>
                      </a:r>
                    </a:p>
                  </a:txBody>
                  <a:tcPr marL="73724" marR="73724" marT="36862" marB="36862" anchor="ctr">
                    <a:lnR w="12700" cap="flat" cmpd="sng" algn="ctr">
                      <a:solidFill>
                        <a:schemeClr val="tx1"/>
                      </a:solidFill>
                      <a:prstDash val="solid"/>
                      <a:round/>
                      <a:headEnd type="none" w="med" len="med"/>
                      <a:tailEnd type="none" w="med" len="med"/>
                    </a:lnR>
                    <a:solidFill>
                      <a:schemeClr val="bg1">
                        <a:lumMod val="75000"/>
                      </a:schemeClr>
                    </a:solidFill>
                  </a:tcPr>
                </a:tc>
                <a:extLst>
                  <a:ext uri="{0D108BD9-81ED-4DB2-BD59-A6C34878D82A}">
                    <a16:rowId xmlns:a16="http://schemas.microsoft.com/office/drawing/2014/main" val="3013997605"/>
                  </a:ext>
                </a:extLst>
              </a:tr>
              <a:tr h="469129">
                <a:tc>
                  <a:txBody>
                    <a:bodyPr/>
                    <a:lstStyle/>
                    <a:p>
                      <a:pPr marL="0" marR="0" lvl="0" indent="0" algn="l" defTabSz="982980" rtl="0" eaLnBrk="1" fontAlgn="auto" latinLnBrk="0" hangingPunct="1">
                        <a:lnSpc>
                          <a:spcPct val="100000"/>
                        </a:lnSpc>
                        <a:spcBef>
                          <a:spcPts val="0"/>
                        </a:spcBef>
                        <a:spcAft>
                          <a:spcPts val="0"/>
                        </a:spcAft>
                        <a:buClrTx/>
                        <a:buSzTx/>
                        <a:buFontTx/>
                        <a:buNone/>
                        <a:tabLst/>
                        <a:defRPr/>
                      </a:pPr>
                      <a:r>
                        <a:rPr lang="en-US" sz="1400" i="0" dirty="0" smtClean="0"/>
                        <a:t>JP 1 </a:t>
                      </a:r>
                      <a:r>
                        <a:rPr lang="en-US" sz="1400" i="0" u="none" strike="noStrike" dirty="0" smtClean="0">
                          <a:effectLst/>
                        </a:rPr>
                        <a:t>Vol 1 </a:t>
                      </a:r>
                      <a:endParaRPr lang="en-US" sz="1400" i="0" dirty="0" smtClean="0"/>
                    </a:p>
                  </a:txBody>
                  <a:tcPr marL="73724" marR="73724" marT="36862" marB="36862" anchor="ctr">
                    <a:lnL w="12700" cap="flat" cmpd="sng" algn="ctr">
                      <a:solidFill>
                        <a:schemeClr val="tx1"/>
                      </a:solidFill>
                      <a:prstDash val="solid"/>
                      <a:round/>
                      <a:headEnd type="none" w="med" len="med"/>
                      <a:tailEnd type="none" w="med" len="med"/>
                    </a:lnL>
                    <a:solidFill>
                      <a:schemeClr val="bg1"/>
                    </a:solidFill>
                  </a:tcPr>
                </a:tc>
                <a:tc>
                  <a:txBody>
                    <a:bodyPr/>
                    <a:lstStyle/>
                    <a:p>
                      <a:pPr marL="0" marR="0" lvl="0" indent="0" algn="l" defTabSz="982980" rtl="0" eaLnBrk="1" fontAlgn="auto" latinLnBrk="0" hangingPunct="1">
                        <a:lnSpc>
                          <a:spcPct val="100000"/>
                        </a:lnSpc>
                        <a:spcBef>
                          <a:spcPts val="0"/>
                        </a:spcBef>
                        <a:spcAft>
                          <a:spcPts val="0"/>
                        </a:spcAft>
                        <a:buClrTx/>
                        <a:buSzTx/>
                        <a:buFontTx/>
                        <a:buNone/>
                        <a:tabLst/>
                        <a:defRPr/>
                      </a:pPr>
                      <a:r>
                        <a:rPr lang="en-US" sz="1400" i="1" u="none" strike="noStrike" dirty="0" smtClean="0">
                          <a:effectLst/>
                        </a:rPr>
                        <a:t>Doctrine for the Armed Forces of the United States; Joint Warfighting </a:t>
                      </a:r>
                      <a:endParaRPr lang="en-US" sz="1400" b="0" i="1" u="none" strike="noStrike" dirty="0" smtClean="0">
                        <a:solidFill>
                          <a:srgbClr val="000000"/>
                        </a:solidFill>
                        <a:effectLst/>
                        <a:latin typeface="Arial" panose="020B0604020202020204" pitchFamily="34" charset="0"/>
                      </a:endParaRPr>
                    </a:p>
                  </a:txBody>
                  <a:tcPr marL="73724" marR="73724" marT="36862" marB="36862" anchor="ctr">
                    <a:solidFill>
                      <a:schemeClr val="bg1"/>
                    </a:solidFill>
                  </a:tcPr>
                </a:tc>
                <a:tc>
                  <a:txBody>
                    <a:bodyPr/>
                    <a:lstStyle/>
                    <a:p>
                      <a:pPr marL="0" marR="0" lvl="0" indent="0" algn="l" defTabSz="982980" rtl="0" eaLnBrk="1" fontAlgn="auto" latinLnBrk="0" hangingPunct="1">
                        <a:lnSpc>
                          <a:spcPct val="100000"/>
                        </a:lnSpc>
                        <a:spcBef>
                          <a:spcPts val="0"/>
                        </a:spcBef>
                        <a:spcAft>
                          <a:spcPts val="0"/>
                        </a:spcAft>
                        <a:buClrTx/>
                        <a:buSzTx/>
                        <a:buFontTx/>
                        <a:buNone/>
                        <a:tabLst/>
                        <a:defRPr/>
                      </a:pPr>
                      <a:r>
                        <a:rPr lang="en-US" sz="1400" baseline="0" dirty="0" smtClean="0"/>
                        <a:t>September  </a:t>
                      </a:r>
                      <a:r>
                        <a:rPr lang="en-US" sz="1400" dirty="0" smtClean="0"/>
                        <a:t>2018</a:t>
                      </a:r>
                    </a:p>
                  </a:txBody>
                  <a:tcPr marL="73724" marR="73724" marT="36862" marB="36862" anchor="ctr">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578396029"/>
                  </a:ext>
                </a:extLst>
              </a:tr>
              <a:tr h="469129">
                <a:tc>
                  <a:txBody>
                    <a:bodyPr/>
                    <a:lstStyle/>
                    <a:p>
                      <a:pPr marL="0" marR="0" lvl="0" indent="0" algn="l" defTabSz="982980" rtl="0" eaLnBrk="1" fontAlgn="auto" latinLnBrk="0" hangingPunct="1">
                        <a:lnSpc>
                          <a:spcPct val="100000"/>
                        </a:lnSpc>
                        <a:spcBef>
                          <a:spcPts val="0"/>
                        </a:spcBef>
                        <a:spcAft>
                          <a:spcPts val="0"/>
                        </a:spcAft>
                        <a:buClrTx/>
                        <a:buSzTx/>
                        <a:buFontTx/>
                        <a:buNone/>
                        <a:tabLst/>
                        <a:defRPr/>
                      </a:pPr>
                      <a:r>
                        <a:rPr lang="en-US" sz="1400" i="0" dirty="0" smtClean="0"/>
                        <a:t>JP 3-60</a:t>
                      </a:r>
                    </a:p>
                  </a:txBody>
                  <a:tcPr marL="73724" marR="73724" marT="36862" marB="36862" anchor="ctr">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pPr marL="0" marR="0" lvl="0" indent="0" algn="l" defTabSz="982980" rtl="0" eaLnBrk="1" fontAlgn="auto" latinLnBrk="0" hangingPunct="1">
                        <a:lnSpc>
                          <a:spcPct val="100000"/>
                        </a:lnSpc>
                        <a:spcBef>
                          <a:spcPts val="0"/>
                        </a:spcBef>
                        <a:spcAft>
                          <a:spcPts val="0"/>
                        </a:spcAft>
                        <a:buClrTx/>
                        <a:buSzTx/>
                        <a:buFontTx/>
                        <a:buNone/>
                        <a:tabLst/>
                        <a:defRPr/>
                      </a:pPr>
                      <a:r>
                        <a:rPr lang="en-US" sz="1400" b="0" i="1" u="none" strike="noStrike" dirty="0" smtClean="0">
                          <a:solidFill>
                            <a:srgbClr val="000000"/>
                          </a:solidFill>
                          <a:effectLst/>
                          <a:latin typeface="Arial" panose="020B0604020202020204" pitchFamily="34" charset="0"/>
                        </a:rPr>
                        <a:t>Joint Targeting</a:t>
                      </a:r>
                    </a:p>
                  </a:txBody>
                  <a:tcPr marL="73724" marR="73724" marT="36862" marB="36862" anchor="ctr">
                    <a:solidFill>
                      <a:schemeClr val="bg1">
                        <a:lumMod val="75000"/>
                      </a:schemeClr>
                    </a:solidFill>
                  </a:tcPr>
                </a:tc>
                <a:tc>
                  <a:txBody>
                    <a:bodyPr/>
                    <a:lstStyle/>
                    <a:p>
                      <a:pPr marL="0" marR="0" lvl="0" indent="0" algn="l" defTabSz="982980" rtl="0" eaLnBrk="1" fontAlgn="auto" latinLnBrk="0" hangingPunct="1">
                        <a:lnSpc>
                          <a:spcPct val="100000"/>
                        </a:lnSpc>
                        <a:spcBef>
                          <a:spcPts val="0"/>
                        </a:spcBef>
                        <a:spcAft>
                          <a:spcPts val="0"/>
                        </a:spcAft>
                        <a:buClrTx/>
                        <a:buSzTx/>
                        <a:buFontTx/>
                        <a:buNone/>
                        <a:tabLst/>
                        <a:defRPr/>
                      </a:pPr>
                      <a:r>
                        <a:rPr lang="en-US" sz="1400" dirty="0" smtClean="0"/>
                        <a:t>September 2018</a:t>
                      </a:r>
                    </a:p>
                  </a:txBody>
                  <a:tcPr marL="73724" marR="73724" marT="36862" marB="36862" anchor="ctr">
                    <a:lnR w="12700" cap="flat" cmpd="sng" algn="ctr">
                      <a:solidFill>
                        <a:schemeClr val="tx1"/>
                      </a:solidFill>
                      <a:prstDash val="solid"/>
                      <a:round/>
                      <a:headEnd type="none" w="med" len="med"/>
                      <a:tailEnd type="none" w="med" len="med"/>
                    </a:lnR>
                    <a:solidFill>
                      <a:schemeClr val="bg1">
                        <a:lumMod val="75000"/>
                      </a:schemeClr>
                    </a:solidFill>
                  </a:tcPr>
                </a:tc>
                <a:extLst>
                  <a:ext uri="{0D108BD9-81ED-4DB2-BD59-A6C34878D82A}">
                    <a16:rowId xmlns:a16="http://schemas.microsoft.com/office/drawing/2014/main" val="10007"/>
                  </a:ext>
                </a:extLst>
              </a:tr>
              <a:tr h="469129">
                <a:tc>
                  <a:txBody>
                    <a:bodyPr/>
                    <a:lstStyle/>
                    <a:p>
                      <a:r>
                        <a:rPr lang="en-US" sz="1400" dirty="0" smtClean="0"/>
                        <a:t>JP 3-11</a:t>
                      </a:r>
                      <a:endParaRPr lang="en-US" sz="1400" dirty="0"/>
                    </a:p>
                  </a:txBody>
                  <a:tcPr marL="73724" marR="73724" marT="36862" marB="36862"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c>
                  <a:txBody>
                    <a:bodyPr/>
                    <a:lstStyle/>
                    <a:p>
                      <a:r>
                        <a:rPr lang="en-US" sz="1400" i="1" dirty="0" smtClean="0"/>
                        <a:t>Operations in a Chemical, Biological, Radiological, and Nuclear</a:t>
                      </a:r>
                      <a:r>
                        <a:rPr lang="en-US" sz="1400" i="1" baseline="0" dirty="0" smtClean="0"/>
                        <a:t> </a:t>
                      </a:r>
                      <a:r>
                        <a:rPr lang="en-US" sz="1400" i="1" dirty="0" smtClean="0"/>
                        <a:t>Environment</a:t>
                      </a:r>
                      <a:endParaRPr lang="en-US" sz="1400" i="1" dirty="0"/>
                    </a:p>
                  </a:txBody>
                  <a:tcPr marL="73724" marR="73724" marT="36862" marB="36862" anchor="ctr">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82980" rtl="0" eaLnBrk="1" fontAlgn="auto" latinLnBrk="0" hangingPunct="1">
                        <a:lnSpc>
                          <a:spcPct val="100000"/>
                        </a:lnSpc>
                        <a:spcBef>
                          <a:spcPts val="0"/>
                        </a:spcBef>
                        <a:spcAft>
                          <a:spcPts val="0"/>
                        </a:spcAft>
                        <a:buClrTx/>
                        <a:buSzTx/>
                        <a:buFontTx/>
                        <a:buNone/>
                        <a:tabLst/>
                        <a:defRPr/>
                      </a:pPr>
                      <a:r>
                        <a:rPr lang="en-US" sz="1400" baseline="0" dirty="0" smtClean="0"/>
                        <a:t>September</a:t>
                      </a:r>
                      <a:r>
                        <a:rPr lang="en-US" sz="1400" dirty="0" smtClean="0">
                          <a:solidFill>
                            <a:schemeClr val="tx1"/>
                          </a:solidFill>
                          <a:latin typeface="+mn-lt"/>
                        </a:rPr>
                        <a:t> 2018</a:t>
                      </a:r>
                    </a:p>
                  </a:txBody>
                  <a:tcPr marL="73724" marR="73724" marT="36862" marB="36862"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76899201"/>
                  </a:ext>
                </a:extLst>
              </a:tr>
            </a:tbl>
          </a:graphicData>
        </a:graphic>
      </p:graphicFrame>
    </p:spTree>
    <p:extLst>
      <p:ext uri="{BB962C8B-B14F-4D97-AF65-F5344CB8AC3E}">
        <p14:creationId xmlns:p14="http://schemas.microsoft.com/office/powerpoint/2010/main" val="31257545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B27C9CEC-CE27-4242-B95B-FC4AF56DB688}" type="slidenum">
              <a:rPr lang="en-US" smtClean="0"/>
              <a:pPr/>
              <a:t>17</a:t>
            </a:fld>
            <a:endParaRPr lang="en-US" dirty="0"/>
          </a:p>
        </p:txBody>
      </p:sp>
      <p:sp>
        <p:nvSpPr>
          <p:cNvPr id="7" name="Title 1"/>
          <p:cNvSpPr>
            <a:spLocks noGrp="1"/>
          </p:cNvSpPr>
          <p:nvPr>
            <p:ph type="title"/>
          </p:nvPr>
        </p:nvSpPr>
        <p:spPr>
          <a:xfrm>
            <a:off x="1481297" y="282323"/>
            <a:ext cx="7932103" cy="574517"/>
          </a:xfrm>
        </p:spPr>
        <p:txBody>
          <a:bodyPr/>
          <a:lstStyle/>
          <a:p>
            <a:r>
              <a:rPr lang="en-US" altLang="en-US" sz="3200" dirty="0" smtClean="0"/>
              <a:t>CY18 </a:t>
            </a:r>
            <a:r>
              <a:rPr lang="en-US" altLang="en-US" sz="3200" dirty="0">
                <a:latin typeface="+mn-lt"/>
              </a:rPr>
              <a:t>Publications</a:t>
            </a:r>
            <a:r>
              <a:rPr lang="en-US" altLang="en-US" sz="3200" dirty="0"/>
              <a:t> </a:t>
            </a:r>
            <a:r>
              <a:rPr lang="en-US" altLang="en-US" sz="3200" dirty="0" smtClean="0"/>
              <a:t>Expected to be Signed</a:t>
            </a:r>
          </a:p>
        </p:txBody>
      </p:sp>
      <p:graphicFrame>
        <p:nvGraphicFramePr>
          <p:cNvPr id="9" name="Content Placeholder 4"/>
          <p:cNvGraphicFramePr>
            <a:graphicFrameLocks noGrp="1"/>
          </p:cNvGraphicFramePr>
          <p:nvPr>
            <p:ph idx="1"/>
            <p:extLst>
              <p:ext uri="{D42A27DB-BD31-4B8C-83A1-F6EECF244321}">
                <p14:modId xmlns:p14="http://schemas.microsoft.com/office/powerpoint/2010/main" val="1453291542"/>
              </p:ext>
            </p:extLst>
          </p:nvPr>
        </p:nvGraphicFramePr>
        <p:xfrm>
          <a:off x="227250" y="1248475"/>
          <a:ext cx="9375300" cy="5259893"/>
        </p:xfrm>
        <a:graphic>
          <a:graphicData uri="http://schemas.openxmlformats.org/drawingml/2006/table">
            <a:tbl>
              <a:tblPr firstRow="1" bandRow="1">
                <a:tableStyleId>{5C22544A-7EE6-4342-B048-85BDC9FD1C3A}</a:tableStyleId>
              </a:tblPr>
              <a:tblGrid>
                <a:gridCol w="1896948">
                  <a:extLst>
                    <a:ext uri="{9D8B030D-6E8A-4147-A177-3AD203B41FA5}">
                      <a16:colId xmlns:a16="http://schemas.microsoft.com/office/drawing/2014/main" val="20000"/>
                    </a:ext>
                  </a:extLst>
                </a:gridCol>
                <a:gridCol w="4961248">
                  <a:extLst>
                    <a:ext uri="{9D8B030D-6E8A-4147-A177-3AD203B41FA5}">
                      <a16:colId xmlns:a16="http://schemas.microsoft.com/office/drawing/2014/main" val="20001"/>
                    </a:ext>
                  </a:extLst>
                </a:gridCol>
                <a:gridCol w="2517104">
                  <a:extLst>
                    <a:ext uri="{9D8B030D-6E8A-4147-A177-3AD203B41FA5}">
                      <a16:colId xmlns:a16="http://schemas.microsoft.com/office/drawing/2014/main" val="20002"/>
                    </a:ext>
                  </a:extLst>
                </a:gridCol>
              </a:tblGrid>
              <a:tr h="1049537">
                <a:tc>
                  <a:txBody>
                    <a:bodyPr/>
                    <a:lstStyle/>
                    <a:p>
                      <a:pPr algn="ctr"/>
                      <a:r>
                        <a:rPr lang="en-US" sz="2400" dirty="0" smtClean="0">
                          <a:latin typeface="+mn-lt"/>
                        </a:rPr>
                        <a:t>Publication</a:t>
                      </a:r>
                      <a:endParaRPr lang="en-US" sz="2400" dirty="0">
                        <a:latin typeface="+mn-lt"/>
                      </a:endParaRPr>
                    </a:p>
                  </a:txBody>
                  <a:tcPr marL="73724" marR="73724" marT="36862" marB="36862"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US" sz="2400" i="1" dirty="0" smtClean="0">
                          <a:latin typeface="+mn-lt"/>
                        </a:rPr>
                        <a:t>Title</a:t>
                      </a:r>
                      <a:endParaRPr lang="en-US" sz="2400" i="1" dirty="0">
                        <a:latin typeface="+mn-lt"/>
                      </a:endParaRPr>
                    </a:p>
                  </a:txBody>
                  <a:tcPr marL="73724" marR="73724" marT="36862" marB="36862" anchor="ctr">
                    <a:lnT w="12700" cap="flat" cmpd="sng" algn="ctr">
                      <a:solidFill>
                        <a:schemeClr val="tx1"/>
                      </a:solidFill>
                      <a:prstDash val="solid"/>
                      <a:round/>
                      <a:headEnd type="none" w="med" len="med"/>
                      <a:tailEnd type="none" w="med" len="med"/>
                    </a:lnT>
                  </a:tcPr>
                </a:tc>
                <a:tc>
                  <a:txBody>
                    <a:bodyPr/>
                    <a:lstStyle/>
                    <a:p>
                      <a:pPr algn="ctr"/>
                      <a:r>
                        <a:rPr lang="en-US" sz="2400" dirty="0" smtClean="0">
                          <a:latin typeface="+mn-lt"/>
                        </a:rPr>
                        <a:t>Projected Signature</a:t>
                      </a:r>
                      <a:endParaRPr lang="en-US" sz="2400" dirty="0">
                        <a:latin typeface="+mn-lt"/>
                      </a:endParaRPr>
                    </a:p>
                  </a:txBody>
                  <a:tcPr marL="73724" marR="73724" marT="36862" marB="36862"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0"/>
                  </a:ext>
                </a:extLst>
              </a:tr>
              <a:tr h="444761">
                <a:tc>
                  <a:txBody>
                    <a:bodyPr/>
                    <a:lstStyle/>
                    <a:p>
                      <a:r>
                        <a:rPr lang="en-US" sz="1400" dirty="0" smtClean="0"/>
                        <a:t>JP</a:t>
                      </a:r>
                      <a:r>
                        <a:rPr lang="en-US" sz="1400" baseline="0" dirty="0" smtClean="0"/>
                        <a:t> 4-05</a:t>
                      </a:r>
                      <a:endParaRPr lang="en-US" sz="1400" dirty="0"/>
                    </a:p>
                  </a:txBody>
                  <a:tcPr marL="73724" marR="73724" marT="36862" marB="36862" anchor="ct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r>
                        <a:rPr lang="en-US" sz="1400" i="1" dirty="0" smtClean="0"/>
                        <a:t>Mobilization</a:t>
                      </a:r>
                      <a:r>
                        <a:rPr lang="en-US" sz="1400" i="1" baseline="0" dirty="0" smtClean="0"/>
                        <a:t> Planning</a:t>
                      </a:r>
                      <a:endParaRPr lang="en-US" sz="1400" i="1" dirty="0"/>
                    </a:p>
                  </a:txBody>
                  <a:tcPr marL="73724" marR="73724" marT="36862" marB="36862" anchor="ctr">
                    <a:solidFill>
                      <a:schemeClr val="bg1">
                        <a:lumMod val="85000"/>
                      </a:schemeClr>
                    </a:solidFill>
                  </a:tcPr>
                </a:tc>
                <a:tc>
                  <a:txBody>
                    <a:bodyPr/>
                    <a:lstStyle/>
                    <a:p>
                      <a:r>
                        <a:rPr lang="en-US" sz="1400" dirty="0" smtClean="0">
                          <a:solidFill>
                            <a:schemeClr val="tx1"/>
                          </a:solidFill>
                          <a:latin typeface="+mn-lt"/>
                        </a:rPr>
                        <a:t>September 18</a:t>
                      </a:r>
                      <a:endParaRPr lang="en-US" sz="1400" dirty="0">
                        <a:solidFill>
                          <a:schemeClr val="tx1"/>
                        </a:solidFill>
                        <a:latin typeface="+mn-lt"/>
                      </a:endParaRPr>
                    </a:p>
                  </a:txBody>
                  <a:tcPr marL="73724" marR="73724" marT="36862" marB="36862" anchor="ctr">
                    <a:lnR w="12700" cap="flat" cmpd="sng" algn="ctr">
                      <a:solidFill>
                        <a:schemeClr val="tx1"/>
                      </a:solidFill>
                      <a:prstDash val="solid"/>
                      <a:round/>
                      <a:headEnd type="none" w="med" len="med"/>
                      <a:tailEnd type="none" w="med" len="med"/>
                    </a:lnR>
                    <a:solidFill>
                      <a:schemeClr val="bg1">
                        <a:lumMod val="85000"/>
                      </a:schemeClr>
                    </a:solidFill>
                  </a:tcPr>
                </a:tc>
                <a:extLst>
                  <a:ext uri="{0D108BD9-81ED-4DB2-BD59-A6C34878D82A}">
                    <a16:rowId xmlns:a16="http://schemas.microsoft.com/office/drawing/2014/main" val="1811130568"/>
                  </a:ext>
                </a:extLst>
              </a:tr>
              <a:tr h="444761">
                <a:tc>
                  <a:txBody>
                    <a:bodyPr/>
                    <a:lstStyle/>
                    <a:p>
                      <a:r>
                        <a:rPr lang="en-US" sz="1400" dirty="0" smtClean="0"/>
                        <a:t>JP 3-02</a:t>
                      </a:r>
                      <a:endParaRPr lang="en-US" sz="1400" dirty="0"/>
                    </a:p>
                  </a:txBody>
                  <a:tcPr marL="73724" marR="73724" marT="36862" marB="36862" anchor="ctr">
                    <a:lnL w="12700" cap="flat" cmpd="sng" algn="ctr">
                      <a:solidFill>
                        <a:schemeClr val="tx1"/>
                      </a:solidFill>
                      <a:prstDash val="solid"/>
                      <a:round/>
                      <a:headEnd type="none" w="med" len="med"/>
                      <a:tailEnd type="none" w="med" len="med"/>
                    </a:lnL>
                    <a:solidFill>
                      <a:schemeClr val="bg1"/>
                    </a:solidFill>
                  </a:tcPr>
                </a:tc>
                <a:tc>
                  <a:txBody>
                    <a:bodyPr/>
                    <a:lstStyle/>
                    <a:p>
                      <a:r>
                        <a:rPr lang="en-US" sz="1400" i="1" dirty="0" smtClean="0"/>
                        <a:t>Amphibious Operations</a:t>
                      </a:r>
                      <a:endParaRPr lang="en-US" sz="1400" i="1" dirty="0"/>
                    </a:p>
                  </a:txBody>
                  <a:tcPr marL="73724" marR="73724" marT="36862" marB="36862" anchor="ctr">
                    <a:solidFill>
                      <a:schemeClr val="bg1"/>
                    </a:solidFill>
                  </a:tcPr>
                </a:tc>
                <a:tc>
                  <a:txBody>
                    <a:bodyPr/>
                    <a:lstStyle/>
                    <a:p>
                      <a:r>
                        <a:rPr lang="en-US" sz="1400" dirty="0" smtClean="0">
                          <a:solidFill>
                            <a:schemeClr val="tx1"/>
                          </a:solidFill>
                          <a:latin typeface="+mn-lt"/>
                        </a:rPr>
                        <a:t>October 18</a:t>
                      </a:r>
                      <a:endParaRPr lang="en-US" sz="1400" dirty="0">
                        <a:solidFill>
                          <a:schemeClr val="tx1"/>
                        </a:solidFill>
                        <a:latin typeface="+mn-lt"/>
                      </a:endParaRPr>
                    </a:p>
                  </a:txBody>
                  <a:tcPr marL="73724" marR="73724" marT="36862" marB="36862" anchor="ctr">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6"/>
                  </a:ext>
                </a:extLst>
              </a:tr>
              <a:tr h="444761">
                <a:tc>
                  <a:txBody>
                    <a:bodyPr/>
                    <a:lstStyle/>
                    <a:p>
                      <a:r>
                        <a:rPr lang="en-US" sz="1400" dirty="0" smtClean="0">
                          <a:solidFill>
                            <a:schemeClr val="tx1"/>
                          </a:solidFill>
                          <a:latin typeface="+mn-lt"/>
                        </a:rPr>
                        <a:t>JP 4-10</a:t>
                      </a:r>
                      <a:endParaRPr lang="en-US" sz="1400" dirty="0">
                        <a:solidFill>
                          <a:schemeClr val="tx1"/>
                        </a:solidFill>
                        <a:latin typeface="+mn-lt"/>
                      </a:endParaRPr>
                    </a:p>
                  </a:txBody>
                  <a:tcPr marL="73724" marR="73724" marT="36862" marB="36862" anchor="ctr">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r>
                        <a:rPr lang="en-US" sz="1400" i="1" dirty="0" smtClean="0">
                          <a:solidFill>
                            <a:schemeClr val="tx1"/>
                          </a:solidFill>
                          <a:latin typeface="+mn-lt"/>
                        </a:rPr>
                        <a:t>Operational</a:t>
                      </a:r>
                      <a:r>
                        <a:rPr lang="en-US" sz="1400" i="1" baseline="0" dirty="0" smtClean="0">
                          <a:solidFill>
                            <a:schemeClr val="tx1"/>
                          </a:solidFill>
                          <a:latin typeface="+mn-lt"/>
                        </a:rPr>
                        <a:t> Contract Support</a:t>
                      </a:r>
                      <a:endParaRPr lang="en-US" sz="1400" i="1" dirty="0">
                        <a:solidFill>
                          <a:schemeClr val="tx1"/>
                        </a:solidFill>
                        <a:latin typeface="+mn-lt"/>
                      </a:endParaRPr>
                    </a:p>
                  </a:txBody>
                  <a:tcPr marL="73724" marR="73724" marT="36862" marB="36862" anchor="ctr">
                    <a:solidFill>
                      <a:schemeClr val="bg1">
                        <a:lumMod val="75000"/>
                      </a:schemeClr>
                    </a:solidFill>
                  </a:tcPr>
                </a:tc>
                <a:tc>
                  <a:txBody>
                    <a:bodyPr/>
                    <a:lstStyle/>
                    <a:p>
                      <a:r>
                        <a:rPr lang="en-US" sz="1400" dirty="0" smtClean="0">
                          <a:solidFill>
                            <a:schemeClr val="tx1"/>
                          </a:solidFill>
                          <a:latin typeface="+mn-lt"/>
                        </a:rPr>
                        <a:t>October 18</a:t>
                      </a:r>
                      <a:endParaRPr lang="en-US" sz="1400" dirty="0">
                        <a:solidFill>
                          <a:schemeClr val="tx1"/>
                        </a:solidFill>
                        <a:latin typeface="+mn-lt"/>
                      </a:endParaRPr>
                    </a:p>
                  </a:txBody>
                  <a:tcPr marL="73724" marR="73724" marT="36862" marB="36862" anchor="ctr">
                    <a:lnR w="12700" cap="flat" cmpd="sng" algn="ctr">
                      <a:solidFill>
                        <a:schemeClr val="tx1"/>
                      </a:solidFill>
                      <a:prstDash val="solid"/>
                      <a:round/>
                      <a:headEnd type="none" w="med" len="med"/>
                      <a:tailEnd type="none" w="med" len="med"/>
                    </a:lnR>
                    <a:solidFill>
                      <a:schemeClr val="bg1">
                        <a:lumMod val="75000"/>
                      </a:schemeClr>
                    </a:solidFill>
                  </a:tcPr>
                </a:tc>
                <a:extLst>
                  <a:ext uri="{0D108BD9-81ED-4DB2-BD59-A6C34878D82A}">
                    <a16:rowId xmlns:a16="http://schemas.microsoft.com/office/drawing/2014/main" val="227386276"/>
                  </a:ext>
                </a:extLst>
              </a:tr>
              <a:tr h="444761">
                <a:tc>
                  <a:txBody>
                    <a:bodyPr/>
                    <a:lstStyle/>
                    <a:p>
                      <a:r>
                        <a:rPr lang="en-US" sz="1400" dirty="0" smtClean="0"/>
                        <a:t>JP 3-07.4</a:t>
                      </a:r>
                      <a:endParaRPr lang="en-US" sz="1400" dirty="0"/>
                    </a:p>
                  </a:txBody>
                  <a:tcPr marL="73724" marR="73724" marT="36862" marB="36862" anchor="ctr">
                    <a:lnL w="12700" cap="flat" cmpd="sng" algn="ctr">
                      <a:solidFill>
                        <a:schemeClr val="tx1"/>
                      </a:solidFill>
                      <a:prstDash val="solid"/>
                      <a:round/>
                      <a:headEnd type="none" w="med" len="med"/>
                      <a:tailEnd type="none" w="med" len="med"/>
                    </a:lnL>
                    <a:solidFill>
                      <a:schemeClr val="bg1"/>
                    </a:solidFill>
                  </a:tcPr>
                </a:tc>
                <a:tc>
                  <a:txBody>
                    <a:bodyPr/>
                    <a:lstStyle/>
                    <a:p>
                      <a:r>
                        <a:rPr lang="en-US" sz="1400" i="1" dirty="0" smtClean="0"/>
                        <a:t>Counterdrug Operations</a:t>
                      </a:r>
                      <a:endParaRPr lang="en-US" sz="1400" i="1" dirty="0"/>
                    </a:p>
                  </a:txBody>
                  <a:tcPr marL="73724" marR="73724" marT="36862" marB="36862" anchor="ctr">
                    <a:solidFill>
                      <a:schemeClr val="bg1"/>
                    </a:solidFill>
                  </a:tcPr>
                </a:tc>
                <a:tc>
                  <a:txBody>
                    <a:bodyPr/>
                    <a:lstStyle/>
                    <a:p>
                      <a:r>
                        <a:rPr lang="en-US" sz="1400" dirty="0" smtClean="0"/>
                        <a:t>October 18</a:t>
                      </a:r>
                      <a:endParaRPr lang="en-US" sz="1400" dirty="0"/>
                    </a:p>
                  </a:txBody>
                  <a:tcPr marL="73724" marR="73724" marT="36862" marB="36862" anchor="ctr">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643299618"/>
                  </a:ext>
                </a:extLst>
              </a:tr>
              <a:tr h="444761">
                <a:tc>
                  <a:txBody>
                    <a:bodyPr/>
                    <a:lstStyle/>
                    <a:p>
                      <a:r>
                        <a:rPr lang="en-US" sz="1400" dirty="0" smtClean="0"/>
                        <a:t>JP 3-16</a:t>
                      </a:r>
                      <a:endParaRPr lang="en-US" sz="1400" dirty="0"/>
                    </a:p>
                  </a:txBody>
                  <a:tcPr marL="73724" marR="73724" marT="36862" marB="36862" anchor="ctr">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r>
                        <a:rPr lang="en-US" sz="1400" i="1" dirty="0" smtClean="0"/>
                        <a:t>Multinational Operations</a:t>
                      </a:r>
                      <a:endParaRPr lang="en-US" sz="1400" i="1" dirty="0"/>
                    </a:p>
                  </a:txBody>
                  <a:tcPr marL="73724" marR="73724" marT="36862" marB="36862" anchor="ctr">
                    <a:solidFill>
                      <a:schemeClr val="bg1">
                        <a:lumMod val="75000"/>
                      </a:schemeClr>
                    </a:solidFill>
                  </a:tcPr>
                </a:tc>
                <a:tc>
                  <a:txBody>
                    <a:bodyPr/>
                    <a:lstStyle/>
                    <a:p>
                      <a:r>
                        <a:rPr lang="en-US" sz="1400" dirty="0" smtClean="0"/>
                        <a:t>November 18</a:t>
                      </a:r>
                      <a:endParaRPr lang="en-US" sz="1400" dirty="0"/>
                    </a:p>
                  </a:txBody>
                  <a:tcPr marL="73724" marR="73724" marT="36862" marB="36862" anchor="ctr">
                    <a:lnR w="12700" cap="flat" cmpd="sng" algn="ctr">
                      <a:solidFill>
                        <a:schemeClr val="tx1"/>
                      </a:solidFill>
                      <a:prstDash val="solid"/>
                      <a:round/>
                      <a:headEnd type="none" w="med" len="med"/>
                      <a:tailEnd type="none" w="med" len="med"/>
                    </a:lnR>
                    <a:solidFill>
                      <a:schemeClr val="bg1">
                        <a:lumMod val="75000"/>
                      </a:schemeClr>
                    </a:solidFill>
                  </a:tcPr>
                </a:tc>
                <a:extLst>
                  <a:ext uri="{0D108BD9-81ED-4DB2-BD59-A6C34878D82A}">
                    <a16:rowId xmlns:a16="http://schemas.microsoft.com/office/drawing/2014/main" val="10007"/>
                  </a:ext>
                </a:extLst>
              </a:tr>
              <a:tr h="444761">
                <a:tc>
                  <a:txBody>
                    <a:bodyPr/>
                    <a:lstStyle/>
                    <a:p>
                      <a:r>
                        <a:rPr lang="en-US" sz="1400" dirty="0" smtClean="0"/>
                        <a:t>JP</a:t>
                      </a:r>
                      <a:r>
                        <a:rPr lang="en-US" sz="1400" baseline="0" dirty="0" smtClean="0"/>
                        <a:t> 3-06</a:t>
                      </a:r>
                      <a:endParaRPr lang="en-US" sz="1400" dirty="0"/>
                    </a:p>
                  </a:txBody>
                  <a:tcPr marL="73724" marR="73724" marT="36862" marB="36862" anchor="ctr">
                    <a:lnL w="12700" cap="flat" cmpd="sng" algn="ctr">
                      <a:solidFill>
                        <a:schemeClr val="tx1"/>
                      </a:solidFill>
                      <a:prstDash val="solid"/>
                      <a:round/>
                      <a:headEnd type="none" w="med" len="med"/>
                      <a:tailEnd type="none" w="med" len="med"/>
                    </a:lnL>
                    <a:solidFill>
                      <a:schemeClr val="bg1"/>
                    </a:solidFill>
                  </a:tcPr>
                </a:tc>
                <a:tc>
                  <a:txBody>
                    <a:bodyPr/>
                    <a:lstStyle/>
                    <a:p>
                      <a:r>
                        <a:rPr lang="en-US" sz="1400" i="1" dirty="0" smtClean="0"/>
                        <a:t>Urban</a:t>
                      </a:r>
                      <a:r>
                        <a:rPr lang="en-US" sz="1400" i="1" baseline="0" dirty="0" smtClean="0"/>
                        <a:t> Operations</a:t>
                      </a:r>
                      <a:endParaRPr lang="en-US" sz="1400" i="1" dirty="0"/>
                    </a:p>
                  </a:txBody>
                  <a:tcPr marL="73724" marR="73724" marT="36862" marB="36862" anchor="ctr">
                    <a:solidFill>
                      <a:schemeClr val="bg1"/>
                    </a:solidFill>
                  </a:tcPr>
                </a:tc>
                <a:tc>
                  <a:txBody>
                    <a:bodyPr/>
                    <a:lstStyle/>
                    <a:p>
                      <a:r>
                        <a:rPr lang="en-US" sz="1400" dirty="0" smtClean="0"/>
                        <a:t>December 18</a:t>
                      </a:r>
                      <a:endParaRPr lang="en-US" sz="1400" dirty="0"/>
                    </a:p>
                  </a:txBody>
                  <a:tcPr marL="73724" marR="73724" marT="36862" marB="36862" anchor="ctr">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462009537"/>
                  </a:ext>
                </a:extLst>
              </a:tr>
              <a:tr h="444761">
                <a:tc>
                  <a:txBody>
                    <a:bodyPr/>
                    <a:lstStyle/>
                    <a:p>
                      <a:r>
                        <a:rPr lang="en-US" sz="1400" dirty="0" smtClean="0">
                          <a:solidFill>
                            <a:schemeClr val="tx1"/>
                          </a:solidFill>
                          <a:latin typeface="+mn-lt"/>
                        </a:rPr>
                        <a:t>JP 3-30</a:t>
                      </a:r>
                      <a:endParaRPr lang="en-US" sz="1400" dirty="0">
                        <a:solidFill>
                          <a:schemeClr val="tx1"/>
                        </a:solidFill>
                        <a:latin typeface="+mn-lt"/>
                      </a:endParaRPr>
                    </a:p>
                  </a:txBody>
                  <a:tcPr marL="73724" marR="73724" marT="36862" marB="36862" anchor="ctr">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r>
                        <a:rPr lang="en-US" sz="1400" i="1" dirty="0" smtClean="0">
                          <a:solidFill>
                            <a:schemeClr val="tx1"/>
                          </a:solidFill>
                          <a:latin typeface="+mn-lt"/>
                        </a:rPr>
                        <a:t>Command and Control of Joint Air Operations</a:t>
                      </a:r>
                    </a:p>
                  </a:txBody>
                  <a:tcPr marL="73724" marR="73724" marT="36862" marB="36862" anchor="ctr">
                    <a:solidFill>
                      <a:schemeClr val="bg1">
                        <a:lumMod val="75000"/>
                      </a:schemeClr>
                    </a:solidFill>
                  </a:tcPr>
                </a:tc>
                <a:tc>
                  <a:txBody>
                    <a:bodyPr/>
                    <a:lstStyle/>
                    <a:p>
                      <a:pPr marL="0" marR="0" lvl="0" indent="0" algn="l" defTabSz="982980" rtl="0" eaLnBrk="1" fontAlgn="auto" latinLnBrk="0" hangingPunct="1">
                        <a:lnSpc>
                          <a:spcPct val="100000"/>
                        </a:lnSpc>
                        <a:spcBef>
                          <a:spcPts val="0"/>
                        </a:spcBef>
                        <a:spcAft>
                          <a:spcPts val="0"/>
                        </a:spcAft>
                        <a:buClrTx/>
                        <a:buSzTx/>
                        <a:buFontTx/>
                        <a:buNone/>
                        <a:tabLst/>
                        <a:defRPr/>
                      </a:pPr>
                      <a:r>
                        <a:rPr lang="en-US" sz="1400" dirty="0" smtClean="0"/>
                        <a:t>December 18</a:t>
                      </a:r>
                    </a:p>
                  </a:txBody>
                  <a:tcPr marL="73724" marR="73724" marT="36862" marB="36862" anchor="ctr">
                    <a:lnR w="12700" cap="flat" cmpd="sng" algn="ctr">
                      <a:solidFill>
                        <a:schemeClr val="tx1"/>
                      </a:solidFill>
                      <a:prstDash val="solid"/>
                      <a:round/>
                      <a:headEnd type="none" w="med" len="med"/>
                      <a:tailEnd type="none" w="med" len="med"/>
                    </a:lnR>
                    <a:solidFill>
                      <a:schemeClr val="bg1">
                        <a:lumMod val="75000"/>
                      </a:schemeClr>
                    </a:solidFill>
                  </a:tcPr>
                </a:tc>
                <a:extLst>
                  <a:ext uri="{0D108BD9-81ED-4DB2-BD59-A6C34878D82A}">
                    <a16:rowId xmlns:a16="http://schemas.microsoft.com/office/drawing/2014/main" val="10008"/>
                  </a:ext>
                </a:extLst>
              </a:tr>
              <a:tr h="444761">
                <a:tc>
                  <a:txBody>
                    <a:bodyPr/>
                    <a:lstStyle/>
                    <a:p>
                      <a:r>
                        <a:rPr lang="en-US" sz="1400" dirty="0" smtClean="0"/>
                        <a:t>JP 4-09</a:t>
                      </a:r>
                      <a:endParaRPr lang="en-US" sz="1400" dirty="0"/>
                    </a:p>
                  </a:txBody>
                  <a:tcPr marL="73724" marR="73724" marT="36862" marB="36862" anchor="ctr">
                    <a:lnL w="12700" cap="flat" cmpd="sng" algn="ctr">
                      <a:solidFill>
                        <a:schemeClr val="tx1"/>
                      </a:solidFill>
                      <a:prstDash val="solid"/>
                      <a:round/>
                      <a:headEnd type="none" w="med" len="med"/>
                      <a:tailEnd type="none" w="med" len="med"/>
                    </a:lnL>
                    <a:solidFill>
                      <a:schemeClr val="bg1"/>
                    </a:solidFill>
                  </a:tcPr>
                </a:tc>
                <a:tc>
                  <a:txBody>
                    <a:bodyPr/>
                    <a:lstStyle/>
                    <a:p>
                      <a:r>
                        <a:rPr lang="en-US" sz="1400" i="1" dirty="0" smtClean="0"/>
                        <a:t>Distribution Operations</a:t>
                      </a:r>
                      <a:endParaRPr lang="en-US" sz="1400" i="1" dirty="0"/>
                    </a:p>
                  </a:txBody>
                  <a:tcPr marL="73724" marR="73724" marT="36862" marB="36862" anchor="ctr">
                    <a:solidFill>
                      <a:schemeClr val="bg1"/>
                    </a:solidFill>
                  </a:tcPr>
                </a:tc>
                <a:tc>
                  <a:txBody>
                    <a:bodyPr/>
                    <a:lstStyle/>
                    <a:p>
                      <a:r>
                        <a:rPr lang="en-US" sz="1400" strike="noStrike" dirty="0" smtClean="0">
                          <a:solidFill>
                            <a:schemeClr val="tx1"/>
                          </a:solidFill>
                          <a:latin typeface="+mn-lt"/>
                        </a:rPr>
                        <a:t>December 18</a:t>
                      </a:r>
                      <a:endParaRPr lang="en-US" sz="1400" strike="noStrike" dirty="0">
                        <a:solidFill>
                          <a:schemeClr val="tx1"/>
                        </a:solidFill>
                        <a:latin typeface="+mn-lt"/>
                      </a:endParaRPr>
                    </a:p>
                  </a:txBody>
                  <a:tcPr marL="73724" marR="73724" marT="36862" marB="36862" anchor="ctr">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9"/>
                  </a:ext>
                </a:extLst>
              </a:tr>
              <a:tr h="652268">
                <a:tc>
                  <a:txBody>
                    <a:bodyPr/>
                    <a:lstStyle/>
                    <a:p>
                      <a:r>
                        <a:rPr lang="en-US" sz="1400" dirty="0" smtClean="0"/>
                        <a:t>JP</a:t>
                      </a:r>
                      <a:r>
                        <a:rPr lang="en-US" sz="1400" baseline="0" dirty="0" smtClean="0"/>
                        <a:t> 3-72</a:t>
                      </a:r>
                      <a:endParaRPr lang="en-US" sz="1400" dirty="0"/>
                    </a:p>
                  </a:txBody>
                  <a:tcPr marL="73724" marR="73724" marT="36862" marB="36862"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sz="1400" i="1" dirty="0" smtClean="0"/>
                        <a:t>Nuclear Operations</a:t>
                      </a:r>
                      <a:endParaRPr lang="en-US" sz="1400" i="1" dirty="0"/>
                    </a:p>
                  </a:txBody>
                  <a:tcPr marL="73724" marR="73724" marT="36862" marB="36862" anchor="ctr">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sz="1400" dirty="0" smtClean="0"/>
                        <a:t>Pending DD level of discussion</a:t>
                      </a:r>
                      <a:endParaRPr lang="en-US" sz="1400" dirty="0"/>
                    </a:p>
                  </a:txBody>
                  <a:tcPr marL="73724" marR="73724" marT="36862" marB="36862"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1886241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042351724"/>
              </p:ext>
            </p:extLst>
          </p:nvPr>
        </p:nvGraphicFramePr>
        <p:xfrm>
          <a:off x="114300" y="647700"/>
          <a:ext cx="9601200" cy="6559987"/>
        </p:xfrm>
        <a:graphic>
          <a:graphicData uri="http://schemas.openxmlformats.org/drawingml/2006/table">
            <a:tbl>
              <a:tblPr firstRow="1" firstCol="1" bandRow="1">
                <a:tableStyleId>{5C22544A-7EE6-4342-B048-85BDC9FD1C3A}</a:tableStyleId>
              </a:tblPr>
              <a:tblGrid>
                <a:gridCol w="1989094">
                  <a:extLst>
                    <a:ext uri="{9D8B030D-6E8A-4147-A177-3AD203B41FA5}">
                      <a16:colId xmlns:a16="http://schemas.microsoft.com/office/drawing/2014/main" val="2737949626"/>
                    </a:ext>
                  </a:extLst>
                </a:gridCol>
                <a:gridCol w="4743222">
                  <a:extLst>
                    <a:ext uri="{9D8B030D-6E8A-4147-A177-3AD203B41FA5}">
                      <a16:colId xmlns:a16="http://schemas.microsoft.com/office/drawing/2014/main" val="552060545"/>
                    </a:ext>
                  </a:extLst>
                </a:gridCol>
                <a:gridCol w="1738800">
                  <a:extLst>
                    <a:ext uri="{9D8B030D-6E8A-4147-A177-3AD203B41FA5}">
                      <a16:colId xmlns:a16="http://schemas.microsoft.com/office/drawing/2014/main" val="1157416934"/>
                    </a:ext>
                  </a:extLst>
                </a:gridCol>
                <a:gridCol w="1130084">
                  <a:extLst>
                    <a:ext uri="{9D8B030D-6E8A-4147-A177-3AD203B41FA5}">
                      <a16:colId xmlns:a16="http://schemas.microsoft.com/office/drawing/2014/main" val="1092117979"/>
                    </a:ext>
                  </a:extLst>
                </a:gridCol>
              </a:tblGrid>
              <a:tr h="533401">
                <a:tc>
                  <a:txBody>
                    <a:bodyPr/>
                    <a:lstStyle/>
                    <a:p>
                      <a:pPr marL="0" marR="0" algn="ctr">
                        <a:spcBef>
                          <a:spcPts val="0"/>
                        </a:spcBef>
                        <a:spcAft>
                          <a:spcPts val="0"/>
                        </a:spcAft>
                      </a:pPr>
                      <a:r>
                        <a:rPr lang="en-US" sz="2400" dirty="0" smtClean="0">
                          <a:effectLst/>
                          <a:latin typeface="+mn-lt"/>
                          <a:ea typeface="Times New Roman" panose="02020603050405020304" pitchFamily="18" charset="0"/>
                        </a:rPr>
                        <a:t>Publication</a:t>
                      </a:r>
                      <a:endParaRPr lang="en-US" sz="2400" dirty="0">
                        <a:effectLst/>
                        <a:latin typeface="+mn-lt"/>
                        <a:ea typeface="Times New Roman" panose="02020603050405020304" pitchFamily="18" charset="0"/>
                      </a:endParaRPr>
                    </a:p>
                  </a:txBody>
                  <a:tcPr marL="73724" marR="73724" marT="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r>
                        <a:rPr lang="en-US" sz="2400" i="1" dirty="0" smtClean="0">
                          <a:effectLst/>
                        </a:rPr>
                        <a:t>Title</a:t>
                      </a:r>
                      <a:endParaRPr lang="en-US" sz="2400" i="1" dirty="0">
                        <a:effectLst/>
                        <a:latin typeface="Courier New" panose="02070309020205020404" pitchFamily="49" charset="0"/>
                        <a:ea typeface="Times New Roman" panose="02020603050405020304" pitchFamily="18" charset="0"/>
                      </a:endParaRPr>
                    </a:p>
                  </a:txBody>
                  <a:tcPr marL="73724" marR="73724" marT="0" marB="0" anchor="b">
                    <a:lnT w="1270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r>
                        <a:rPr lang="en-US" sz="2000" dirty="0" smtClean="0">
                          <a:effectLst/>
                        </a:rPr>
                        <a:t>Completion</a:t>
                      </a:r>
                      <a:endParaRPr lang="en-US" sz="2000" dirty="0">
                        <a:effectLst/>
                        <a:latin typeface="Courier New" panose="02070309020205020404" pitchFamily="49" charset="0"/>
                        <a:ea typeface="Times New Roman" panose="02020603050405020304" pitchFamily="18" charset="0"/>
                      </a:endParaRPr>
                    </a:p>
                  </a:txBody>
                  <a:tcPr marL="73724" marR="73724" marT="0" marB="0" anchor="b">
                    <a:lnT w="1270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r>
                        <a:rPr lang="en-US" sz="2000" dirty="0" smtClean="0">
                          <a:effectLst/>
                          <a:latin typeface="+mn-lt"/>
                          <a:ea typeface="Times New Roman" panose="02020603050405020304" pitchFamily="18" charset="0"/>
                        </a:rPr>
                        <a:t>Results</a:t>
                      </a:r>
                    </a:p>
                  </a:txBody>
                  <a:tcPr marL="73724" marR="73724" marT="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12081006"/>
                  </a:ext>
                </a:extLst>
              </a:tr>
              <a:tr h="287397">
                <a:tc gridSpan="4">
                  <a:txBody>
                    <a:bodyPr/>
                    <a:lstStyle/>
                    <a:p>
                      <a:pPr marL="0" marR="0" algn="ctr">
                        <a:spcBef>
                          <a:spcPts val="0"/>
                        </a:spcBef>
                        <a:spcAft>
                          <a:spcPts val="0"/>
                        </a:spcAft>
                      </a:pPr>
                      <a:r>
                        <a:rPr lang="en-US" sz="1400" dirty="0" smtClean="0">
                          <a:effectLst/>
                          <a:latin typeface="+mn-lt"/>
                        </a:rPr>
                        <a:t>CY 17 Joint Doctrine Development and Assessment Schedule</a:t>
                      </a:r>
                      <a:r>
                        <a:rPr lang="en-US" sz="1400" baseline="0" dirty="0" smtClean="0">
                          <a:effectLst/>
                          <a:latin typeface="+mn-lt"/>
                        </a:rPr>
                        <a:t> </a:t>
                      </a:r>
                      <a:endParaRPr lang="en-US" sz="1300" dirty="0" smtClean="0">
                        <a:effectLst/>
                        <a:latin typeface="+mn-lt"/>
                        <a:ea typeface="Times New Roman" panose="02020603050405020304" pitchFamily="18" charset="0"/>
                      </a:endParaRPr>
                    </a:p>
                  </a:txBody>
                  <a:tcPr marL="73724" marR="737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400" dirty="0">
                        <a:effectLst/>
                        <a:latin typeface="+mn-lt"/>
                        <a:ea typeface="Times New Roman" panose="02020603050405020304" pitchFamily="18" charset="0"/>
                      </a:endParaRPr>
                    </a:p>
                  </a:txBody>
                  <a:tcPr marL="73724" marR="73724"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68263929"/>
                  </a:ext>
                </a:extLst>
              </a:tr>
              <a:tr h="287397">
                <a:tc>
                  <a:txBody>
                    <a:bodyPr/>
                    <a:lstStyle/>
                    <a:p>
                      <a:pPr marL="0" marR="0">
                        <a:spcBef>
                          <a:spcPts val="0"/>
                        </a:spcBef>
                        <a:spcAft>
                          <a:spcPts val="0"/>
                        </a:spcAft>
                      </a:pPr>
                      <a:r>
                        <a:rPr lang="en-US" sz="1400" kern="1200" dirty="0" smtClean="0">
                          <a:effectLst/>
                        </a:rPr>
                        <a:t>JP 4-03</a:t>
                      </a:r>
                      <a:endParaRPr lang="en-US" sz="1400" dirty="0">
                        <a:effectLst/>
                        <a:latin typeface="+mn-lt"/>
                        <a:ea typeface="Times New Roman" panose="02020603050405020304" pitchFamily="18" charset="0"/>
                      </a:endParaRPr>
                    </a:p>
                  </a:txBody>
                  <a:tcPr marL="73724" marR="73724" marT="0" marB="0" anchor="ctr">
                    <a:lnL w="12700" cap="flat" cmpd="sng" algn="ctr">
                      <a:solidFill>
                        <a:schemeClr val="tx1"/>
                      </a:solidFill>
                      <a:prstDash val="solid"/>
                      <a:round/>
                      <a:headEnd type="none" w="med" len="med"/>
                      <a:tailEnd type="none" w="med" len="med"/>
                    </a:lnL>
                  </a:tcPr>
                </a:tc>
                <a:tc>
                  <a:txBody>
                    <a:bodyPr/>
                    <a:lstStyle/>
                    <a:p>
                      <a:pPr marL="0" marR="0">
                        <a:spcBef>
                          <a:spcPts val="0"/>
                        </a:spcBef>
                        <a:spcAft>
                          <a:spcPts val="0"/>
                        </a:spcAft>
                      </a:pPr>
                      <a:r>
                        <a:rPr lang="en-US" sz="1400" i="1" kern="1200" dirty="0" smtClean="0">
                          <a:effectLst/>
                        </a:rPr>
                        <a:t>Joint Bulk Petroleum and Water Doctrine</a:t>
                      </a:r>
                      <a:endParaRPr lang="en-US" sz="1400" i="1" dirty="0">
                        <a:effectLst/>
                        <a:latin typeface="Times New Roman" panose="02020603050405020304" pitchFamily="18" charset="0"/>
                        <a:ea typeface="Times New Roman" panose="02020603050405020304" pitchFamily="18" charset="0"/>
                      </a:endParaRPr>
                    </a:p>
                  </a:txBody>
                  <a:tcPr marL="73724" marR="73724" marT="0" marB="0" anchor="ctr"/>
                </a:tc>
                <a:tc>
                  <a:txBody>
                    <a:bodyPr/>
                    <a:lstStyle/>
                    <a:p>
                      <a:pPr marL="0" marR="0" algn="ctr">
                        <a:spcBef>
                          <a:spcPts val="0"/>
                        </a:spcBef>
                        <a:spcAft>
                          <a:spcPts val="0"/>
                        </a:spcAft>
                      </a:pPr>
                      <a:r>
                        <a:rPr lang="en-US" sz="1400" kern="1200" dirty="0" smtClean="0">
                          <a:effectLst/>
                          <a:latin typeface="+mn-lt"/>
                        </a:rPr>
                        <a:t>November 2017 </a:t>
                      </a:r>
                      <a:endParaRPr lang="en-US" sz="1400" dirty="0">
                        <a:effectLst/>
                        <a:latin typeface="+mn-lt"/>
                        <a:ea typeface="Times New Roman" panose="02020603050405020304" pitchFamily="18" charset="0"/>
                      </a:endParaRPr>
                    </a:p>
                  </a:txBody>
                  <a:tcPr marL="73724" marR="73724" marT="0" marB="0" anchor="ctr"/>
                </a:tc>
                <a:tc>
                  <a:txBody>
                    <a:bodyPr/>
                    <a:lstStyle/>
                    <a:p>
                      <a:pPr marL="0" marR="0" algn="ctr">
                        <a:spcBef>
                          <a:spcPts val="0"/>
                        </a:spcBef>
                        <a:spcAft>
                          <a:spcPts val="0"/>
                        </a:spcAft>
                      </a:pPr>
                      <a:r>
                        <a:rPr lang="en-US" sz="1400" dirty="0" smtClean="0">
                          <a:effectLst/>
                          <a:latin typeface="+mn-lt"/>
                          <a:ea typeface="Times New Roman" panose="02020603050405020304" pitchFamily="18" charset="0"/>
                        </a:rPr>
                        <a:t>Validate</a:t>
                      </a:r>
                      <a:endParaRPr lang="en-US" sz="1400" dirty="0">
                        <a:effectLst/>
                        <a:latin typeface="+mn-lt"/>
                        <a:ea typeface="Times New Roman" panose="02020603050405020304" pitchFamily="18" charset="0"/>
                      </a:endParaRPr>
                    </a:p>
                  </a:txBody>
                  <a:tcPr marL="73724" marR="73724"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166358712"/>
                  </a:ext>
                </a:extLst>
              </a:tr>
              <a:tr h="287397">
                <a:tc>
                  <a:txBody>
                    <a:bodyPr/>
                    <a:lstStyle/>
                    <a:p>
                      <a:pPr marL="0" marR="0">
                        <a:spcBef>
                          <a:spcPts val="0"/>
                        </a:spcBef>
                        <a:spcAft>
                          <a:spcPts val="0"/>
                        </a:spcAft>
                      </a:pPr>
                      <a:r>
                        <a:rPr lang="en-US" sz="1400" kern="1200" dirty="0" smtClean="0">
                          <a:effectLst/>
                        </a:rPr>
                        <a:t>JP 3-25</a:t>
                      </a:r>
                      <a:endParaRPr lang="en-US" sz="1400" dirty="0">
                        <a:effectLst/>
                        <a:latin typeface="+mn-lt"/>
                        <a:ea typeface="Times New Roman" panose="02020603050405020304" pitchFamily="18" charset="0"/>
                      </a:endParaRPr>
                    </a:p>
                  </a:txBody>
                  <a:tcPr marL="73724" marR="73724" marT="0" marB="0" anchor="ctr">
                    <a:lnL w="12700" cap="flat" cmpd="sng" algn="ctr">
                      <a:solidFill>
                        <a:schemeClr val="tx1"/>
                      </a:solidFill>
                      <a:prstDash val="solid"/>
                      <a:round/>
                      <a:headEnd type="none" w="med" len="med"/>
                      <a:tailEnd type="none" w="med" len="med"/>
                    </a:lnL>
                  </a:tcPr>
                </a:tc>
                <a:tc>
                  <a:txBody>
                    <a:bodyPr/>
                    <a:lstStyle/>
                    <a:p>
                      <a:pPr marL="0" marR="0">
                        <a:spcBef>
                          <a:spcPts val="0"/>
                        </a:spcBef>
                        <a:spcAft>
                          <a:spcPts val="0"/>
                        </a:spcAft>
                      </a:pPr>
                      <a:r>
                        <a:rPr lang="en-US" sz="1400" i="1" kern="1200" baseline="0" dirty="0" smtClean="0">
                          <a:effectLst/>
                        </a:rPr>
                        <a:t>Countering Threat Networks</a:t>
                      </a:r>
                      <a:endParaRPr lang="en-US" sz="1400" i="1" dirty="0">
                        <a:effectLst/>
                        <a:latin typeface="Times New Roman" panose="02020603050405020304" pitchFamily="18" charset="0"/>
                        <a:ea typeface="Times New Roman" panose="02020603050405020304" pitchFamily="18" charset="0"/>
                      </a:endParaRPr>
                    </a:p>
                  </a:txBody>
                  <a:tcPr marL="73724" marR="73724" marT="0" marB="0" anchor="ctr"/>
                </a:tc>
                <a:tc>
                  <a:txBody>
                    <a:bodyPr/>
                    <a:lstStyle/>
                    <a:p>
                      <a:pPr marL="0" marR="0" algn="ctr">
                        <a:spcBef>
                          <a:spcPts val="0"/>
                        </a:spcBef>
                        <a:spcAft>
                          <a:spcPts val="0"/>
                        </a:spcAft>
                      </a:pPr>
                      <a:r>
                        <a:rPr lang="en-US" sz="1400" kern="1200" dirty="0" smtClean="0">
                          <a:effectLst/>
                          <a:latin typeface="+mn-lt"/>
                          <a:ea typeface="+mn-ea"/>
                        </a:rPr>
                        <a:t>December 2017</a:t>
                      </a:r>
                      <a:endParaRPr lang="en-US" sz="1400" dirty="0">
                        <a:effectLst/>
                        <a:latin typeface="+mn-lt"/>
                        <a:ea typeface="Times New Roman" panose="02020603050405020304" pitchFamily="18" charset="0"/>
                      </a:endParaRPr>
                    </a:p>
                  </a:txBody>
                  <a:tcPr marL="73724" marR="73724" marT="0" marB="0" anchor="ctr"/>
                </a:tc>
                <a:tc>
                  <a:txBody>
                    <a:bodyPr/>
                    <a:lstStyle/>
                    <a:p>
                      <a:pPr marL="0" marR="0" algn="ctr">
                        <a:spcBef>
                          <a:spcPts val="0"/>
                        </a:spcBef>
                        <a:spcAft>
                          <a:spcPts val="0"/>
                        </a:spcAft>
                      </a:pPr>
                      <a:r>
                        <a:rPr lang="en-US" sz="1400" dirty="0" smtClean="0">
                          <a:effectLst/>
                          <a:latin typeface="+mn-lt"/>
                          <a:ea typeface="Times New Roman" panose="02020603050405020304" pitchFamily="18" charset="0"/>
                        </a:rPr>
                        <a:t>Revise</a:t>
                      </a:r>
                      <a:endParaRPr lang="en-US" sz="1400" dirty="0">
                        <a:effectLst/>
                        <a:latin typeface="+mn-lt"/>
                        <a:ea typeface="Times New Roman" panose="02020603050405020304" pitchFamily="18" charset="0"/>
                      </a:endParaRPr>
                    </a:p>
                  </a:txBody>
                  <a:tcPr marL="73724" marR="73724"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963749588"/>
                  </a:ext>
                </a:extLst>
              </a:tr>
              <a:tr h="287397">
                <a:tc gridSpan="4">
                  <a:txBody>
                    <a:bodyPr/>
                    <a:lstStyle/>
                    <a:p>
                      <a:pPr marL="0" marR="0" algn="ctr">
                        <a:spcBef>
                          <a:spcPts val="0"/>
                        </a:spcBef>
                        <a:spcAft>
                          <a:spcPts val="0"/>
                        </a:spcAft>
                      </a:pPr>
                      <a:r>
                        <a:rPr lang="en-US" sz="1400" dirty="0" smtClean="0">
                          <a:effectLst/>
                          <a:latin typeface="+mn-lt"/>
                        </a:rPr>
                        <a:t>CY 18 Joint Doctrine Development and Assessment Schedule</a:t>
                      </a:r>
                      <a:r>
                        <a:rPr lang="en-US" sz="1400" baseline="0" dirty="0" smtClean="0">
                          <a:effectLst/>
                          <a:latin typeface="+mn-lt"/>
                        </a:rPr>
                        <a:t> </a:t>
                      </a:r>
                      <a:endParaRPr lang="en-US" sz="1400" dirty="0">
                        <a:effectLst/>
                        <a:latin typeface="Times New Roman" panose="02020603050405020304" pitchFamily="18" charset="0"/>
                        <a:ea typeface="Times New Roman" panose="02020603050405020304" pitchFamily="18" charset="0"/>
                      </a:endParaRPr>
                    </a:p>
                  </a:txBody>
                  <a:tcPr marL="73724" marR="737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400" dirty="0">
                        <a:effectLst/>
                        <a:latin typeface="+mn-lt"/>
                        <a:ea typeface="Times New Roman" panose="02020603050405020304" pitchFamily="18" charset="0"/>
                      </a:endParaRPr>
                    </a:p>
                  </a:txBody>
                  <a:tcPr marL="73724" marR="73724"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089890497"/>
                  </a:ext>
                </a:extLst>
              </a:tr>
              <a:tr h="287397">
                <a:tc>
                  <a:txBody>
                    <a:bodyPr/>
                    <a:lstStyle/>
                    <a:p>
                      <a:pPr marL="0" marR="0">
                        <a:spcBef>
                          <a:spcPts val="0"/>
                        </a:spcBef>
                        <a:spcAft>
                          <a:spcPts val="0"/>
                        </a:spcAft>
                      </a:pPr>
                      <a:r>
                        <a:rPr lang="en-US" sz="1400" kern="1200" dirty="0" smtClean="0">
                          <a:effectLst/>
                        </a:rPr>
                        <a:t>JP 1-06</a:t>
                      </a:r>
                      <a:endParaRPr lang="en-US" sz="1400" dirty="0">
                        <a:effectLst/>
                        <a:latin typeface="+mn-lt"/>
                        <a:ea typeface="Times New Roman" panose="02020603050405020304" pitchFamily="18" charset="0"/>
                      </a:endParaRPr>
                    </a:p>
                  </a:txBody>
                  <a:tcPr marL="73724" marR="73724" marT="0" marB="0" anchor="ctr">
                    <a:lnL w="12700" cap="flat" cmpd="sng" algn="ctr">
                      <a:solidFill>
                        <a:schemeClr val="tx1"/>
                      </a:solidFill>
                      <a:prstDash val="solid"/>
                      <a:round/>
                      <a:headEnd type="none" w="med" len="med"/>
                      <a:tailEnd type="none" w="med" len="med"/>
                    </a:lnL>
                  </a:tcPr>
                </a:tc>
                <a:tc>
                  <a:txBody>
                    <a:bodyPr/>
                    <a:lstStyle/>
                    <a:p>
                      <a:pPr marL="0" marR="0">
                        <a:spcBef>
                          <a:spcPts val="0"/>
                        </a:spcBef>
                        <a:spcAft>
                          <a:spcPts val="0"/>
                        </a:spcAft>
                      </a:pPr>
                      <a:r>
                        <a:rPr lang="en-US" sz="1400" i="1" kern="1200" dirty="0" smtClean="0">
                          <a:effectLst/>
                        </a:rPr>
                        <a:t>Financial </a:t>
                      </a:r>
                      <a:r>
                        <a:rPr lang="en-US" sz="1400" i="1" kern="1200" dirty="0">
                          <a:effectLst/>
                        </a:rPr>
                        <a:t>Management Support in Joint Operations</a:t>
                      </a:r>
                      <a:endParaRPr lang="en-US" sz="1400" i="1" dirty="0">
                        <a:effectLst/>
                        <a:latin typeface="Times New Roman" panose="02020603050405020304" pitchFamily="18" charset="0"/>
                        <a:ea typeface="Times New Roman" panose="02020603050405020304" pitchFamily="18" charset="0"/>
                      </a:endParaRPr>
                    </a:p>
                  </a:txBody>
                  <a:tcPr marL="73724" marR="73724" marT="0" marB="0" anchor="ctr"/>
                </a:tc>
                <a:tc>
                  <a:txBody>
                    <a:bodyPr/>
                    <a:lstStyle/>
                    <a:p>
                      <a:pPr marL="0" marR="0" algn="ctr">
                        <a:spcBef>
                          <a:spcPts val="0"/>
                        </a:spcBef>
                        <a:spcAft>
                          <a:spcPts val="0"/>
                        </a:spcAft>
                      </a:pPr>
                      <a:r>
                        <a:rPr lang="en-US" sz="1400" kern="1200" dirty="0" smtClean="0">
                          <a:effectLst/>
                          <a:latin typeface="+mn-lt"/>
                        </a:rPr>
                        <a:t>January 2018</a:t>
                      </a:r>
                      <a:endParaRPr lang="en-US" sz="1400" dirty="0">
                        <a:effectLst/>
                        <a:latin typeface="+mn-lt"/>
                        <a:ea typeface="Times New Roman" panose="02020603050405020304" pitchFamily="18" charset="0"/>
                      </a:endParaRPr>
                    </a:p>
                  </a:txBody>
                  <a:tcPr marL="73724" marR="73724" marT="0" marB="0" anchor="ctr"/>
                </a:tc>
                <a:tc>
                  <a:txBody>
                    <a:bodyPr/>
                    <a:lstStyle/>
                    <a:p>
                      <a:pPr marL="0" marR="0" algn="ctr">
                        <a:spcBef>
                          <a:spcPts val="0"/>
                        </a:spcBef>
                        <a:spcAft>
                          <a:spcPts val="0"/>
                        </a:spcAft>
                      </a:pPr>
                      <a:r>
                        <a:rPr lang="en-US" sz="1400" dirty="0" smtClean="0">
                          <a:effectLst/>
                          <a:latin typeface="+mn-lt"/>
                          <a:ea typeface="Times New Roman" panose="02020603050405020304" pitchFamily="18" charset="0"/>
                        </a:rPr>
                        <a:t>Validate</a:t>
                      </a:r>
                      <a:endParaRPr lang="en-US" sz="1400" dirty="0">
                        <a:effectLst/>
                        <a:latin typeface="+mn-lt"/>
                        <a:ea typeface="Times New Roman" panose="02020603050405020304" pitchFamily="18" charset="0"/>
                      </a:endParaRPr>
                    </a:p>
                  </a:txBody>
                  <a:tcPr marL="73724" marR="73724"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120487497"/>
                  </a:ext>
                </a:extLst>
              </a:tr>
              <a:tr h="287397">
                <a:tc>
                  <a:txBody>
                    <a:bodyPr/>
                    <a:lstStyle/>
                    <a:p>
                      <a:pPr marL="0" marR="0">
                        <a:spcBef>
                          <a:spcPts val="0"/>
                        </a:spcBef>
                        <a:spcAft>
                          <a:spcPts val="0"/>
                        </a:spcAft>
                      </a:pPr>
                      <a:r>
                        <a:rPr lang="en-US" sz="1400" kern="1200" dirty="0" smtClean="0">
                          <a:effectLst/>
                        </a:rPr>
                        <a:t>JP 4-01.2</a:t>
                      </a:r>
                      <a:endParaRPr lang="en-US" sz="1400" dirty="0">
                        <a:effectLst/>
                        <a:latin typeface="+mn-lt"/>
                        <a:ea typeface="Times New Roman" panose="02020603050405020304" pitchFamily="18" charset="0"/>
                      </a:endParaRPr>
                    </a:p>
                  </a:txBody>
                  <a:tcPr marL="73724" marR="73724" marT="0" marB="0" anchor="ctr">
                    <a:lnL w="12700" cap="flat" cmpd="sng" algn="ctr">
                      <a:solidFill>
                        <a:schemeClr val="tx1"/>
                      </a:solidFill>
                      <a:prstDash val="solid"/>
                      <a:round/>
                      <a:headEnd type="none" w="med" len="med"/>
                      <a:tailEnd type="none" w="med" len="med"/>
                    </a:lnL>
                  </a:tcPr>
                </a:tc>
                <a:tc>
                  <a:txBody>
                    <a:bodyPr/>
                    <a:lstStyle/>
                    <a:p>
                      <a:pPr marL="0" marR="0">
                        <a:spcBef>
                          <a:spcPts val="0"/>
                        </a:spcBef>
                        <a:spcAft>
                          <a:spcPts val="0"/>
                        </a:spcAft>
                      </a:pPr>
                      <a:r>
                        <a:rPr lang="en-US" sz="1400" i="1" kern="1200" dirty="0" smtClean="0">
                          <a:effectLst/>
                        </a:rPr>
                        <a:t>Sealift </a:t>
                      </a:r>
                      <a:r>
                        <a:rPr lang="en-US" sz="1400" i="1" kern="1200" dirty="0">
                          <a:effectLst/>
                        </a:rPr>
                        <a:t>Support to Joint Operations</a:t>
                      </a:r>
                      <a:endParaRPr lang="en-US" sz="1400" i="1" dirty="0">
                        <a:effectLst/>
                        <a:latin typeface="Times New Roman" panose="02020603050405020304" pitchFamily="18" charset="0"/>
                        <a:ea typeface="Times New Roman" panose="02020603050405020304" pitchFamily="18" charset="0"/>
                      </a:endParaRPr>
                    </a:p>
                  </a:txBody>
                  <a:tcPr marL="73724" marR="73724" marT="0" marB="0" anchor="ctr"/>
                </a:tc>
                <a:tc>
                  <a:txBody>
                    <a:bodyPr/>
                    <a:lstStyle/>
                    <a:p>
                      <a:pPr marL="0" marR="0" algn="ctr">
                        <a:spcBef>
                          <a:spcPts val="0"/>
                        </a:spcBef>
                        <a:spcAft>
                          <a:spcPts val="0"/>
                        </a:spcAft>
                      </a:pPr>
                      <a:r>
                        <a:rPr lang="en-US" sz="1400" kern="1200" dirty="0" smtClean="0">
                          <a:effectLst/>
                          <a:latin typeface="+mn-lt"/>
                        </a:rPr>
                        <a:t>February 2018</a:t>
                      </a:r>
                      <a:endParaRPr lang="en-US" sz="1400" dirty="0">
                        <a:effectLst/>
                        <a:latin typeface="+mn-lt"/>
                        <a:ea typeface="Times New Roman" panose="02020603050405020304" pitchFamily="18" charset="0"/>
                      </a:endParaRPr>
                    </a:p>
                  </a:txBody>
                  <a:tcPr marL="73724" marR="73724" marT="0" marB="0" anchor="ctr"/>
                </a:tc>
                <a:tc>
                  <a:txBody>
                    <a:bodyPr/>
                    <a:lstStyle/>
                    <a:p>
                      <a:pPr marL="0" marR="0" algn="ctr">
                        <a:spcBef>
                          <a:spcPts val="0"/>
                        </a:spcBef>
                        <a:spcAft>
                          <a:spcPts val="0"/>
                        </a:spcAft>
                      </a:pPr>
                      <a:r>
                        <a:rPr lang="en-US" sz="1400" dirty="0" smtClean="0">
                          <a:effectLst/>
                          <a:latin typeface="+mn-lt"/>
                          <a:ea typeface="Times New Roman" panose="02020603050405020304" pitchFamily="18" charset="0"/>
                        </a:rPr>
                        <a:t>Update</a:t>
                      </a:r>
                      <a:endParaRPr lang="en-US" sz="1400" dirty="0">
                        <a:effectLst/>
                        <a:latin typeface="+mn-lt"/>
                        <a:ea typeface="Times New Roman" panose="02020603050405020304" pitchFamily="18" charset="0"/>
                      </a:endParaRPr>
                    </a:p>
                  </a:txBody>
                  <a:tcPr marL="73724" marR="73724"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516281194"/>
                  </a:ext>
                </a:extLst>
              </a:tr>
              <a:tr h="287397">
                <a:tc>
                  <a:txBody>
                    <a:bodyPr/>
                    <a:lstStyle/>
                    <a:p>
                      <a:pPr marL="0" marR="0">
                        <a:spcBef>
                          <a:spcPts val="0"/>
                        </a:spcBef>
                        <a:spcAft>
                          <a:spcPts val="0"/>
                        </a:spcAft>
                      </a:pPr>
                      <a:r>
                        <a:rPr lang="en-US" sz="1400" kern="1200" dirty="0" smtClean="0">
                          <a:effectLst/>
                        </a:rPr>
                        <a:t>JP 3-13.3</a:t>
                      </a:r>
                      <a:endParaRPr lang="en-US" sz="1400" dirty="0">
                        <a:effectLst/>
                        <a:latin typeface="+mn-lt"/>
                        <a:ea typeface="Times New Roman" panose="02020603050405020304" pitchFamily="18" charset="0"/>
                      </a:endParaRPr>
                    </a:p>
                  </a:txBody>
                  <a:tcPr marL="73724" marR="73724" marT="0" marB="0" anchor="ctr">
                    <a:lnL w="12700" cap="flat" cmpd="sng" algn="ctr">
                      <a:solidFill>
                        <a:schemeClr val="tx1"/>
                      </a:solidFill>
                      <a:prstDash val="solid"/>
                      <a:round/>
                      <a:headEnd type="none" w="med" len="med"/>
                      <a:tailEnd type="none" w="med" len="med"/>
                    </a:lnL>
                  </a:tcPr>
                </a:tc>
                <a:tc>
                  <a:txBody>
                    <a:bodyPr/>
                    <a:lstStyle/>
                    <a:p>
                      <a:pPr marL="0" marR="0">
                        <a:spcBef>
                          <a:spcPts val="0"/>
                        </a:spcBef>
                        <a:spcAft>
                          <a:spcPts val="0"/>
                        </a:spcAft>
                      </a:pPr>
                      <a:r>
                        <a:rPr lang="en-US" sz="1400" i="1" kern="1200" dirty="0" smtClean="0">
                          <a:effectLst/>
                        </a:rPr>
                        <a:t>Operations </a:t>
                      </a:r>
                      <a:r>
                        <a:rPr lang="en-US" sz="1400" i="1" kern="1200" dirty="0">
                          <a:effectLst/>
                        </a:rPr>
                        <a:t>Security</a:t>
                      </a:r>
                      <a:endParaRPr lang="en-US" sz="1400" i="1" dirty="0">
                        <a:effectLst/>
                        <a:latin typeface="Times New Roman" panose="02020603050405020304" pitchFamily="18" charset="0"/>
                        <a:ea typeface="Times New Roman" panose="02020603050405020304" pitchFamily="18" charset="0"/>
                      </a:endParaRPr>
                    </a:p>
                  </a:txBody>
                  <a:tcPr marL="73724" marR="73724" marT="0" marB="0" anchor="ctr"/>
                </a:tc>
                <a:tc>
                  <a:txBody>
                    <a:bodyPr/>
                    <a:lstStyle/>
                    <a:p>
                      <a:pPr marL="0" marR="0" algn="ctr">
                        <a:spcBef>
                          <a:spcPts val="0"/>
                        </a:spcBef>
                        <a:spcAft>
                          <a:spcPts val="0"/>
                        </a:spcAft>
                      </a:pPr>
                      <a:r>
                        <a:rPr lang="en-US" sz="1400" kern="1200" dirty="0" smtClean="0">
                          <a:effectLst/>
                          <a:latin typeface="+mn-lt"/>
                        </a:rPr>
                        <a:t>February 2018</a:t>
                      </a:r>
                      <a:endParaRPr lang="en-US" sz="1400" dirty="0">
                        <a:effectLst/>
                        <a:latin typeface="+mn-lt"/>
                        <a:ea typeface="Times New Roman" panose="02020603050405020304" pitchFamily="18" charset="0"/>
                      </a:endParaRPr>
                    </a:p>
                  </a:txBody>
                  <a:tcPr marL="73724" marR="73724" marT="0" marB="0" anchor="ctr"/>
                </a:tc>
                <a:tc>
                  <a:txBody>
                    <a:bodyPr/>
                    <a:lstStyle/>
                    <a:p>
                      <a:pPr marL="0" marR="0" lvl="0" indent="0" algn="ctr" defTabSz="982980" rtl="0" eaLnBrk="1" fontAlgn="auto" latinLnBrk="0" hangingPunct="1">
                        <a:lnSpc>
                          <a:spcPct val="100000"/>
                        </a:lnSpc>
                        <a:spcBef>
                          <a:spcPts val="0"/>
                        </a:spcBef>
                        <a:spcAft>
                          <a:spcPts val="0"/>
                        </a:spcAft>
                        <a:buClrTx/>
                        <a:buSzTx/>
                        <a:buFontTx/>
                        <a:buNone/>
                        <a:tabLst/>
                        <a:defRPr/>
                      </a:pPr>
                      <a:r>
                        <a:rPr lang="en-US" sz="1400" dirty="0" smtClean="0">
                          <a:effectLst/>
                          <a:latin typeface="+mn-lt"/>
                          <a:ea typeface="Times New Roman" panose="02020603050405020304" pitchFamily="18" charset="0"/>
                        </a:rPr>
                        <a:t>Update</a:t>
                      </a:r>
                    </a:p>
                  </a:txBody>
                  <a:tcPr marL="73724" marR="73724"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92579708"/>
                  </a:ext>
                </a:extLst>
              </a:tr>
              <a:tr h="287397">
                <a:tc>
                  <a:txBody>
                    <a:bodyPr/>
                    <a:lstStyle/>
                    <a:p>
                      <a:pPr marL="0" marR="0">
                        <a:spcBef>
                          <a:spcPts val="0"/>
                        </a:spcBef>
                        <a:spcAft>
                          <a:spcPts val="0"/>
                        </a:spcAft>
                      </a:pPr>
                      <a:r>
                        <a:rPr lang="en-US" sz="1400" kern="1200" dirty="0" smtClean="0">
                          <a:effectLst/>
                        </a:rPr>
                        <a:t>JP 3-15</a:t>
                      </a:r>
                      <a:endParaRPr lang="en-US" sz="1400" dirty="0">
                        <a:effectLst/>
                        <a:latin typeface="+mn-lt"/>
                        <a:ea typeface="Times New Roman" panose="02020603050405020304" pitchFamily="18" charset="0"/>
                      </a:endParaRPr>
                    </a:p>
                  </a:txBody>
                  <a:tcPr marL="73724" marR="73724" marT="0" marB="0" anchor="ctr">
                    <a:lnL w="12700" cap="flat" cmpd="sng" algn="ctr">
                      <a:solidFill>
                        <a:schemeClr val="tx1"/>
                      </a:solidFill>
                      <a:prstDash val="solid"/>
                      <a:round/>
                      <a:headEnd type="none" w="med" len="med"/>
                      <a:tailEnd type="none" w="med" len="med"/>
                    </a:lnL>
                  </a:tcPr>
                </a:tc>
                <a:tc>
                  <a:txBody>
                    <a:bodyPr/>
                    <a:lstStyle/>
                    <a:p>
                      <a:pPr marL="0" marR="0">
                        <a:spcBef>
                          <a:spcPts val="0"/>
                        </a:spcBef>
                        <a:spcAft>
                          <a:spcPts val="0"/>
                        </a:spcAft>
                      </a:pPr>
                      <a:r>
                        <a:rPr lang="en-US" sz="1400" i="1" kern="1200" dirty="0" smtClean="0">
                          <a:effectLst/>
                        </a:rPr>
                        <a:t>Barriers</a:t>
                      </a:r>
                      <a:r>
                        <a:rPr lang="en-US" sz="1400" i="1" kern="1200" dirty="0">
                          <a:effectLst/>
                        </a:rPr>
                        <a:t>, Obstacles, and Mine Warfare</a:t>
                      </a:r>
                      <a:endParaRPr lang="en-US" sz="1400" i="1" dirty="0">
                        <a:effectLst/>
                        <a:latin typeface="Times New Roman" panose="02020603050405020304" pitchFamily="18" charset="0"/>
                        <a:ea typeface="Times New Roman" panose="02020603050405020304" pitchFamily="18" charset="0"/>
                      </a:endParaRPr>
                    </a:p>
                  </a:txBody>
                  <a:tcPr marL="73724" marR="73724" marT="0" marB="0" anchor="ctr"/>
                </a:tc>
                <a:tc>
                  <a:txBody>
                    <a:bodyPr/>
                    <a:lstStyle/>
                    <a:p>
                      <a:pPr marL="0" marR="0" algn="ctr">
                        <a:spcBef>
                          <a:spcPts val="0"/>
                        </a:spcBef>
                        <a:spcAft>
                          <a:spcPts val="0"/>
                        </a:spcAft>
                      </a:pPr>
                      <a:r>
                        <a:rPr lang="en-US" sz="1400" kern="1200" dirty="0" smtClean="0">
                          <a:effectLst/>
                          <a:latin typeface="+mn-lt"/>
                        </a:rPr>
                        <a:t>March 2018</a:t>
                      </a:r>
                      <a:endParaRPr lang="en-US" sz="1400" dirty="0">
                        <a:effectLst/>
                        <a:latin typeface="+mn-lt"/>
                        <a:ea typeface="Times New Roman" panose="02020603050405020304" pitchFamily="18" charset="0"/>
                      </a:endParaRPr>
                    </a:p>
                  </a:txBody>
                  <a:tcPr marL="73724" marR="73724" marT="0" marB="0" anchor="ctr"/>
                </a:tc>
                <a:tc>
                  <a:txBody>
                    <a:bodyPr/>
                    <a:lstStyle/>
                    <a:p>
                      <a:pPr marL="0" marR="0" algn="ctr">
                        <a:spcBef>
                          <a:spcPts val="0"/>
                        </a:spcBef>
                        <a:spcAft>
                          <a:spcPts val="0"/>
                        </a:spcAft>
                      </a:pPr>
                      <a:r>
                        <a:rPr lang="en-US" sz="1400" dirty="0" smtClean="0">
                          <a:effectLst/>
                          <a:latin typeface="+mn-lt"/>
                          <a:ea typeface="Times New Roman" panose="02020603050405020304" pitchFamily="18" charset="0"/>
                        </a:rPr>
                        <a:t>Validate</a:t>
                      </a:r>
                      <a:endParaRPr lang="en-US" sz="1400" dirty="0">
                        <a:effectLst/>
                        <a:latin typeface="+mn-lt"/>
                        <a:ea typeface="Times New Roman" panose="02020603050405020304" pitchFamily="18" charset="0"/>
                      </a:endParaRPr>
                    </a:p>
                  </a:txBody>
                  <a:tcPr marL="73724" marR="73724"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576476140"/>
                  </a:ext>
                </a:extLst>
              </a:tr>
              <a:tr h="287397">
                <a:tc>
                  <a:txBody>
                    <a:bodyPr/>
                    <a:lstStyle/>
                    <a:p>
                      <a:pPr marL="0" marR="0">
                        <a:spcBef>
                          <a:spcPts val="0"/>
                        </a:spcBef>
                        <a:spcAft>
                          <a:spcPts val="0"/>
                        </a:spcAft>
                      </a:pPr>
                      <a:r>
                        <a:rPr lang="en-US" sz="1400" kern="1200" dirty="0" smtClean="0">
                          <a:effectLst/>
                        </a:rPr>
                        <a:t>JP 3-01</a:t>
                      </a:r>
                      <a:endParaRPr lang="en-US" sz="1400" dirty="0">
                        <a:effectLst/>
                        <a:latin typeface="+mn-lt"/>
                        <a:ea typeface="Times New Roman" panose="02020603050405020304" pitchFamily="18" charset="0"/>
                      </a:endParaRPr>
                    </a:p>
                  </a:txBody>
                  <a:tcPr marL="73724" marR="73724" marT="0" marB="0" anchor="ctr">
                    <a:lnL w="12700" cap="flat" cmpd="sng" algn="ctr">
                      <a:solidFill>
                        <a:schemeClr val="tx1"/>
                      </a:solidFill>
                      <a:prstDash val="solid"/>
                      <a:round/>
                      <a:headEnd type="none" w="med" len="med"/>
                      <a:tailEnd type="none" w="med" len="med"/>
                    </a:lnL>
                  </a:tcPr>
                </a:tc>
                <a:tc>
                  <a:txBody>
                    <a:bodyPr/>
                    <a:lstStyle/>
                    <a:p>
                      <a:pPr marL="0" marR="0">
                        <a:spcBef>
                          <a:spcPts val="0"/>
                        </a:spcBef>
                        <a:spcAft>
                          <a:spcPts val="0"/>
                        </a:spcAft>
                      </a:pPr>
                      <a:r>
                        <a:rPr lang="en-US" sz="1400" i="1" kern="1200" dirty="0" smtClean="0">
                          <a:effectLst/>
                        </a:rPr>
                        <a:t>Countering </a:t>
                      </a:r>
                      <a:r>
                        <a:rPr lang="en-US" sz="1400" i="1" kern="1200" dirty="0">
                          <a:effectLst/>
                        </a:rPr>
                        <a:t>Air and Missile Threats</a:t>
                      </a:r>
                      <a:endParaRPr lang="en-US" sz="1400" i="1" dirty="0">
                        <a:effectLst/>
                        <a:latin typeface="Times New Roman" panose="02020603050405020304" pitchFamily="18" charset="0"/>
                        <a:ea typeface="Times New Roman" panose="02020603050405020304" pitchFamily="18" charset="0"/>
                      </a:endParaRPr>
                    </a:p>
                  </a:txBody>
                  <a:tcPr marL="73724" marR="73724" marT="0" marB="0" anchor="ctr"/>
                </a:tc>
                <a:tc>
                  <a:txBody>
                    <a:bodyPr/>
                    <a:lstStyle/>
                    <a:p>
                      <a:pPr marL="0" marR="0" algn="ctr">
                        <a:spcBef>
                          <a:spcPts val="0"/>
                        </a:spcBef>
                        <a:spcAft>
                          <a:spcPts val="0"/>
                        </a:spcAft>
                      </a:pPr>
                      <a:r>
                        <a:rPr lang="en-US" sz="1400" kern="1200" dirty="0" smtClean="0">
                          <a:effectLst/>
                          <a:latin typeface="+mn-lt"/>
                        </a:rPr>
                        <a:t>May 2018</a:t>
                      </a:r>
                      <a:endParaRPr lang="en-US" sz="1400" dirty="0">
                        <a:effectLst/>
                        <a:latin typeface="+mn-lt"/>
                        <a:ea typeface="Times New Roman" panose="02020603050405020304" pitchFamily="18" charset="0"/>
                      </a:endParaRPr>
                    </a:p>
                  </a:txBody>
                  <a:tcPr marL="73724" marR="73724" marT="0" marB="0" anchor="ctr"/>
                </a:tc>
                <a:tc>
                  <a:txBody>
                    <a:bodyPr/>
                    <a:lstStyle/>
                    <a:p>
                      <a:pPr marL="0" marR="0" algn="ctr">
                        <a:spcBef>
                          <a:spcPts val="0"/>
                        </a:spcBef>
                        <a:spcAft>
                          <a:spcPts val="0"/>
                        </a:spcAft>
                      </a:pPr>
                      <a:r>
                        <a:rPr lang="en-US" sz="1400" dirty="0" smtClean="0">
                          <a:effectLst/>
                          <a:latin typeface="+mn-lt"/>
                          <a:ea typeface="Times New Roman" panose="02020603050405020304" pitchFamily="18" charset="0"/>
                        </a:rPr>
                        <a:t>Validate</a:t>
                      </a:r>
                      <a:endParaRPr lang="en-US" sz="1400" dirty="0">
                        <a:effectLst/>
                        <a:latin typeface="+mn-lt"/>
                        <a:ea typeface="Times New Roman" panose="02020603050405020304" pitchFamily="18" charset="0"/>
                      </a:endParaRPr>
                    </a:p>
                  </a:txBody>
                  <a:tcPr marL="73724" marR="73724"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346273197"/>
                  </a:ext>
                </a:extLst>
              </a:tr>
              <a:tr h="287397">
                <a:tc>
                  <a:txBody>
                    <a:bodyPr/>
                    <a:lstStyle/>
                    <a:p>
                      <a:pPr marL="0" marR="0">
                        <a:spcBef>
                          <a:spcPts val="0"/>
                        </a:spcBef>
                        <a:spcAft>
                          <a:spcPts val="0"/>
                        </a:spcAft>
                      </a:pPr>
                      <a:r>
                        <a:rPr lang="en-US" sz="1400" kern="1200" dirty="0" smtClean="0">
                          <a:effectLst/>
                        </a:rPr>
                        <a:t>JP 3-42</a:t>
                      </a:r>
                      <a:endParaRPr lang="en-US" sz="1400" dirty="0">
                        <a:effectLst/>
                        <a:latin typeface="+mn-lt"/>
                        <a:ea typeface="Times New Roman" panose="02020603050405020304" pitchFamily="18" charset="0"/>
                      </a:endParaRPr>
                    </a:p>
                  </a:txBody>
                  <a:tcPr marL="73724" marR="73724" marT="0" marB="0" anchor="ctr">
                    <a:lnL w="12700" cap="flat" cmpd="sng" algn="ctr">
                      <a:solidFill>
                        <a:schemeClr val="tx1"/>
                      </a:solidFill>
                      <a:prstDash val="solid"/>
                      <a:round/>
                      <a:headEnd type="none" w="med" len="med"/>
                      <a:tailEnd type="none" w="med" len="med"/>
                    </a:lnL>
                  </a:tcPr>
                </a:tc>
                <a:tc>
                  <a:txBody>
                    <a:bodyPr/>
                    <a:lstStyle/>
                    <a:p>
                      <a:pPr marL="0" marR="0">
                        <a:spcBef>
                          <a:spcPts val="0"/>
                        </a:spcBef>
                        <a:spcAft>
                          <a:spcPts val="0"/>
                        </a:spcAft>
                      </a:pPr>
                      <a:r>
                        <a:rPr lang="en-US" sz="1400" i="1" kern="1200" dirty="0" smtClean="0">
                          <a:effectLst/>
                        </a:rPr>
                        <a:t>Joint </a:t>
                      </a:r>
                      <a:r>
                        <a:rPr lang="en-US" sz="1400" i="1" kern="1200" dirty="0">
                          <a:effectLst/>
                        </a:rPr>
                        <a:t>Explosive Ordnance Disposal</a:t>
                      </a:r>
                      <a:endParaRPr lang="en-US" sz="1400" i="1" dirty="0">
                        <a:effectLst/>
                        <a:latin typeface="Times New Roman" panose="02020603050405020304" pitchFamily="18" charset="0"/>
                        <a:ea typeface="Times New Roman" panose="02020603050405020304" pitchFamily="18" charset="0"/>
                      </a:endParaRPr>
                    </a:p>
                  </a:txBody>
                  <a:tcPr marL="73724" marR="73724" marT="0" marB="0" anchor="ctr"/>
                </a:tc>
                <a:tc>
                  <a:txBody>
                    <a:bodyPr/>
                    <a:lstStyle/>
                    <a:p>
                      <a:pPr marL="0" marR="0" algn="ctr">
                        <a:spcBef>
                          <a:spcPts val="0"/>
                        </a:spcBef>
                        <a:spcAft>
                          <a:spcPts val="0"/>
                        </a:spcAft>
                      </a:pPr>
                      <a:r>
                        <a:rPr lang="en-US" sz="1400" kern="1200" dirty="0" smtClean="0">
                          <a:effectLst/>
                          <a:latin typeface="+mn-lt"/>
                        </a:rPr>
                        <a:t>May 2018</a:t>
                      </a:r>
                      <a:endParaRPr lang="en-US" sz="1400" dirty="0">
                        <a:effectLst/>
                        <a:latin typeface="+mn-lt"/>
                        <a:ea typeface="Times New Roman" panose="02020603050405020304" pitchFamily="18" charset="0"/>
                      </a:endParaRPr>
                    </a:p>
                  </a:txBody>
                  <a:tcPr marL="73724" marR="73724" marT="0" marB="0" anchor="ctr"/>
                </a:tc>
                <a:tc>
                  <a:txBody>
                    <a:bodyPr/>
                    <a:lstStyle/>
                    <a:p>
                      <a:pPr marL="0" marR="0" algn="ctr">
                        <a:spcBef>
                          <a:spcPts val="0"/>
                        </a:spcBef>
                        <a:spcAft>
                          <a:spcPts val="0"/>
                        </a:spcAft>
                      </a:pPr>
                      <a:r>
                        <a:rPr lang="en-US" sz="1400" dirty="0" smtClean="0">
                          <a:effectLst/>
                          <a:latin typeface="+mn-lt"/>
                          <a:ea typeface="Times New Roman" panose="02020603050405020304" pitchFamily="18" charset="0"/>
                        </a:rPr>
                        <a:t>Update</a:t>
                      </a:r>
                      <a:endParaRPr lang="en-US" sz="1400" dirty="0">
                        <a:effectLst/>
                        <a:latin typeface="+mn-lt"/>
                        <a:ea typeface="Times New Roman" panose="02020603050405020304" pitchFamily="18" charset="0"/>
                      </a:endParaRPr>
                    </a:p>
                  </a:txBody>
                  <a:tcPr marL="73724" marR="73724"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4423810"/>
                  </a:ext>
                </a:extLst>
              </a:tr>
              <a:tr h="287397">
                <a:tc>
                  <a:txBody>
                    <a:bodyPr/>
                    <a:lstStyle/>
                    <a:p>
                      <a:pPr marL="0" marR="0">
                        <a:spcBef>
                          <a:spcPts val="0"/>
                        </a:spcBef>
                        <a:spcAft>
                          <a:spcPts val="0"/>
                        </a:spcAft>
                      </a:pPr>
                      <a:r>
                        <a:rPr lang="en-US" sz="1400" kern="1200" dirty="0" smtClean="0">
                          <a:effectLst/>
                        </a:rPr>
                        <a:t>JP 3-20</a:t>
                      </a:r>
                      <a:endParaRPr lang="en-US" sz="1400" dirty="0">
                        <a:effectLst/>
                        <a:latin typeface="+mn-lt"/>
                        <a:ea typeface="Times New Roman" panose="02020603050405020304" pitchFamily="18" charset="0"/>
                      </a:endParaRPr>
                    </a:p>
                  </a:txBody>
                  <a:tcPr marL="73724" marR="73724" marT="0" marB="0" anchor="ctr">
                    <a:lnL w="12700" cap="flat" cmpd="sng" algn="ctr">
                      <a:solidFill>
                        <a:schemeClr val="tx1"/>
                      </a:solidFill>
                      <a:prstDash val="solid"/>
                      <a:round/>
                      <a:headEnd type="none" w="med" len="med"/>
                      <a:tailEnd type="none" w="med" len="med"/>
                    </a:lnL>
                  </a:tcPr>
                </a:tc>
                <a:tc>
                  <a:txBody>
                    <a:bodyPr/>
                    <a:lstStyle/>
                    <a:p>
                      <a:pPr marL="0" marR="0">
                        <a:spcBef>
                          <a:spcPts val="0"/>
                        </a:spcBef>
                        <a:spcAft>
                          <a:spcPts val="0"/>
                        </a:spcAft>
                      </a:pPr>
                      <a:r>
                        <a:rPr lang="en-US" sz="1400" i="1" kern="1200" dirty="0" smtClean="0">
                          <a:effectLst/>
                        </a:rPr>
                        <a:t>Security </a:t>
                      </a:r>
                      <a:r>
                        <a:rPr lang="en-US" sz="1400" i="1" kern="1200" dirty="0">
                          <a:effectLst/>
                        </a:rPr>
                        <a:t>Cooperation</a:t>
                      </a:r>
                      <a:endParaRPr lang="en-US" sz="1400" i="1" dirty="0">
                        <a:effectLst/>
                        <a:latin typeface="Times New Roman" panose="02020603050405020304" pitchFamily="18" charset="0"/>
                        <a:ea typeface="Times New Roman" panose="02020603050405020304" pitchFamily="18" charset="0"/>
                      </a:endParaRPr>
                    </a:p>
                  </a:txBody>
                  <a:tcPr marL="73724" marR="73724" marT="0" marB="0" anchor="ctr"/>
                </a:tc>
                <a:tc>
                  <a:txBody>
                    <a:bodyPr/>
                    <a:lstStyle/>
                    <a:p>
                      <a:pPr marL="0" marR="0" algn="ctr">
                        <a:spcBef>
                          <a:spcPts val="0"/>
                        </a:spcBef>
                        <a:spcAft>
                          <a:spcPts val="0"/>
                        </a:spcAft>
                      </a:pPr>
                      <a:r>
                        <a:rPr lang="en-US" sz="1400" kern="1200" dirty="0" smtClean="0">
                          <a:effectLst/>
                          <a:latin typeface="+mn-lt"/>
                        </a:rPr>
                        <a:t>May 2018</a:t>
                      </a:r>
                      <a:endParaRPr lang="en-US" sz="1400" dirty="0">
                        <a:effectLst/>
                        <a:latin typeface="+mn-lt"/>
                        <a:ea typeface="Times New Roman" panose="02020603050405020304" pitchFamily="18" charset="0"/>
                      </a:endParaRPr>
                    </a:p>
                  </a:txBody>
                  <a:tcPr marL="73724" marR="73724" marT="0" marB="0" anchor="ctr"/>
                </a:tc>
                <a:tc>
                  <a:txBody>
                    <a:bodyPr/>
                    <a:lstStyle/>
                    <a:p>
                      <a:pPr marL="0" marR="0" algn="ctr">
                        <a:spcBef>
                          <a:spcPts val="0"/>
                        </a:spcBef>
                        <a:spcAft>
                          <a:spcPts val="0"/>
                        </a:spcAft>
                      </a:pPr>
                      <a:r>
                        <a:rPr lang="en-US" sz="1400" dirty="0" smtClean="0">
                          <a:effectLst/>
                          <a:latin typeface="+mn-lt"/>
                          <a:ea typeface="Times New Roman" panose="02020603050405020304" pitchFamily="18" charset="0"/>
                        </a:rPr>
                        <a:t>Update</a:t>
                      </a:r>
                      <a:endParaRPr lang="en-US" sz="1400" dirty="0">
                        <a:effectLst/>
                        <a:latin typeface="+mn-lt"/>
                        <a:ea typeface="Times New Roman" panose="02020603050405020304" pitchFamily="18" charset="0"/>
                      </a:endParaRPr>
                    </a:p>
                  </a:txBody>
                  <a:tcPr marL="73724" marR="73724"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984465617"/>
                  </a:ext>
                </a:extLst>
              </a:tr>
              <a:tr h="287397">
                <a:tc>
                  <a:txBody>
                    <a:bodyPr/>
                    <a:lstStyle/>
                    <a:p>
                      <a:pPr marL="0" marR="0">
                        <a:spcBef>
                          <a:spcPts val="0"/>
                        </a:spcBef>
                        <a:spcAft>
                          <a:spcPts val="0"/>
                        </a:spcAft>
                      </a:pPr>
                      <a:r>
                        <a:rPr lang="en-US" sz="1400" kern="1200" dirty="0" smtClean="0">
                          <a:effectLst/>
                        </a:rPr>
                        <a:t>JP 5-0</a:t>
                      </a:r>
                      <a:endParaRPr lang="en-US" sz="1400" dirty="0">
                        <a:effectLst/>
                        <a:latin typeface="+mn-lt"/>
                        <a:ea typeface="Times New Roman" panose="02020603050405020304" pitchFamily="18" charset="0"/>
                      </a:endParaRPr>
                    </a:p>
                  </a:txBody>
                  <a:tcPr marL="73724" marR="73724" marT="0" marB="0" anchor="ctr">
                    <a:lnL w="12700" cap="flat" cmpd="sng" algn="ctr">
                      <a:solidFill>
                        <a:schemeClr val="tx1"/>
                      </a:solidFill>
                      <a:prstDash val="solid"/>
                      <a:round/>
                      <a:headEnd type="none" w="med" len="med"/>
                      <a:tailEnd type="none" w="med" len="med"/>
                    </a:lnL>
                  </a:tcPr>
                </a:tc>
                <a:tc>
                  <a:txBody>
                    <a:bodyPr/>
                    <a:lstStyle/>
                    <a:p>
                      <a:pPr marL="0" marR="0">
                        <a:spcBef>
                          <a:spcPts val="0"/>
                        </a:spcBef>
                        <a:spcAft>
                          <a:spcPts val="0"/>
                        </a:spcAft>
                      </a:pPr>
                      <a:r>
                        <a:rPr lang="en-US" sz="1400" i="1" kern="1200" dirty="0" smtClean="0">
                          <a:effectLst/>
                        </a:rPr>
                        <a:t>Joint </a:t>
                      </a:r>
                      <a:r>
                        <a:rPr lang="en-US" sz="1400" i="1" kern="1200" dirty="0">
                          <a:effectLst/>
                        </a:rPr>
                        <a:t>Planning</a:t>
                      </a:r>
                      <a:endParaRPr lang="en-US" sz="1400" i="1" dirty="0">
                        <a:effectLst/>
                        <a:latin typeface="Times New Roman" panose="02020603050405020304" pitchFamily="18" charset="0"/>
                        <a:ea typeface="Times New Roman" panose="02020603050405020304" pitchFamily="18" charset="0"/>
                      </a:endParaRPr>
                    </a:p>
                  </a:txBody>
                  <a:tcPr marL="73724" marR="73724" marT="0" marB="0" anchor="ctr"/>
                </a:tc>
                <a:tc gridSpan="2">
                  <a:txBody>
                    <a:bodyPr/>
                    <a:lstStyle/>
                    <a:p>
                      <a:pPr marL="0" marR="0" algn="ctr">
                        <a:spcBef>
                          <a:spcPts val="0"/>
                        </a:spcBef>
                        <a:spcAft>
                          <a:spcPts val="0"/>
                        </a:spcAft>
                      </a:pPr>
                      <a:r>
                        <a:rPr lang="en-US" sz="1400" dirty="0" smtClean="0">
                          <a:solidFill>
                            <a:srgbClr val="FF0000"/>
                          </a:solidFill>
                          <a:effectLst/>
                          <a:latin typeface="+mn-lt"/>
                          <a:ea typeface="Times New Roman" panose="02020603050405020304" pitchFamily="18" charset="0"/>
                        </a:rPr>
                        <a:t>PAs are no longer required KEYSTONE JPs</a:t>
                      </a:r>
                      <a:endParaRPr lang="en-US" sz="1400" dirty="0">
                        <a:solidFill>
                          <a:srgbClr val="FF0000"/>
                        </a:solidFill>
                        <a:effectLst/>
                        <a:latin typeface="+mn-lt"/>
                        <a:ea typeface="Times New Roman" panose="02020603050405020304" pitchFamily="18" charset="0"/>
                      </a:endParaRPr>
                    </a:p>
                  </a:txBody>
                  <a:tcPr marL="73724" marR="73724" marT="0" marB="0" anchor="ctr">
                    <a:lnR w="12700" cap="flat" cmpd="sng" algn="ctr">
                      <a:solidFill>
                        <a:schemeClr val="tx1"/>
                      </a:solidFill>
                      <a:prstDash val="solid"/>
                      <a:round/>
                      <a:headEnd type="none" w="med" len="med"/>
                      <a:tailEnd type="none" w="med" len="med"/>
                    </a:lnR>
                  </a:tcPr>
                </a:tc>
                <a:tc hMerge="1">
                  <a:txBody>
                    <a:bodyPr/>
                    <a:lstStyle/>
                    <a:p>
                      <a:pPr marL="0" marR="0" algn="ctr">
                        <a:spcBef>
                          <a:spcPts val="0"/>
                        </a:spcBef>
                        <a:spcAft>
                          <a:spcPts val="0"/>
                        </a:spcAft>
                      </a:pPr>
                      <a:endParaRPr lang="en-US" sz="1400" dirty="0">
                        <a:effectLst/>
                        <a:latin typeface="+mn-lt"/>
                        <a:ea typeface="Times New Roman" panose="02020603050405020304" pitchFamily="18" charset="0"/>
                      </a:endParaRPr>
                    </a:p>
                  </a:txBody>
                  <a:tcPr marL="73724" marR="73724" marT="0" marB="0" anchor="ctr"/>
                </a:tc>
                <a:extLst>
                  <a:ext uri="{0D108BD9-81ED-4DB2-BD59-A6C34878D82A}">
                    <a16:rowId xmlns:a16="http://schemas.microsoft.com/office/drawing/2014/main" val="2740339424"/>
                  </a:ext>
                </a:extLst>
              </a:tr>
              <a:tr h="287397">
                <a:tc>
                  <a:txBody>
                    <a:bodyPr/>
                    <a:lstStyle/>
                    <a:p>
                      <a:pPr marL="0" marR="0">
                        <a:spcBef>
                          <a:spcPts val="0"/>
                        </a:spcBef>
                        <a:spcAft>
                          <a:spcPts val="0"/>
                        </a:spcAft>
                      </a:pPr>
                      <a:r>
                        <a:rPr lang="en-US" sz="1400" kern="1200" dirty="0" smtClean="0">
                          <a:effectLst/>
                        </a:rPr>
                        <a:t>JP 3-18</a:t>
                      </a:r>
                      <a:endParaRPr lang="en-US" sz="1400" dirty="0">
                        <a:effectLst/>
                        <a:latin typeface="+mn-lt"/>
                        <a:ea typeface="Times New Roman" panose="02020603050405020304" pitchFamily="18" charset="0"/>
                      </a:endParaRPr>
                    </a:p>
                  </a:txBody>
                  <a:tcPr marL="73724" marR="73724" marT="0" marB="0" anchor="ctr">
                    <a:lnL w="12700" cap="flat" cmpd="sng" algn="ctr">
                      <a:solidFill>
                        <a:schemeClr val="tx1"/>
                      </a:solidFill>
                      <a:prstDash val="solid"/>
                      <a:round/>
                      <a:headEnd type="none" w="med" len="med"/>
                      <a:tailEnd type="none" w="med" len="med"/>
                    </a:lnL>
                  </a:tcPr>
                </a:tc>
                <a:tc>
                  <a:txBody>
                    <a:bodyPr/>
                    <a:lstStyle/>
                    <a:p>
                      <a:pPr marL="0" marR="0">
                        <a:spcBef>
                          <a:spcPts val="0"/>
                        </a:spcBef>
                        <a:spcAft>
                          <a:spcPts val="0"/>
                        </a:spcAft>
                      </a:pPr>
                      <a:r>
                        <a:rPr lang="en-US" sz="1400" i="1" kern="1200" dirty="0" smtClean="0">
                          <a:effectLst/>
                        </a:rPr>
                        <a:t>Joint </a:t>
                      </a:r>
                      <a:r>
                        <a:rPr lang="en-US" sz="1400" i="1" kern="1200" dirty="0">
                          <a:effectLst/>
                        </a:rPr>
                        <a:t>Forcible Entry Operations</a:t>
                      </a:r>
                      <a:endParaRPr lang="en-US" sz="1400" i="1" dirty="0">
                        <a:effectLst/>
                        <a:latin typeface="Times New Roman" panose="02020603050405020304" pitchFamily="18" charset="0"/>
                        <a:ea typeface="Times New Roman" panose="02020603050405020304" pitchFamily="18" charset="0"/>
                      </a:endParaRPr>
                    </a:p>
                  </a:txBody>
                  <a:tcPr marL="73724" marR="73724" marT="0" marB="0" anchor="ctr"/>
                </a:tc>
                <a:tc>
                  <a:txBody>
                    <a:bodyPr/>
                    <a:lstStyle/>
                    <a:p>
                      <a:pPr marL="0" marR="0" algn="ctr">
                        <a:spcBef>
                          <a:spcPts val="0"/>
                        </a:spcBef>
                        <a:spcAft>
                          <a:spcPts val="0"/>
                        </a:spcAft>
                      </a:pPr>
                      <a:r>
                        <a:rPr lang="en-US" sz="1400" kern="1200" dirty="0" smtClean="0">
                          <a:effectLst/>
                          <a:latin typeface="+mn-lt"/>
                        </a:rPr>
                        <a:t>June 2018</a:t>
                      </a:r>
                      <a:endParaRPr lang="en-US" sz="1400" dirty="0">
                        <a:effectLst/>
                        <a:latin typeface="+mn-lt"/>
                        <a:ea typeface="Times New Roman" panose="02020603050405020304" pitchFamily="18" charset="0"/>
                      </a:endParaRPr>
                    </a:p>
                  </a:txBody>
                  <a:tcPr marL="73724" marR="73724" marT="0" marB="0" anchor="ctr"/>
                </a:tc>
                <a:tc>
                  <a:txBody>
                    <a:bodyPr/>
                    <a:lstStyle/>
                    <a:p>
                      <a:pPr marL="0" marR="0" algn="ctr">
                        <a:spcBef>
                          <a:spcPts val="0"/>
                        </a:spcBef>
                        <a:spcAft>
                          <a:spcPts val="0"/>
                        </a:spcAft>
                      </a:pPr>
                      <a:endParaRPr lang="en-US" sz="1400" dirty="0">
                        <a:effectLst/>
                        <a:latin typeface="+mn-lt"/>
                        <a:ea typeface="Times New Roman" panose="02020603050405020304" pitchFamily="18" charset="0"/>
                      </a:endParaRPr>
                    </a:p>
                  </a:txBody>
                  <a:tcPr marL="73724" marR="73724"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32751685"/>
                  </a:ext>
                </a:extLst>
              </a:tr>
              <a:tr h="287397">
                <a:tc>
                  <a:txBody>
                    <a:bodyPr/>
                    <a:lstStyle/>
                    <a:p>
                      <a:pPr marL="0" marR="0">
                        <a:spcBef>
                          <a:spcPts val="0"/>
                        </a:spcBef>
                        <a:spcAft>
                          <a:spcPts val="0"/>
                        </a:spcAft>
                      </a:pPr>
                      <a:r>
                        <a:rPr lang="en-US" sz="1400" kern="1200" dirty="0" smtClean="0">
                          <a:effectLst/>
                        </a:rPr>
                        <a:t>JP 4-01</a:t>
                      </a:r>
                      <a:endParaRPr lang="en-US" sz="1400" dirty="0">
                        <a:effectLst/>
                        <a:latin typeface="+mn-lt"/>
                        <a:ea typeface="Times New Roman" panose="02020603050405020304" pitchFamily="18" charset="0"/>
                      </a:endParaRPr>
                    </a:p>
                  </a:txBody>
                  <a:tcPr marL="73724" marR="73724" marT="0" marB="0" anchor="ctr">
                    <a:lnL w="12700" cap="flat" cmpd="sng" algn="ctr">
                      <a:solidFill>
                        <a:schemeClr val="tx1"/>
                      </a:solidFill>
                      <a:prstDash val="solid"/>
                      <a:round/>
                      <a:headEnd type="none" w="med" len="med"/>
                      <a:tailEnd type="none" w="med" len="med"/>
                    </a:lnL>
                  </a:tcPr>
                </a:tc>
                <a:tc>
                  <a:txBody>
                    <a:bodyPr/>
                    <a:lstStyle/>
                    <a:p>
                      <a:pPr marL="0" marR="0">
                        <a:spcBef>
                          <a:spcPts val="0"/>
                        </a:spcBef>
                        <a:spcAft>
                          <a:spcPts val="0"/>
                        </a:spcAft>
                      </a:pPr>
                      <a:r>
                        <a:rPr lang="en-US" sz="1400" i="1" kern="1200" dirty="0" smtClean="0">
                          <a:effectLst/>
                        </a:rPr>
                        <a:t>The Defense Transportation System</a:t>
                      </a:r>
                      <a:endParaRPr lang="en-US" sz="1400" i="1" dirty="0">
                        <a:effectLst/>
                        <a:latin typeface="Times New Roman" panose="02020603050405020304" pitchFamily="18" charset="0"/>
                        <a:ea typeface="Times New Roman" panose="02020603050405020304" pitchFamily="18" charset="0"/>
                      </a:endParaRPr>
                    </a:p>
                  </a:txBody>
                  <a:tcPr marL="73724" marR="73724" marT="0" marB="0" anchor="ctr"/>
                </a:tc>
                <a:tc>
                  <a:txBody>
                    <a:bodyPr/>
                    <a:lstStyle/>
                    <a:p>
                      <a:pPr marL="0" marR="0" algn="ctr">
                        <a:spcBef>
                          <a:spcPts val="0"/>
                        </a:spcBef>
                        <a:spcAft>
                          <a:spcPts val="0"/>
                        </a:spcAft>
                      </a:pPr>
                      <a:r>
                        <a:rPr lang="en-US" sz="1400" kern="1200" dirty="0" smtClean="0">
                          <a:effectLst/>
                          <a:latin typeface="+mn-lt"/>
                        </a:rPr>
                        <a:t>July 2018 </a:t>
                      </a:r>
                      <a:endParaRPr lang="en-US" sz="1400" dirty="0">
                        <a:effectLst/>
                        <a:latin typeface="+mn-lt"/>
                        <a:ea typeface="Times New Roman" panose="02020603050405020304" pitchFamily="18" charset="0"/>
                      </a:endParaRPr>
                    </a:p>
                  </a:txBody>
                  <a:tcPr marL="73724" marR="73724" marT="0" marB="0" anchor="ctr"/>
                </a:tc>
                <a:tc>
                  <a:txBody>
                    <a:bodyPr/>
                    <a:lstStyle/>
                    <a:p>
                      <a:pPr marL="0" marR="0" algn="ctr">
                        <a:spcBef>
                          <a:spcPts val="0"/>
                        </a:spcBef>
                        <a:spcAft>
                          <a:spcPts val="0"/>
                        </a:spcAft>
                      </a:pPr>
                      <a:endParaRPr lang="en-US" sz="1400" dirty="0">
                        <a:effectLst/>
                        <a:latin typeface="+mn-lt"/>
                        <a:ea typeface="Times New Roman" panose="02020603050405020304" pitchFamily="18" charset="0"/>
                      </a:endParaRPr>
                    </a:p>
                  </a:txBody>
                  <a:tcPr marL="73724" marR="73724"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358504579"/>
                  </a:ext>
                </a:extLst>
              </a:tr>
              <a:tr h="287397">
                <a:tc>
                  <a:txBody>
                    <a:bodyPr/>
                    <a:lstStyle/>
                    <a:p>
                      <a:pPr marL="0" marR="0">
                        <a:spcBef>
                          <a:spcPts val="0"/>
                        </a:spcBef>
                        <a:spcAft>
                          <a:spcPts val="0"/>
                        </a:spcAft>
                      </a:pPr>
                      <a:r>
                        <a:rPr lang="en-US" sz="1400" kern="1200" dirty="0" smtClean="0">
                          <a:effectLst/>
                        </a:rPr>
                        <a:t>JP 1-04</a:t>
                      </a:r>
                      <a:endParaRPr lang="en-US" sz="1400" dirty="0">
                        <a:effectLst/>
                        <a:latin typeface="+mn-lt"/>
                        <a:ea typeface="Times New Roman" panose="02020603050405020304" pitchFamily="18" charset="0"/>
                      </a:endParaRPr>
                    </a:p>
                  </a:txBody>
                  <a:tcPr marL="73724" marR="73724" marT="0" marB="0" anchor="ctr">
                    <a:lnL w="12700" cap="flat" cmpd="sng" algn="ctr">
                      <a:solidFill>
                        <a:schemeClr val="tx1"/>
                      </a:solidFill>
                      <a:prstDash val="solid"/>
                      <a:round/>
                      <a:headEnd type="none" w="med" len="med"/>
                      <a:tailEnd type="none" w="med" len="med"/>
                    </a:lnL>
                  </a:tcPr>
                </a:tc>
                <a:tc>
                  <a:txBody>
                    <a:bodyPr/>
                    <a:lstStyle/>
                    <a:p>
                      <a:pPr marL="0" marR="0">
                        <a:spcBef>
                          <a:spcPts val="0"/>
                        </a:spcBef>
                        <a:spcAft>
                          <a:spcPts val="0"/>
                        </a:spcAft>
                      </a:pPr>
                      <a:r>
                        <a:rPr lang="en-US" sz="1400" i="1" kern="1200" dirty="0" smtClean="0">
                          <a:effectLst/>
                        </a:rPr>
                        <a:t>Legal </a:t>
                      </a:r>
                      <a:r>
                        <a:rPr lang="en-US" sz="1400" i="1" kern="1200" dirty="0">
                          <a:effectLst/>
                        </a:rPr>
                        <a:t>Support to Military Operations</a:t>
                      </a:r>
                      <a:endParaRPr lang="en-US" sz="1400" i="1" dirty="0">
                        <a:effectLst/>
                        <a:latin typeface="Times New Roman" panose="02020603050405020304" pitchFamily="18" charset="0"/>
                        <a:ea typeface="Times New Roman" panose="02020603050405020304" pitchFamily="18" charset="0"/>
                      </a:endParaRPr>
                    </a:p>
                  </a:txBody>
                  <a:tcPr marL="73724" marR="73724" marT="0" marB="0" anchor="ctr"/>
                </a:tc>
                <a:tc>
                  <a:txBody>
                    <a:bodyPr/>
                    <a:lstStyle/>
                    <a:p>
                      <a:pPr marL="0" marR="0" algn="ctr">
                        <a:spcBef>
                          <a:spcPts val="0"/>
                        </a:spcBef>
                        <a:spcAft>
                          <a:spcPts val="0"/>
                        </a:spcAft>
                      </a:pPr>
                      <a:r>
                        <a:rPr lang="en-US" sz="1400" kern="1200" dirty="0" smtClean="0">
                          <a:effectLst/>
                          <a:latin typeface="+mn-lt"/>
                        </a:rPr>
                        <a:t>July 2018</a:t>
                      </a:r>
                      <a:endParaRPr lang="en-US" sz="1400" dirty="0">
                        <a:effectLst/>
                        <a:latin typeface="+mn-lt"/>
                        <a:ea typeface="Times New Roman" panose="02020603050405020304" pitchFamily="18" charset="0"/>
                      </a:endParaRPr>
                    </a:p>
                  </a:txBody>
                  <a:tcPr marL="73724" marR="73724" marT="0" marB="0" anchor="ctr"/>
                </a:tc>
                <a:tc>
                  <a:txBody>
                    <a:bodyPr/>
                    <a:lstStyle/>
                    <a:p>
                      <a:pPr marL="0" marR="0" algn="ctr">
                        <a:spcBef>
                          <a:spcPts val="0"/>
                        </a:spcBef>
                        <a:spcAft>
                          <a:spcPts val="0"/>
                        </a:spcAft>
                      </a:pPr>
                      <a:endParaRPr lang="en-US" sz="1400" dirty="0">
                        <a:effectLst/>
                        <a:latin typeface="+mn-lt"/>
                        <a:ea typeface="Times New Roman" panose="02020603050405020304" pitchFamily="18" charset="0"/>
                      </a:endParaRPr>
                    </a:p>
                  </a:txBody>
                  <a:tcPr marL="73724" marR="73724"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082412212"/>
                  </a:ext>
                </a:extLst>
              </a:tr>
              <a:tr h="287397">
                <a:tc>
                  <a:txBody>
                    <a:bodyPr/>
                    <a:lstStyle/>
                    <a:p>
                      <a:pPr marL="0" marR="0">
                        <a:spcBef>
                          <a:spcPts val="0"/>
                        </a:spcBef>
                        <a:spcAft>
                          <a:spcPts val="0"/>
                        </a:spcAft>
                      </a:pPr>
                      <a:r>
                        <a:rPr lang="en-US" sz="1400" dirty="0" smtClean="0">
                          <a:effectLst/>
                        </a:rPr>
                        <a:t>JP 4-01.6</a:t>
                      </a:r>
                      <a:endParaRPr lang="en-US" sz="1400" dirty="0">
                        <a:effectLst/>
                        <a:latin typeface="+mn-lt"/>
                        <a:ea typeface="Times New Roman" panose="02020603050405020304" pitchFamily="18" charset="0"/>
                      </a:endParaRPr>
                    </a:p>
                  </a:txBody>
                  <a:tcPr marL="73724" marR="73724" marT="0" marB="0" anchor="ctr">
                    <a:lnL w="12700" cap="flat" cmpd="sng" algn="ctr">
                      <a:solidFill>
                        <a:schemeClr val="tx1"/>
                      </a:solidFill>
                      <a:prstDash val="solid"/>
                      <a:round/>
                      <a:headEnd type="none" w="med" len="med"/>
                      <a:tailEnd type="none" w="med" len="med"/>
                    </a:lnL>
                  </a:tcPr>
                </a:tc>
                <a:tc>
                  <a:txBody>
                    <a:bodyPr/>
                    <a:lstStyle/>
                    <a:p>
                      <a:pPr marL="0" marR="0">
                        <a:spcBef>
                          <a:spcPts val="0"/>
                        </a:spcBef>
                        <a:spcAft>
                          <a:spcPts val="0"/>
                        </a:spcAft>
                      </a:pPr>
                      <a:r>
                        <a:rPr lang="en-US" sz="1400" i="1" dirty="0" smtClean="0">
                          <a:effectLst/>
                        </a:rPr>
                        <a:t>Joint </a:t>
                      </a:r>
                      <a:r>
                        <a:rPr lang="en-US" sz="1400" i="1" dirty="0">
                          <a:effectLst/>
                        </a:rPr>
                        <a:t>Logistics Over-the-Shore</a:t>
                      </a:r>
                      <a:endParaRPr lang="en-US" sz="1400" i="1" dirty="0">
                        <a:effectLst/>
                        <a:latin typeface="Times New Roman" panose="02020603050405020304" pitchFamily="18" charset="0"/>
                        <a:ea typeface="Times New Roman" panose="02020603050405020304" pitchFamily="18" charset="0"/>
                      </a:endParaRPr>
                    </a:p>
                  </a:txBody>
                  <a:tcPr marL="73724" marR="73724" marT="0" marB="0" anchor="ctr"/>
                </a:tc>
                <a:tc>
                  <a:txBody>
                    <a:bodyPr/>
                    <a:lstStyle/>
                    <a:p>
                      <a:pPr marL="0" marR="0" algn="ctr">
                        <a:spcBef>
                          <a:spcPts val="0"/>
                        </a:spcBef>
                        <a:spcAft>
                          <a:spcPts val="0"/>
                        </a:spcAft>
                      </a:pPr>
                      <a:r>
                        <a:rPr lang="en-US" sz="1400" dirty="0" smtClean="0">
                          <a:effectLst/>
                          <a:latin typeface="+mn-lt"/>
                        </a:rPr>
                        <a:t>August</a:t>
                      </a:r>
                      <a:r>
                        <a:rPr lang="en-US" sz="1400" kern="1200" dirty="0" smtClean="0">
                          <a:effectLst/>
                          <a:latin typeface="+mn-lt"/>
                        </a:rPr>
                        <a:t> 2018</a:t>
                      </a:r>
                      <a:endParaRPr lang="en-US" sz="1400" dirty="0">
                        <a:effectLst/>
                        <a:latin typeface="+mn-lt"/>
                        <a:ea typeface="Times New Roman" panose="02020603050405020304" pitchFamily="18" charset="0"/>
                      </a:endParaRPr>
                    </a:p>
                  </a:txBody>
                  <a:tcPr marL="73724" marR="73724" marT="0" marB="0" anchor="ctr"/>
                </a:tc>
                <a:tc>
                  <a:txBody>
                    <a:bodyPr/>
                    <a:lstStyle/>
                    <a:p>
                      <a:pPr marL="0" marR="0" algn="ctr">
                        <a:spcBef>
                          <a:spcPts val="0"/>
                        </a:spcBef>
                        <a:spcAft>
                          <a:spcPts val="0"/>
                        </a:spcAft>
                      </a:pPr>
                      <a:endParaRPr lang="en-US" sz="1400" dirty="0">
                        <a:effectLst/>
                        <a:latin typeface="+mn-lt"/>
                        <a:ea typeface="Times New Roman" panose="02020603050405020304" pitchFamily="18" charset="0"/>
                      </a:endParaRPr>
                    </a:p>
                  </a:txBody>
                  <a:tcPr marL="73724" marR="73724"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969064837"/>
                  </a:ext>
                </a:extLst>
              </a:tr>
              <a:tr h="287397">
                <a:tc>
                  <a:txBody>
                    <a:bodyPr/>
                    <a:lstStyle/>
                    <a:p>
                      <a:pPr marL="0" marR="0">
                        <a:spcBef>
                          <a:spcPts val="0"/>
                        </a:spcBef>
                        <a:spcAft>
                          <a:spcPts val="0"/>
                        </a:spcAft>
                      </a:pPr>
                      <a:r>
                        <a:rPr lang="en-US" sz="1400" dirty="0" smtClean="0">
                          <a:effectLst/>
                        </a:rPr>
                        <a:t>JP 3-13.4</a:t>
                      </a:r>
                      <a:endParaRPr lang="en-US" sz="1400" dirty="0">
                        <a:effectLst/>
                        <a:latin typeface="+mn-lt"/>
                        <a:ea typeface="Times New Roman" panose="02020603050405020304" pitchFamily="18" charset="0"/>
                      </a:endParaRPr>
                    </a:p>
                  </a:txBody>
                  <a:tcPr marL="73724" marR="73724" marT="0" marB="0" anchor="ctr">
                    <a:lnL w="12700" cap="flat" cmpd="sng" algn="ctr">
                      <a:solidFill>
                        <a:schemeClr val="tx1"/>
                      </a:solidFill>
                      <a:prstDash val="solid"/>
                      <a:round/>
                      <a:headEnd type="none" w="med" len="med"/>
                      <a:tailEnd type="none" w="med" len="med"/>
                    </a:lnL>
                  </a:tcPr>
                </a:tc>
                <a:tc>
                  <a:txBody>
                    <a:bodyPr/>
                    <a:lstStyle/>
                    <a:p>
                      <a:pPr marL="0" marR="0">
                        <a:spcBef>
                          <a:spcPts val="0"/>
                        </a:spcBef>
                        <a:spcAft>
                          <a:spcPts val="0"/>
                        </a:spcAft>
                      </a:pPr>
                      <a:r>
                        <a:rPr lang="en-US" sz="1400" i="1" dirty="0" smtClean="0">
                          <a:effectLst/>
                        </a:rPr>
                        <a:t>Military </a:t>
                      </a:r>
                      <a:r>
                        <a:rPr lang="en-US" sz="1400" i="1" dirty="0">
                          <a:effectLst/>
                        </a:rPr>
                        <a:t>Deception</a:t>
                      </a:r>
                      <a:endParaRPr lang="en-US" sz="1400" i="1" dirty="0">
                        <a:effectLst/>
                        <a:latin typeface="Times New Roman" panose="02020603050405020304" pitchFamily="18" charset="0"/>
                        <a:ea typeface="Times New Roman" panose="02020603050405020304" pitchFamily="18" charset="0"/>
                      </a:endParaRPr>
                    </a:p>
                  </a:txBody>
                  <a:tcPr marL="73724" marR="73724" marT="0" marB="0" anchor="ctr"/>
                </a:tc>
                <a:tc>
                  <a:txBody>
                    <a:bodyPr/>
                    <a:lstStyle/>
                    <a:p>
                      <a:pPr marL="0" marR="0" algn="ctr">
                        <a:spcBef>
                          <a:spcPts val="0"/>
                        </a:spcBef>
                        <a:spcAft>
                          <a:spcPts val="0"/>
                        </a:spcAft>
                      </a:pPr>
                      <a:r>
                        <a:rPr lang="en-US" sz="1400" dirty="0" smtClean="0">
                          <a:effectLst/>
                          <a:latin typeface="+mn-lt"/>
                        </a:rPr>
                        <a:t>September</a:t>
                      </a:r>
                      <a:r>
                        <a:rPr lang="en-US" sz="1400" kern="1200" dirty="0" smtClean="0">
                          <a:effectLst/>
                          <a:latin typeface="+mn-lt"/>
                        </a:rPr>
                        <a:t> 2018</a:t>
                      </a:r>
                      <a:endParaRPr lang="en-US" sz="1400" dirty="0">
                        <a:effectLst/>
                        <a:latin typeface="+mn-lt"/>
                        <a:ea typeface="Times New Roman" panose="02020603050405020304" pitchFamily="18" charset="0"/>
                      </a:endParaRPr>
                    </a:p>
                  </a:txBody>
                  <a:tcPr marL="73724" marR="73724" marT="0" marB="0" anchor="ctr"/>
                </a:tc>
                <a:tc>
                  <a:txBody>
                    <a:bodyPr/>
                    <a:lstStyle/>
                    <a:p>
                      <a:pPr marL="0" marR="0" algn="ctr">
                        <a:spcBef>
                          <a:spcPts val="0"/>
                        </a:spcBef>
                        <a:spcAft>
                          <a:spcPts val="0"/>
                        </a:spcAft>
                      </a:pPr>
                      <a:endParaRPr lang="en-US" sz="1400" dirty="0">
                        <a:effectLst/>
                        <a:latin typeface="+mn-lt"/>
                        <a:ea typeface="Times New Roman" panose="02020603050405020304" pitchFamily="18" charset="0"/>
                      </a:endParaRPr>
                    </a:p>
                  </a:txBody>
                  <a:tcPr marL="73724" marR="73724"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78343266"/>
                  </a:ext>
                </a:extLst>
              </a:tr>
              <a:tr h="287397">
                <a:tc>
                  <a:txBody>
                    <a:bodyPr/>
                    <a:lstStyle/>
                    <a:p>
                      <a:pPr marL="0" marR="0">
                        <a:spcBef>
                          <a:spcPts val="0"/>
                        </a:spcBef>
                        <a:spcAft>
                          <a:spcPts val="0"/>
                        </a:spcAft>
                      </a:pPr>
                      <a:r>
                        <a:rPr lang="en-US" sz="1400" dirty="0" smtClean="0">
                          <a:effectLst/>
                        </a:rPr>
                        <a:t>JP 4-08</a:t>
                      </a:r>
                      <a:endParaRPr lang="en-US" sz="1400" dirty="0">
                        <a:effectLst/>
                        <a:latin typeface="+mn-lt"/>
                        <a:ea typeface="Times New Roman" panose="02020603050405020304" pitchFamily="18" charset="0"/>
                      </a:endParaRPr>
                    </a:p>
                  </a:txBody>
                  <a:tcPr marL="73724" marR="73724" marT="0" marB="0" anchor="ctr">
                    <a:lnL w="12700" cap="flat" cmpd="sng" algn="ctr">
                      <a:solidFill>
                        <a:schemeClr val="tx1"/>
                      </a:solidFill>
                      <a:prstDash val="solid"/>
                      <a:round/>
                      <a:headEnd type="none" w="med" len="med"/>
                      <a:tailEnd type="none" w="med" len="med"/>
                    </a:lnL>
                  </a:tcPr>
                </a:tc>
                <a:tc>
                  <a:txBody>
                    <a:bodyPr/>
                    <a:lstStyle/>
                    <a:p>
                      <a:pPr marL="0" marR="0">
                        <a:spcBef>
                          <a:spcPts val="0"/>
                        </a:spcBef>
                        <a:spcAft>
                          <a:spcPts val="0"/>
                        </a:spcAft>
                      </a:pPr>
                      <a:r>
                        <a:rPr lang="en-US" sz="1400" i="1" dirty="0" smtClean="0">
                          <a:effectLst/>
                        </a:rPr>
                        <a:t>Logistics </a:t>
                      </a:r>
                      <a:r>
                        <a:rPr lang="en-US" sz="1400" i="1" dirty="0">
                          <a:effectLst/>
                        </a:rPr>
                        <a:t>in Support of Multinational Operations</a:t>
                      </a:r>
                      <a:endParaRPr lang="en-US" sz="1400" i="1" dirty="0">
                        <a:effectLst/>
                        <a:latin typeface="Times New Roman" panose="02020603050405020304" pitchFamily="18" charset="0"/>
                        <a:ea typeface="Times New Roman" panose="02020603050405020304" pitchFamily="18" charset="0"/>
                      </a:endParaRPr>
                    </a:p>
                  </a:txBody>
                  <a:tcPr marL="73724" marR="73724" marT="0" marB="0" anchor="ctr"/>
                </a:tc>
                <a:tc gridSpan="2">
                  <a:txBody>
                    <a:bodyPr/>
                    <a:lstStyle/>
                    <a:p>
                      <a:pPr marL="0" marR="0" algn="ctr">
                        <a:spcBef>
                          <a:spcPts val="0"/>
                        </a:spcBef>
                        <a:spcAft>
                          <a:spcPts val="0"/>
                        </a:spcAft>
                      </a:pPr>
                      <a:r>
                        <a:rPr lang="en-US" sz="1400" dirty="0" smtClean="0">
                          <a:solidFill>
                            <a:srgbClr val="FF0000"/>
                          </a:solidFill>
                          <a:effectLst/>
                          <a:latin typeface="+mn-lt"/>
                          <a:ea typeface="Times New Roman" panose="02020603050405020304" pitchFamily="18" charset="0"/>
                        </a:rPr>
                        <a:t>No longer required due to</a:t>
                      </a:r>
                      <a:r>
                        <a:rPr lang="en-US" sz="1400" baseline="0" dirty="0" smtClean="0">
                          <a:solidFill>
                            <a:srgbClr val="FF0000"/>
                          </a:solidFill>
                          <a:effectLst/>
                          <a:latin typeface="+mn-lt"/>
                          <a:ea typeface="Times New Roman" panose="02020603050405020304" pitchFamily="18" charset="0"/>
                        </a:rPr>
                        <a:t> Special Study </a:t>
                      </a:r>
                      <a:endParaRPr lang="en-US" sz="1400" dirty="0">
                        <a:solidFill>
                          <a:srgbClr val="FF0000"/>
                        </a:solidFill>
                        <a:effectLst/>
                        <a:latin typeface="+mn-lt"/>
                        <a:ea typeface="Times New Roman" panose="02020603050405020304" pitchFamily="18" charset="0"/>
                      </a:endParaRPr>
                    </a:p>
                  </a:txBody>
                  <a:tcPr marL="73724" marR="73724" marT="0" marB="0" anchor="ctr">
                    <a:lnR w="12700" cap="flat" cmpd="sng" algn="ctr">
                      <a:solidFill>
                        <a:schemeClr val="tx1"/>
                      </a:solidFill>
                      <a:prstDash val="solid"/>
                      <a:round/>
                      <a:headEnd type="none" w="med" len="med"/>
                      <a:tailEnd type="none" w="med" len="med"/>
                    </a:lnR>
                  </a:tcPr>
                </a:tc>
                <a:tc hMerge="1">
                  <a:txBody>
                    <a:bodyPr/>
                    <a:lstStyle/>
                    <a:p>
                      <a:pPr marL="0" marR="0" algn="ctr">
                        <a:spcBef>
                          <a:spcPts val="0"/>
                        </a:spcBef>
                        <a:spcAft>
                          <a:spcPts val="0"/>
                        </a:spcAft>
                      </a:pPr>
                      <a:endParaRPr lang="en-US" sz="1400" dirty="0">
                        <a:effectLst/>
                        <a:latin typeface="+mn-lt"/>
                        <a:ea typeface="Times New Roman" panose="02020603050405020304" pitchFamily="18" charset="0"/>
                      </a:endParaRPr>
                    </a:p>
                  </a:txBody>
                  <a:tcPr marL="73724" marR="73724" marT="0" marB="0" anchor="ctr"/>
                </a:tc>
                <a:extLst>
                  <a:ext uri="{0D108BD9-81ED-4DB2-BD59-A6C34878D82A}">
                    <a16:rowId xmlns:a16="http://schemas.microsoft.com/office/drawing/2014/main" val="2329919743"/>
                  </a:ext>
                </a:extLst>
              </a:tr>
              <a:tr h="287397">
                <a:tc>
                  <a:txBody>
                    <a:bodyPr/>
                    <a:lstStyle/>
                    <a:p>
                      <a:pPr marL="0" marR="0">
                        <a:spcBef>
                          <a:spcPts val="0"/>
                        </a:spcBef>
                        <a:spcAft>
                          <a:spcPts val="0"/>
                        </a:spcAft>
                      </a:pPr>
                      <a:r>
                        <a:rPr lang="en-US" sz="1400" dirty="0" smtClean="0">
                          <a:effectLst/>
                        </a:rPr>
                        <a:t>JP 3-08</a:t>
                      </a:r>
                      <a:endParaRPr lang="en-US" sz="1400" dirty="0">
                        <a:effectLst/>
                        <a:latin typeface="+mn-lt"/>
                        <a:ea typeface="Times New Roman" panose="02020603050405020304" pitchFamily="18" charset="0"/>
                      </a:endParaRPr>
                    </a:p>
                  </a:txBody>
                  <a:tcPr marL="73724" marR="73724" marT="0" marB="0" anchor="ctr">
                    <a:lnL w="12700" cap="flat" cmpd="sng" algn="ctr">
                      <a:solidFill>
                        <a:schemeClr val="tx1"/>
                      </a:solidFill>
                      <a:prstDash val="solid"/>
                      <a:round/>
                      <a:headEnd type="none" w="med" len="med"/>
                      <a:tailEnd type="none" w="med" len="med"/>
                    </a:lnL>
                  </a:tcPr>
                </a:tc>
                <a:tc>
                  <a:txBody>
                    <a:bodyPr/>
                    <a:lstStyle/>
                    <a:p>
                      <a:pPr marL="0" marR="0">
                        <a:spcBef>
                          <a:spcPts val="0"/>
                        </a:spcBef>
                        <a:spcAft>
                          <a:spcPts val="0"/>
                        </a:spcAft>
                      </a:pPr>
                      <a:r>
                        <a:rPr lang="en-US" sz="1400" i="1" dirty="0" smtClean="0">
                          <a:effectLst/>
                        </a:rPr>
                        <a:t>Interorganizational </a:t>
                      </a:r>
                      <a:r>
                        <a:rPr lang="en-US" sz="1400" i="1" dirty="0">
                          <a:effectLst/>
                        </a:rPr>
                        <a:t>Cooperation</a:t>
                      </a:r>
                      <a:endParaRPr lang="en-US" sz="1400" i="1" dirty="0">
                        <a:effectLst/>
                        <a:latin typeface="Times New Roman" panose="02020603050405020304" pitchFamily="18" charset="0"/>
                        <a:ea typeface="Times New Roman" panose="02020603050405020304" pitchFamily="18" charset="0"/>
                      </a:endParaRPr>
                    </a:p>
                  </a:txBody>
                  <a:tcPr marL="73724" marR="73724" marT="0" marB="0" anchor="ctr"/>
                </a:tc>
                <a:tc>
                  <a:txBody>
                    <a:bodyPr/>
                    <a:lstStyle/>
                    <a:p>
                      <a:pPr marL="0" marR="0" algn="ctr">
                        <a:spcBef>
                          <a:spcPts val="0"/>
                        </a:spcBef>
                        <a:spcAft>
                          <a:spcPts val="0"/>
                        </a:spcAft>
                      </a:pPr>
                      <a:r>
                        <a:rPr lang="en-US" sz="1400" dirty="0" smtClean="0">
                          <a:effectLst/>
                          <a:latin typeface="+mn-lt"/>
                        </a:rPr>
                        <a:t>November</a:t>
                      </a:r>
                      <a:r>
                        <a:rPr lang="en-US" sz="1400" kern="1200" dirty="0" smtClean="0">
                          <a:effectLst/>
                          <a:latin typeface="+mn-lt"/>
                        </a:rPr>
                        <a:t> 2018</a:t>
                      </a:r>
                      <a:endParaRPr lang="en-US" sz="1400" dirty="0">
                        <a:effectLst/>
                        <a:latin typeface="+mn-lt"/>
                        <a:ea typeface="Times New Roman" panose="02020603050405020304" pitchFamily="18" charset="0"/>
                      </a:endParaRPr>
                    </a:p>
                  </a:txBody>
                  <a:tcPr marL="73724" marR="73724" marT="0" marB="0" anchor="ctr"/>
                </a:tc>
                <a:tc>
                  <a:txBody>
                    <a:bodyPr/>
                    <a:lstStyle/>
                    <a:p>
                      <a:pPr marL="0" marR="0" algn="ctr">
                        <a:spcBef>
                          <a:spcPts val="0"/>
                        </a:spcBef>
                        <a:spcAft>
                          <a:spcPts val="0"/>
                        </a:spcAft>
                      </a:pPr>
                      <a:endParaRPr lang="en-US" sz="1400" dirty="0">
                        <a:effectLst/>
                        <a:latin typeface="+mn-lt"/>
                        <a:ea typeface="Times New Roman" panose="02020603050405020304" pitchFamily="18" charset="0"/>
                      </a:endParaRPr>
                    </a:p>
                  </a:txBody>
                  <a:tcPr marL="73724" marR="73724"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954421032"/>
                  </a:ext>
                </a:extLst>
              </a:tr>
              <a:tr h="287397">
                <a:tc>
                  <a:txBody>
                    <a:bodyPr/>
                    <a:lstStyle/>
                    <a:p>
                      <a:pPr marL="0" marR="0" lvl="0" indent="0" algn="l" defTabSz="982980" rtl="0" eaLnBrk="1" fontAlgn="auto" latinLnBrk="0" hangingPunct="1">
                        <a:lnSpc>
                          <a:spcPct val="100000"/>
                        </a:lnSpc>
                        <a:spcBef>
                          <a:spcPts val="0"/>
                        </a:spcBef>
                        <a:spcAft>
                          <a:spcPts val="0"/>
                        </a:spcAft>
                        <a:buClrTx/>
                        <a:buSzTx/>
                        <a:buFontTx/>
                        <a:buNone/>
                        <a:tabLst/>
                        <a:defRPr/>
                      </a:pPr>
                      <a:r>
                        <a:rPr lang="en-US" sz="1400" dirty="0" smtClean="0">
                          <a:effectLst/>
                        </a:rPr>
                        <a:t>JP 3-68</a:t>
                      </a:r>
                      <a:endParaRPr lang="en-US" sz="1400" dirty="0" smtClean="0">
                        <a:effectLst/>
                        <a:latin typeface="Times New Roman" panose="02020603050405020304" pitchFamily="18" charset="0"/>
                        <a:ea typeface="Times New Roman" panose="02020603050405020304" pitchFamily="18" charset="0"/>
                      </a:endParaRPr>
                    </a:p>
                  </a:txBody>
                  <a:tcPr marL="73724" marR="73724"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0" marR="0" lvl="0" indent="0" algn="l" defTabSz="982980" rtl="0" eaLnBrk="1" fontAlgn="auto" latinLnBrk="0" hangingPunct="1">
                        <a:lnSpc>
                          <a:spcPct val="100000"/>
                        </a:lnSpc>
                        <a:spcBef>
                          <a:spcPts val="0"/>
                        </a:spcBef>
                        <a:spcAft>
                          <a:spcPts val="0"/>
                        </a:spcAft>
                        <a:buClrTx/>
                        <a:buSzTx/>
                        <a:buFontTx/>
                        <a:buNone/>
                        <a:tabLst/>
                        <a:defRPr/>
                      </a:pPr>
                      <a:r>
                        <a:rPr lang="en-US" sz="1400" i="1" dirty="0" smtClean="0">
                          <a:effectLst/>
                        </a:rPr>
                        <a:t>Noncombatant Evacuation Operations</a:t>
                      </a:r>
                      <a:endParaRPr lang="en-US" sz="1400" i="1" dirty="0" smtClean="0">
                        <a:effectLst/>
                        <a:latin typeface="Times New Roman" panose="02020603050405020304" pitchFamily="18" charset="0"/>
                        <a:ea typeface="Times New Roman" panose="02020603050405020304" pitchFamily="18" charset="0"/>
                      </a:endParaRPr>
                    </a:p>
                  </a:txBody>
                  <a:tcPr marL="73724" marR="73724" marT="0" marB="0" anchor="ctr">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smtClean="0">
                          <a:effectLst/>
                          <a:latin typeface="+mn-lt"/>
                          <a:ea typeface="Times New Roman" panose="02020603050405020304" pitchFamily="18" charset="0"/>
                        </a:rPr>
                        <a:t>December</a:t>
                      </a:r>
                      <a:r>
                        <a:rPr lang="en-US" sz="1400" kern="1200" dirty="0" smtClean="0">
                          <a:effectLst/>
                          <a:latin typeface="+mn-lt"/>
                        </a:rPr>
                        <a:t> 2018</a:t>
                      </a:r>
                      <a:endParaRPr lang="en-US" sz="1400" dirty="0">
                        <a:effectLst/>
                        <a:latin typeface="+mn-lt"/>
                        <a:ea typeface="Times New Roman" panose="02020603050405020304" pitchFamily="18" charset="0"/>
                      </a:endParaRPr>
                    </a:p>
                  </a:txBody>
                  <a:tcPr marL="73724" marR="73724" marT="0" marB="0" anchor="ctr">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dirty="0">
                        <a:effectLst/>
                        <a:latin typeface="+mn-lt"/>
                        <a:ea typeface="Times New Roman" panose="02020603050405020304" pitchFamily="18" charset="0"/>
                      </a:endParaRPr>
                    </a:p>
                  </a:txBody>
                  <a:tcPr marL="73724" marR="73724"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22751431"/>
                  </a:ext>
                </a:extLst>
              </a:tr>
            </a:tbl>
          </a:graphicData>
        </a:graphic>
      </p:graphicFrame>
      <p:sp>
        <p:nvSpPr>
          <p:cNvPr id="6" name="Title 1"/>
          <p:cNvSpPr txBox="1">
            <a:spLocks/>
          </p:cNvSpPr>
          <p:nvPr/>
        </p:nvSpPr>
        <p:spPr>
          <a:xfrm>
            <a:off x="1" y="-3017"/>
            <a:ext cx="9413400" cy="574517"/>
          </a:xfrm>
          <a:prstGeom prst="rect">
            <a:avLst/>
          </a:prstGeom>
        </p:spPr>
        <p:txBody>
          <a:bodyPr/>
          <a:lstStyle>
            <a:lvl1pPr algn="r" rtl="0" eaLnBrk="1" fontAlgn="base" hangingPunct="1">
              <a:spcBef>
                <a:spcPct val="0"/>
              </a:spcBef>
              <a:spcAft>
                <a:spcPct val="0"/>
              </a:spcAft>
              <a:defRPr sz="3010" b="1" i="1">
                <a:solidFill>
                  <a:srgbClr val="000000"/>
                </a:solidFill>
                <a:latin typeface="+mj-lt"/>
                <a:ea typeface="+mj-ea"/>
                <a:cs typeface="+mj-cs"/>
              </a:defRPr>
            </a:lvl1pPr>
            <a:lvl2pPr algn="r" rtl="0" eaLnBrk="1" fontAlgn="base" hangingPunct="1">
              <a:spcBef>
                <a:spcPct val="0"/>
              </a:spcBef>
              <a:spcAft>
                <a:spcPct val="0"/>
              </a:spcAft>
              <a:defRPr sz="3010" b="1" i="1">
                <a:solidFill>
                  <a:srgbClr val="000000"/>
                </a:solidFill>
                <a:latin typeface="Times New Roman" pitchFamily="18" charset="0"/>
              </a:defRPr>
            </a:lvl2pPr>
            <a:lvl3pPr algn="r" rtl="0" eaLnBrk="1" fontAlgn="base" hangingPunct="1">
              <a:spcBef>
                <a:spcPct val="0"/>
              </a:spcBef>
              <a:spcAft>
                <a:spcPct val="0"/>
              </a:spcAft>
              <a:defRPr sz="3010" b="1" i="1">
                <a:solidFill>
                  <a:srgbClr val="000000"/>
                </a:solidFill>
                <a:latin typeface="Times New Roman" pitchFamily="18" charset="0"/>
              </a:defRPr>
            </a:lvl3pPr>
            <a:lvl4pPr algn="r" rtl="0" eaLnBrk="1" fontAlgn="base" hangingPunct="1">
              <a:spcBef>
                <a:spcPct val="0"/>
              </a:spcBef>
              <a:spcAft>
                <a:spcPct val="0"/>
              </a:spcAft>
              <a:defRPr sz="3010" b="1" i="1">
                <a:solidFill>
                  <a:srgbClr val="000000"/>
                </a:solidFill>
                <a:latin typeface="Times New Roman" pitchFamily="18" charset="0"/>
              </a:defRPr>
            </a:lvl4pPr>
            <a:lvl5pPr algn="r" rtl="0" eaLnBrk="1" fontAlgn="base" hangingPunct="1">
              <a:spcBef>
                <a:spcPct val="0"/>
              </a:spcBef>
              <a:spcAft>
                <a:spcPct val="0"/>
              </a:spcAft>
              <a:defRPr sz="3010" b="1" i="1">
                <a:solidFill>
                  <a:srgbClr val="000000"/>
                </a:solidFill>
                <a:latin typeface="Times New Roman" pitchFamily="18" charset="0"/>
              </a:defRPr>
            </a:lvl5pPr>
            <a:lvl6pPr marL="491490" algn="r" rtl="0" eaLnBrk="1" fontAlgn="base" hangingPunct="1">
              <a:spcBef>
                <a:spcPct val="0"/>
              </a:spcBef>
              <a:spcAft>
                <a:spcPct val="0"/>
              </a:spcAft>
              <a:defRPr sz="3010" b="1" i="1">
                <a:solidFill>
                  <a:srgbClr val="000000"/>
                </a:solidFill>
                <a:latin typeface="Times New Roman" pitchFamily="18" charset="0"/>
              </a:defRPr>
            </a:lvl6pPr>
            <a:lvl7pPr marL="982980" algn="r" rtl="0" eaLnBrk="1" fontAlgn="base" hangingPunct="1">
              <a:spcBef>
                <a:spcPct val="0"/>
              </a:spcBef>
              <a:spcAft>
                <a:spcPct val="0"/>
              </a:spcAft>
              <a:defRPr sz="3010" b="1" i="1">
                <a:solidFill>
                  <a:srgbClr val="000000"/>
                </a:solidFill>
                <a:latin typeface="Times New Roman" pitchFamily="18" charset="0"/>
              </a:defRPr>
            </a:lvl7pPr>
            <a:lvl8pPr marL="1474470" algn="r" rtl="0" eaLnBrk="1" fontAlgn="base" hangingPunct="1">
              <a:spcBef>
                <a:spcPct val="0"/>
              </a:spcBef>
              <a:spcAft>
                <a:spcPct val="0"/>
              </a:spcAft>
              <a:defRPr sz="3010" b="1" i="1">
                <a:solidFill>
                  <a:srgbClr val="000000"/>
                </a:solidFill>
                <a:latin typeface="Times New Roman" pitchFamily="18" charset="0"/>
              </a:defRPr>
            </a:lvl8pPr>
            <a:lvl9pPr marL="1965960" algn="r" rtl="0" eaLnBrk="1" fontAlgn="base" hangingPunct="1">
              <a:spcBef>
                <a:spcPct val="0"/>
              </a:spcBef>
              <a:spcAft>
                <a:spcPct val="0"/>
              </a:spcAft>
              <a:defRPr sz="3010" b="1" i="1">
                <a:solidFill>
                  <a:srgbClr val="000000"/>
                </a:solidFill>
                <a:latin typeface="Times New Roman" pitchFamily="18" charset="0"/>
              </a:defRPr>
            </a:lvl9pPr>
          </a:lstStyle>
          <a:p>
            <a:r>
              <a:rPr lang="en-US" altLang="en-US" sz="3200" kern="0" dirty="0" smtClean="0">
                <a:latin typeface="+mn-lt"/>
              </a:rPr>
              <a:t>Preliminary Assessments </a:t>
            </a:r>
          </a:p>
        </p:txBody>
      </p:sp>
      <p:sp>
        <p:nvSpPr>
          <p:cNvPr id="4" name="Slide Number Placeholder 3"/>
          <p:cNvSpPr>
            <a:spLocks noGrp="1"/>
          </p:cNvSpPr>
          <p:nvPr>
            <p:ph type="sldNum" sz="quarter" idx="4294967295"/>
          </p:nvPr>
        </p:nvSpPr>
        <p:spPr>
          <a:xfrm>
            <a:off x="3890963" y="7040880"/>
            <a:ext cx="2047875" cy="502920"/>
          </a:xfrm>
        </p:spPr>
        <p:txBody>
          <a:bodyPr/>
          <a:lstStyle/>
          <a:p>
            <a:r>
              <a:rPr lang="en-US" dirty="0" smtClean="0"/>
              <a:t>14 </a:t>
            </a:r>
            <a:endParaRPr lang="en-US" dirty="0"/>
          </a:p>
        </p:txBody>
      </p:sp>
    </p:spTree>
    <p:extLst>
      <p:ext uri="{BB962C8B-B14F-4D97-AF65-F5344CB8AC3E}">
        <p14:creationId xmlns:p14="http://schemas.microsoft.com/office/powerpoint/2010/main" val="10610854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816667686"/>
              </p:ext>
            </p:extLst>
          </p:nvPr>
        </p:nvGraphicFramePr>
        <p:xfrm>
          <a:off x="25401" y="613214"/>
          <a:ext cx="9791701" cy="6892486"/>
        </p:xfrm>
        <a:graphic>
          <a:graphicData uri="http://schemas.openxmlformats.org/drawingml/2006/table">
            <a:tbl>
              <a:tblPr firstRow="1" firstCol="1" bandRow="1">
                <a:tableStyleId>{5C22544A-7EE6-4342-B048-85BDC9FD1C3A}</a:tableStyleId>
              </a:tblPr>
              <a:tblGrid>
                <a:gridCol w="1855787">
                  <a:extLst>
                    <a:ext uri="{9D8B030D-6E8A-4147-A177-3AD203B41FA5}">
                      <a16:colId xmlns:a16="http://schemas.microsoft.com/office/drawing/2014/main" val="3387876270"/>
                    </a:ext>
                  </a:extLst>
                </a:gridCol>
                <a:gridCol w="4738694">
                  <a:extLst>
                    <a:ext uri="{9D8B030D-6E8A-4147-A177-3AD203B41FA5}">
                      <a16:colId xmlns:a16="http://schemas.microsoft.com/office/drawing/2014/main" val="1565604868"/>
                    </a:ext>
                  </a:extLst>
                </a:gridCol>
                <a:gridCol w="1375299">
                  <a:extLst>
                    <a:ext uri="{9D8B030D-6E8A-4147-A177-3AD203B41FA5}">
                      <a16:colId xmlns:a16="http://schemas.microsoft.com/office/drawing/2014/main" val="618495699"/>
                    </a:ext>
                  </a:extLst>
                </a:gridCol>
                <a:gridCol w="1821921">
                  <a:extLst>
                    <a:ext uri="{9D8B030D-6E8A-4147-A177-3AD203B41FA5}">
                      <a16:colId xmlns:a16="http://schemas.microsoft.com/office/drawing/2014/main" val="1438594790"/>
                    </a:ext>
                  </a:extLst>
                </a:gridCol>
              </a:tblGrid>
              <a:tr h="469860">
                <a:tc>
                  <a:txBody>
                    <a:bodyPr/>
                    <a:lstStyle/>
                    <a:p>
                      <a:pPr marL="0" marR="0" lvl="0" indent="0" algn="l" defTabSz="982980" rtl="0" eaLnBrk="1" fontAlgn="auto" latinLnBrk="0" hangingPunct="1">
                        <a:lnSpc>
                          <a:spcPct val="100000"/>
                        </a:lnSpc>
                        <a:spcBef>
                          <a:spcPts val="0"/>
                        </a:spcBef>
                        <a:spcAft>
                          <a:spcPts val="0"/>
                        </a:spcAft>
                        <a:buClrTx/>
                        <a:buSzTx/>
                        <a:buFontTx/>
                        <a:buNone/>
                        <a:tabLst/>
                        <a:defRPr/>
                      </a:pPr>
                      <a:r>
                        <a:rPr lang="en-US" sz="2400" dirty="0" smtClean="0">
                          <a:effectLst/>
                        </a:rPr>
                        <a:t>Publication</a:t>
                      </a:r>
                      <a:endParaRPr lang="en-US" sz="2400" dirty="0" smtClean="0">
                        <a:effectLst/>
                        <a:latin typeface="Courier New" panose="02070309020205020404" pitchFamily="49" charset="0"/>
                        <a:ea typeface="Times New Roman" panose="02020603050405020304" pitchFamily="18" charset="0"/>
                      </a:endParaRPr>
                    </a:p>
                  </a:txBody>
                  <a:tcPr marL="73724" marR="73724" marT="0" marB="0" anchor="b">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2400" i="1" dirty="0" smtClean="0">
                          <a:effectLst/>
                        </a:rPr>
                        <a:t>Title</a:t>
                      </a:r>
                      <a:endParaRPr lang="en-US" sz="2400" i="1" dirty="0">
                        <a:effectLst/>
                        <a:latin typeface="Courier New" panose="02070309020205020404" pitchFamily="49" charset="0"/>
                        <a:ea typeface="Times New Roman" panose="02020603050405020304" pitchFamily="18" charset="0"/>
                      </a:endParaRPr>
                    </a:p>
                  </a:txBody>
                  <a:tcPr marL="73724" marR="73724" marT="0" marB="0" anchor="b"/>
                </a:tc>
                <a:tc>
                  <a:txBody>
                    <a:bodyPr/>
                    <a:lstStyle/>
                    <a:p>
                      <a:pPr marL="0" marR="0" algn="ctr">
                        <a:spcBef>
                          <a:spcPts val="0"/>
                        </a:spcBef>
                        <a:spcAft>
                          <a:spcPts val="0"/>
                        </a:spcAft>
                      </a:pPr>
                      <a:r>
                        <a:rPr lang="en-US" sz="1300" dirty="0">
                          <a:effectLst/>
                        </a:rPr>
                        <a:t>Projected RFF </a:t>
                      </a:r>
                      <a:endParaRPr lang="en-US" sz="1300" dirty="0" smtClean="0">
                        <a:effectLst/>
                      </a:endParaRPr>
                    </a:p>
                    <a:p>
                      <a:pPr marL="0" marR="0" algn="ctr">
                        <a:spcBef>
                          <a:spcPts val="0"/>
                        </a:spcBef>
                        <a:spcAft>
                          <a:spcPts val="0"/>
                        </a:spcAft>
                      </a:pPr>
                      <a:r>
                        <a:rPr lang="en-US" sz="1300" dirty="0" smtClean="0">
                          <a:effectLst/>
                        </a:rPr>
                        <a:t>Release </a:t>
                      </a:r>
                      <a:r>
                        <a:rPr lang="en-US" sz="1300" dirty="0">
                          <a:effectLst/>
                        </a:rPr>
                        <a:t>Date</a:t>
                      </a:r>
                      <a:endParaRPr lang="en-US" sz="1300" dirty="0">
                        <a:effectLst/>
                        <a:latin typeface="Courier New" panose="02070309020205020404" pitchFamily="49" charset="0"/>
                        <a:ea typeface="Times New Roman" panose="02020603050405020304" pitchFamily="18" charset="0"/>
                      </a:endParaRPr>
                    </a:p>
                  </a:txBody>
                  <a:tcPr marL="73724" marR="73724" marT="0" marB="0" anchor="b"/>
                </a:tc>
                <a:tc>
                  <a:txBody>
                    <a:bodyPr/>
                    <a:lstStyle/>
                    <a:p>
                      <a:pPr marL="0" marR="0" algn="ctr">
                        <a:spcBef>
                          <a:spcPts val="0"/>
                        </a:spcBef>
                        <a:spcAft>
                          <a:spcPts val="0"/>
                        </a:spcAft>
                      </a:pPr>
                      <a:r>
                        <a:rPr lang="en-US" sz="1300" dirty="0">
                          <a:effectLst/>
                        </a:rPr>
                        <a:t>Projected FAR </a:t>
                      </a:r>
                      <a:endParaRPr lang="en-US" sz="1300" dirty="0" smtClean="0">
                        <a:effectLst/>
                      </a:endParaRPr>
                    </a:p>
                    <a:p>
                      <a:pPr marL="0" marR="0" algn="ctr">
                        <a:spcBef>
                          <a:spcPts val="0"/>
                        </a:spcBef>
                        <a:spcAft>
                          <a:spcPts val="0"/>
                        </a:spcAft>
                      </a:pPr>
                      <a:r>
                        <a:rPr lang="en-US" sz="1300" dirty="0" smtClean="0">
                          <a:effectLst/>
                        </a:rPr>
                        <a:t>Due </a:t>
                      </a:r>
                      <a:r>
                        <a:rPr lang="en-US" sz="1300" dirty="0">
                          <a:effectLst/>
                        </a:rPr>
                        <a:t>Date</a:t>
                      </a:r>
                      <a:endParaRPr lang="en-US" sz="1300" dirty="0">
                        <a:effectLst/>
                        <a:latin typeface="Courier New" panose="02070309020205020404" pitchFamily="49" charset="0"/>
                        <a:ea typeface="Times New Roman" panose="02020603050405020304" pitchFamily="18" charset="0"/>
                      </a:endParaRPr>
                    </a:p>
                  </a:txBody>
                  <a:tcPr marL="73724" marR="73724" marT="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692653480"/>
                  </a:ext>
                </a:extLst>
              </a:tr>
              <a:tr h="234930">
                <a:tc gridSpan="4">
                  <a:txBody>
                    <a:bodyPr/>
                    <a:lstStyle/>
                    <a:p>
                      <a:pPr marL="0" marR="0" algn="ctr">
                        <a:spcBef>
                          <a:spcPts val="0"/>
                        </a:spcBef>
                        <a:spcAft>
                          <a:spcPts val="0"/>
                        </a:spcAft>
                      </a:pPr>
                      <a:r>
                        <a:rPr lang="en-US" sz="1400" i="0" dirty="0" smtClean="0">
                          <a:effectLst/>
                          <a:latin typeface="+mn-lt"/>
                          <a:ea typeface="Times New Roman" panose="02020603050405020304" pitchFamily="18" charset="0"/>
                        </a:rPr>
                        <a:t>Formal Assessments since 60th JDPC</a:t>
                      </a:r>
                      <a:endParaRPr lang="en-US" sz="1400" i="0" dirty="0">
                        <a:effectLst/>
                        <a:latin typeface="+mn-lt"/>
                        <a:ea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lang="en-US"/>
                    </a:p>
                  </a:txBody>
                  <a:tcPr/>
                </a:tc>
                <a:tc hMerge="1">
                  <a:txBody>
                    <a:bodyPr/>
                    <a:lstStyle/>
                    <a:p>
                      <a:pPr marL="0" marR="0" algn="ctr">
                        <a:spcBef>
                          <a:spcPts val="0"/>
                        </a:spcBef>
                        <a:spcAft>
                          <a:spcPts val="0"/>
                        </a:spcAft>
                      </a:pPr>
                      <a:endParaRPr lang="en-US" sz="1300" dirty="0">
                        <a:effectLst/>
                        <a:latin typeface="+mn-lt"/>
                        <a:ea typeface="Times New Roman" panose="02020603050405020304" pitchFamily="18" charset="0"/>
                      </a:endParaRPr>
                    </a:p>
                  </a:txBody>
                  <a:tcPr marL="73724" marR="73724" marT="0" marB="0"/>
                </a:tc>
                <a:tc hMerge="1">
                  <a:txBody>
                    <a:bodyPr/>
                    <a:lstStyle/>
                    <a:p>
                      <a:pPr marL="0" marR="0" algn="ctr">
                        <a:spcBef>
                          <a:spcPts val="0"/>
                        </a:spcBef>
                        <a:spcAft>
                          <a:spcPts val="0"/>
                        </a:spcAft>
                      </a:pPr>
                      <a:endParaRPr lang="en-US" sz="1300" dirty="0">
                        <a:effectLst/>
                        <a:latin typeface="+mn-lt"/>
                        <a:ea typeface="Times New Roman" panose="02020603050405020304" pitchFamily="18" charset="0"/>
                      </a:endParaRPr>
                    </a:p>
                  </a:txBody>
                  <a:tcPr marL="73724" marR="73724"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215914007"/>
                  </a:ext>
                </a:extLst>
              </a:tr>
              <a:tr h="234930">
                <a:tc>
                  <a:txBody>
                    <a:bodyPr/>
                    <a:lstStyle/>
                    <a:p>
                      <a:pPr marL="0" marR="0">
                        <a:spcBef>
                          <a:spcPts val="0"/>
                        </a:spcBef>
                        <a:spcAft>
                          <a:spcPts val="0"/>
                        </a:spcAft>
                      </a:pPr>
                      <a:r>
                        <a:rPr lang="en-US" sz="1400" i="0" dirty="0" smtClean="0">
                          <a:effectLst/>
                          <a:latin typeface="+mn-lt"/>
                          <a:ea typeface="Times New Roman" panose="02020603050405020304" pitchFamily="18" charset="0"/>
                        </a:rPr>
                        <a:t>JP 3-13.2</a:t>
                      </a:r>
                      <a:endParaRPr lang="en-US" sz="1400" i="0" dirty="0">
                        <a:effectLst/>
                        <a:latin typeface="+mn-lt"/>
                        <a:ea typeface="Times New Roman" panose="02020603050405020304" pitchFamily="18" charset="0"/>
                      </a:endParaRPr>
                    </a:p>
                  </a:txBody>
                  <a:tcPr marL="73724" marR="73724" marT="0" marB="0" anchor="ctr">
                    <a:lnL w="12700" cap="flat" cmpd="sng" algn="ctr">
                      <a:solidFill>
                        <a:schemeClr val="tx1"/>
                      </a:solidFill>
                      <a:prstDash val="solid"/>
                      <a:round/>
                      <a:headEnd type="none" w="med" len="med"/>
                      <a:tailEnd type="none" w="med" len="med"/>
                    </a:lnL>
                  </a:tcPr>
                </a:tc>
                <a:tc>
                  <a:txBody>
                    <a:bodyPr/>
                    <a:lstStyle/>
                    <a:p>
                      <a:pPr marL="0" marR="0">
                        <a:spcBef>
                          <a:spcPts val="0"/>
                        </a:spcBef>
                        <a:spcAft>
                          <a:spcPts val="0"/>
                        </a:spcAft>
                      </a:pPr>
                      <a:r>
                        <a:rPr lang="en-US" sz="1200" i="1" dirty="0" smtClean="0">
                          <a:effectLst/>
                          <a:latin typeface="+mn-lt"/>
                          <a:ea typeface="Times New Roman" panose="02020603050405020304" pitchFamily="18" charset="0"/>
                        </a:rPr>
                        <a:t>Military Information Support Operations</a:t>
                      </a:r>
                      <a:endParaRPr lang="en-US" sz="1200" i="1" dirty="0">
                        <a:effectLst/>
                        <a:latin typeface="+mn-lt"/>
                        <a:ea typeface="Times New Roman" panose="02020603050405020304" pitchFamily="18" charset="0"/>
                      </a:endParaRPr>
                    </a:p>
                  </a:txBody>
                  <a:tcPr marL="73724" marR="73724" marT="0" marB="0"/>
                </a:tc>
                <a:tc>
                  <a:txBody>
                    <a:bodyPr/>
                    <a:lstStyle/>
                    <a:p>
                      <a:pPr marL="0" marR="0" algn="ctr">
                        <a:spcBef>
                          <a:spcPts val="0"/>
                        </a:spcBef>
                        <a:spcAft>
                          <a:spcPts val="0"/>
                        </a:spcAft>
                      </a:pPr>
                      <a:endParaRPr lang="en-US" sz="1300" dirty="0">
                        <a:effectLst/>
                        <a:latin typeface="+mn-lt"/>
                        <a:ea typeface="Times New Roman" panose="02020603050405020304" pitchFamily="18" charset="0"/>
                      </a:endParaRPr>
                    </a:p>
                  </a:txBody>
                  <a:tcPr marL="73724" marR="73724" marT="0" marB="0"/>
                </a:tc>
                <a:tc>
                  <a:txBody>
                    <a:bodyPr/>
                    <a:lstStyle/>
                    <a:p>
                      <a:pPr marL="0" marR="0" algn="ctr">
                        <a:spcBef>
                          <a:spcPts val="0"/>
                        </a:spcBef>
                        <a:spcAft>
                          <a:spcPts val="0"/>
                        </a:spcAft>
                      </a:pPr>
                      <a:r>
                        <a:rPr lang="en-US" sz="1300" dirty="0" smtClean="0">
                          <a:effectLst/>
                          <a:latin typeface="+mn-lt"/>
                          <a:ea typeface="Times New Roman" panose="02020603050405020304" pitchFamily="18" charset="0"/>
                        </a:rPr>
                        <a:t>Completed 21 Dec 2017</a:t>
                      </a:r>
                      <a:endParaRPr lang="en-US" sz="1300" dirty="0">
                        <a:effectLst/>
                        <a:latin typeface="+mn-lt"/>
                        <a:ea typeface="Times New Roman" panose="02020603050405020304" pitchFamily="18" charset="0"/>
                      </a:endParaRPr>
                    </a:p>
                  </a:txBody>
                  <a:tcPr marL="73724" marR="73724"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098402496"/>
                  </a:ext>
                </a:extLst>
              </a:tr>
              <a:tr h="234930">
                <a:tc>
                  <a:txBody>
                    <a:bodyPr/>
                    <a:lstStyle/>
                    <a:p>
                      <a:pPr marL="0" marR="0">
                        <a:spcBef>
                          <a:spcPts val="0"/>
                        </a:spcBef>
                        <a:spcAft>
                          <a:spcPts val="0"/>
                        </a:spcAft>
                      </a:pPr>
                      <a:r>
                        <a:rPr lang="en-US" sz="1400" i="0" dirty="0" smtClean="0">
                          <a:effectLst/>
                          <a:latin typeface="+mn-lt"/>
                          <a:ea typeface="Times New Roman" panose="02020603050405020304" pitchFamily="18" charset="0"/>
                        </a:rPr>
                        <a:t>JP 6-0</a:t>
                      </a:r>
                      <a:endParaRPr lang="en-US" sz="1400" i="1" dirty="0">
                        <a:effectLst/>
                        <a:latin typeface="+mn-lt"/>
                        <a:ea typeface="Times New Roman" panose="02020603050405020304" pitchFamily="18" charset="0"/>
                      </a:endParaRPr>
                    </a:p>
                  </a:txBody>
                  <a:tcPr marL="73724" marR="73724" marT="0" marB="0" anchor="ctr">
                    <a:lnL w="12700" cap="flat" cmpd="sng" algn="ctr">
                      <a:solidFill>
                        <a:schemeClr val="tx1"/>
                      </a:solidFill>
                      <a:prstDash val="solid"/>
                      <a:round/>
                      <a:headEnd type="none" w="med" len="med"/>
                      <a:tailEnd type="none" w="med" len="med"/>
                    </a:lnL>
                  </a:tcPr>
                </a:tc>
                <a:tc>
                  <a:txBody>
                    <a:bodyPr/>
                    <a:lstStyle/>
                    <a:p>
                      <a:pPr marL="0" marR="0">
                        <a:spcBef>
                          <a:spcPts val="0"/>
                        </a:spcBef>
                        <a:spcAft>
                          <a:spcPts val="0"/>
                        </a:spcAft>
                      </a:pPr>
                      <a:r>
                        <a:rPr lang="en-US" sz="1200" i="1" dirty="0" smtClean="0">
                          <a:effectLst/>
                          <a:latin typeface="+mn-lt"/>
                          <a:ea typeface="Times New Roman" panose="02020603050405020304" pitchFamily="18" charset="0"/>
                        </a:rPr>
                        <a:t>Joint Communications System</a:t>
                      </a:r>
                      <a:endParaRPr lang="en-US" sz="1200" i="1" dirty="0">
                        <a:effectLst/>
                        <a:latin typeface="+mn-lt"/>
                        <a:ea typeface="Times New Roman" panose="02020603050405020304" pitchFamily="18" charset="0"/>
                      </a:endParaRPr>
                    </a:p>
                  </a:txBody>
                  <a:tcPr marL="73724" marR="73724" marT="0" marB="0"/>
                </a:tc>
                <a:tc>
                  <a:txBody>
                    <a:bodyPr/>
                    <a:lstStyle/>
                    <a:p>
                      <a:pPr marL="0" marR="0" algn="ctr">
                        <a:spcBef>
                          <a:spcPts val="0"/>
                        </a:spcBef>
                        <a:spcAft>
                          <a:spcPts val="0"/>
                        </a:spcAft>
                      </a:pPr>
                      <a:endParaRPr lang="en-US" sz="1300" dirty="0">
                        <a:effectLst/>
                        <a:latin typeface="+mn-lt"/>
                        <a:ea typeface="Times New Roman" panose="02020603050405020304" pitchFamily="18" charset="0"/>
                      </a:endParaRPr>
                    </a:p>
                  </a:txBody>
                  <a:tcPr marL="73724" marR="73724" marT="0" marB="0" anchor="ctr"/>
                </a:tc>
                <a:tc>
                  <a:txBody>
                    <a:bodyPr/>
                    <a:lstStyle/>
                    <a:p>
                      <a:pPr marL="0" marR="0" algn="ctr">
                        <a:spcBef>
                          <a:spcPts val="0"/>
                        </a:spcBef>
                        <a:spcAft>
                          <a:spcPts val="0"/>
                        </a:spcAft>
                      </a:pPr>
                      <a:r>
                        <a:rPr lang="en-US" sz="1300" dirty="0" smtClean="0">
                          <a:effectLst/>
                          <a:latin typeface="+mn-lt"/>
                          <a:ea typeface="Times New Roman" panose="02020603050405020304" pitchFamily="18" charset="0"/>
                        </a:rPr>
                        <a:t>Completed 18 Jan 2018</a:t>
                      </a:r>
                      <a:endParaRPr lang="en-US" sz="1300" dirty="0">
                        <a:effectLst/>
                        <a:latin typeface="+mn-lt"/>
                        <a:ea typeface="Times New Roman" panose="02020603050405020304" pitchFamily="18" charset="0"/>
                      </a:endParaRPr>
                    </a:p>
                  </a:txBody>
                  <a:tcPr marL="73724" marR="73724"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327397676"/>
                  </a:ext>
                </a:extLst>
              </a:tr>
              <a:tr h="234930">
                <a:tc>
                  <a:txBody>
                    <a:bodyPr/>
                    <a:lstStyle/>
                    <a:p>
                      <a:pPr marL="0" marR="0">
                        <a:spcBef>
                          <a:spcPts val="0"/>
                        </a:spcBef>
                        <a:spcAft>
                          <a:spcPts val="0"/>
                        </a:spcAft>
                      </a:pPr>
                      <a:r>
                        <a:rPr lang="en-US" sz="1400" i="0" dirty="0" smtClean="0">
                          <a:effectLst/>
                          <a:latin typeface="+mn-lt"/>
                          <a:ea typeface="Times New Roman" panose="02020603050405020304" pitchFamily="18" charset="0"/>
                        </a:rPr>
                        <a:t>JP 3-05.1</a:t>
                      </a:r>
                      <a:endParaRPr lang="en-US" sz="1400" i="1" dirty="0">
                        <a:effectLst/>
                        <a:latin typeface="+mn-lt"/>
                        <a:ea typeface="Times New Roman" panose="02020603050405020304" pitchFamily="18" charset="0"/>
                      </a:endParaRPr>
                    </a:p>
                  </a:txBody>
                  <a:tcPr marL="73724" marR="73724" marT="0" marB="0" anchor="ctr">
                    <a:lnL w="12700" cap="flat" cmpd="sng" algn="ctr">
                      <a:solidFill>
                        <a:schemeClr val="tx1"/>
                      </a:solidFill>
                      <a:prstDash val="solid"/>
                      <a:round/>
                      <a:headEnd type="none" w="med" len="med"/>
                      <a:tailEnd type="none" w="med" len="med"/>
                    </a:lnL>
                  </a:tcPr>
                </a:tc>
                <a:tc>
                  <a:txBody>
                    <a:bodyPr/>
                    <a:lstStyle/>
                    <a:p>
                      <a:pPr marL="0" marR="0">
                        <a:spcBef>
                          <a:spcPts val="0"/>
                        </a:spcBef>
                        <a:spcAft>
                          <a:spcPts val="0"/>
                        </a:spcAft>
                      </a:pPr>
                      <a:r>
                        <a:rPr lang="en-US" sz="1200" i="1" dirty="0" smtClean="0">
                          <a:effectLst/>
                          <a:latin typeface="+mn-lt"/>
                          <a:ea typeface="Times New Roman" panose="02020603050405020304" pitchFamily="18" charset="0"/>
                        </a:rPr>
                        <a:t>Unconventional Warfare</a:t>
                      </a:r>
                      <a:endParaRPr lang="en-US" sz="1200" i="1" dirty="0">
                        <a:effectLst/>
                        <a:latin typeface="+mn-lt"/>
                        <a:ea typeface="Times New Roman" panose="02020603050405020304" pitchFamily="18" charset="0"/>
                      </a:endParaRPr>
                    </a:p>
                  </a:txBody>
                  <a:tcPr marL="73724" marR="73724" marT="0" marB="0"/>
                </a:tc>
                <a:tc>
                  <a:txBody>
                    <a:bodyPr/>
                    <a:lstStyle/>
                    <a:p>
                      <a:pPr marL="0" marR="0" algn="ctr">
                        <a:spcBef>
                          <a:spcPts val="0"/>
                        </a:spcBef>
                        <a:spcAft>
                          <a:spcPts val="0"/>
                        </a:spcAft>
                      </a:pPr>
                      <a:endParaRPr lang="en-US" sz="1300" dirty="0">
                        <a:effectLst/>
                        <a:latin typeface="+mn-lt"/>
                        <a:ea typeface="Times New Roman" panose="02020603050405020304" pitchFamily="18" charset="0"/>
                      </a:endParaRPr>
                    </a:p>
                  </a:txBody>
                  <a:tcPr marL="73724" marR="73724" marT="0" marB="0"/>
                </a:tc>
                <a:tc>
                  <a:txBody>
                    <a:bodyPr/>
                    <a:lstStyle/>
                    <a:p>
                      <a:pPr marL="0" marR="0" algn="ctr">
                        <a:spcBef>
                          <a:spcPts val="0"/>
                        </a:spcBef>
                        <a:spcAft>
                          <a:spcPts val="0"/>
                        </a:spcAft>
                      </a:pPr>
                      <a:r>
                        <a:rPr lang="en-US" sz="1300" dirty="0" smtClean="0">
                          <a:effectLst/>
                          <a:latin typeface="+mn-lt"/>
                          <a:ea typeface="Times New Roman" panose="02020603050405020304" pitchFamily="18" charset="0"/>
                        </a:rPr>
                        <a:t>Completed 7 Feb 2018</a:t>
                      </a:r>
                      <a:endParaRPr lang="en-US" sz="1300" dirty="0">
                        <a:effectLst/>
                        <a:latin typeface="+mn-lt"/>
                        <a:ea typeface="Times New Roman" panose="02020603050405020304" pitchFamily="18" charset="0"/>
                      </a:endParaRPr>
                    </a:p>
                  </a:txBody>
                  <a:tcPr marL="73724" marR="73724"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894050848"/>
                  </a:ext>
                </a:extLst>
              </a:tr>
              <a:tr h="234930">
                <a:tc>
                  <a:txBody>
                    <a:bodyPr/>
                    <a:lstStyle/>
                    <a:p>
                      <a:pPr marL="0" marR="0">
                        <a:spcBef>
                          <a:spcPts val="0"/>
                        </a:spcBef>
                        <a:spcAft>
                          <a:spcPts val="0"/>
                        </a:spcAft>
                      </a:pPr>
                      <a:r>
                        <a:rPr lang="en-US" sz="1400" i="0" dirty="0" smtClean="0">
                          <a:effectLst/>
                          <a:latin typeface="+mn-lt"/>
                          <a:ea typeface="Times New Roman" panose="02020603050405020304" pitchFamily="18" charset="0"/>
                        </a:rPr>
                        <a:t>JP 3-34</a:t>
                      </a:r>
                      <a:endParaRPr lang="en-US" sz="1400" i="1" dirty="0">
                        <a:effectLst/>
                        <a:latin typeface="+mn-lt"/>
                        <a:ea typeface="Times New Roman" panose="02020603050405020304" pitchFamily="18" charset="0"/>
                      </a:endParaRPr>
                    </a:p>
                  </a:txBody>
                  <a:tcPr marL="73724" marR="73724" marT="0" marB="0" anchor="ctr">
                    <a:lnL w="12700" cap="flat" cmpd="sng" algn="ctr">
                      <a:solidFill>
                        <a:schemeClr val="tx1"/>
                      </a:solidFill>
                      <a:prstDash val="solid"/>
                      <a:round/>
                      <a:headEnd type="none" w="med" len="med"/>
                      <a:tailEnd type="none" w="med" len="med"/>
                    </a:lnL>
                  </a:tcPr>
                </a:tc>
                <a:tc>
                  <a:txBody>
                    <a:bodyPr/>
                    <a:lstStyle/>
                    <a:p>
                      <a:pPr marL="0" marR="0">
                        <a:spcBef>
                          <a:spcPts val="0"/>
                        </a:spcBef>
                        <a:spcAft>
                          <a:spcPts val="0"/>
                        </a:spcAft>
                      </a:pPr>
                      <a:r>
                        <a:rPr lang="en-US" sz="1200" i="1" dirty="0" smtClean="0">
                          <a:effectLst/>
                          <a:latin typeface="+mn-lt"/>
                          <a:ea typeface="Times New Roman" panose="02020603050405020304" pitchFamily="18" charset="0"/>
                        </a:rPr>
                        <a:t>Joint Engineer Operations</a:t>
                      </a:r>
                      <a:endParaRPr lang="en-US" sz="1200" i="1" dirty="0">
                        <a:effectLst/>
                        <a:latin typeface="+mn-lt"/>
                        <a:ea typeface="Times New Roman" panose="02020603050405020304" pitchFamily="18" charset="0"/>
                      </a:endParaRPr>
                    </a:p>
                  </a:txBody>
                  <a:tcPr marL="73724" marR="73724" marT="0" marB="0"/>
                </a:tc>
                <a:tc>
                  <a:txBody>
                    <a:bodyPr/>
                    <a:lstStyle/>
                    <a:p>
                      <a:pPr marL="0" marR="0" algn="ctr">
                        <a:spcBef>
                          <a:spcPts val="0"/>
                        </a:spcBef>
                        <a:spcAft>
                          <a:spcPts val="0"/>
                        </a:spcAft>
                      </a:pPr>
                      <a:endParaRPr lang="en-US" sz="1300" dirty="0">
                        <a:effectLst/>
                        <a:latin typeface="+mn-lt"/>
                        <a:ea typeface="Times New Roman" panose="02020603050405020304" pitchFamily="18" charset="0"/>
                      </a:endParaRPr>
                    </a:p>
                  </a:txBody>
                  <a:tcPr marL="73724" marR="73724" marT="0" marB="0"/>
                </a:tc>
                <a:tc>
                  <a:txBody>
                    <a:bodyPr/>
                    <a:lstStyle/>
                    <a:p>
                      <a:pPr marL="0" marR="0" algn="ctr">
                        <a:spcBef>
                          <a:spcPts val="0"/>
                        </a:spcBef>
                        <a:spcAft>
                          <a:spcPts val="0"/>
                        </a:spcAft>
                      </a:pPr>
                      <a:r>
                        <a:rPr lang="en-US" sz="1300" dirty="0" smtClean="0">
                          <a:effectLst/>
                          <a:latin typeface="+mn-lt"/>
                          <a:ea typeface="Times New Roman" panose="02020603050405020304" pitchFamily="18" charset="0"/>
                        </a:rPr>
                        <a:t>Completed 19 April 2018</a:t>
                      </a:r>
                      <a:endParaRPr lang="en-US" sz="1300" dirty="0">
                        <a:effectLst/>
                        <a:latin typeface="+mn-lt"/>
                        <a:ea typeface="Times New Roman" panose="02020603050405020304" pitchFamily="18" charset="0"/>
                      </a:endParaRPr>
                    </a:p>
                  </a:txBody>
                  <a:tcPr marL="73724" marR="73724"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98327796"/>
                  </a:ext>
                </a:extLst>
              </a:tr>
              <a:tr h="234930">
                <a:tc>
                  <a:txBody>
                    <a:bodyPr/>
                    <a:lstStyle/>
                    <a:p>
                      <a:pPr marL="0" marR="0">
                        <a:spcBef>
                          <a:spcPts val="0"/>
                        </a:spcBef>
                        <a:spcAft>
                          <a:spcPts val="0"/>
                        </a:spcAft>
                      </a:pPr>
                      <a:r>
                        <a:rPr lang="en-US" sz="1400" i="0" dirty="0" smtClean="0">
                          <a:effectLst/>
                          <a:latin typeface="+mn-lt"/>
                          <a:ea typeface="Times New Roman" panose="02020603050405020304" pitchFamily="18" charset="0"/>
                        </a:rPr>
                        <a:t>JP 3-52</a:t>
                      </a:r>
                      <a:endParaRPr lang="en-US" sz="1400" i="1" dirty="0">
                        <a:effectLst/>
                        <a:latin typeface="+mn-lt"/>
                        <a:ea typeface="Times New Roman" panose="02020603050405020304" pitchFamily="18" charset="0"/>
                      </a:endParaRPr>
                    </a:p>
                  </a:txBody>
                  <a:tcPr marL="73724" marR="73724" marT="0" marB="0" anchor="ctr">
                    <a:lnL w="12700" cap="flat" cmpd="sng" algn="ctr">
                      <a:solidFill>
                        <a:schemeClr val="tx1"/>
                      </a:solidFill>
                      <a:prstDash val="solid"/>
                      <a:round/>
                      <a:headEnd type="none" w="med" len="med"/>
                      <a:tailEnd type="none" w="med" len="med"/>
                    </a:lnL>
                  </a:tcPr>
                </a:tc>
                <a:tc>
                  <a:txBody>
                    <a:bodyPr/>
                    <a:lstStyle/>
                    <a:p>
                      <a:pPr marL="0" marR="0">
                        <a:spcBef>
                          <a:spcPts val="0"/>
                        </a:spcBef>
                        <a:spcAft>
                          <a:spcPts val="0"/>
                        </a:spcAft>
                      </a:pPr>
                      <a:r>
                        <a:rPr lang="en-US" sz="1200" i="1" dirty="0" smtClean="0">
                          <a:effectLst/>
                          <a:latin typeface="+mn-lt"/>
                          <a:ea typeface="Times New Roman" panose="02020603050405020304" pitchFamily="18" charset="0"/>
                        </a:rPr>
                        <a:t>Joint Airspace Control</a:t>
                      </a:r>
                      <a:endParaRPr lang="en-US" sz="1200" i="1" dirty="0">
                        <a:effectLst/>
                        <a:latin typeface="+mn-lt"/>
                        <a:ea typeface="Times New Roman" panose="02020603050405020304" pitchFamily="18" charset="0"/>
                      </a:endParaRPr>
                    </a:p>
                  </a:txBody>
                  <a:tcPr marL="73724" marR="73724" marT="0" marB="0"/>
                </a:tc>
                <a:tc>
                  <a:txBody>
                    <a:bodyPr/>
                    <a:lstStyle/>
                    <a:p>
                      <a:pPr marL="0" marR="0" algn="ctr">
                        <a:spcBef>
                          <a:spcPts val="0"/>
                        </a:spcBef>
                        <a:spcAft>
                          <a:spcPts val="0"/>
                        </a:spcAft>
                      </a:pPr>
                      <a:endParaRPr lang="en-US" sz="1300" dirty="0">
                        <a:effectLst/>
                        <a:latin typeface="+mn-lt"/>
                        <a:ea typeface="Times New Roman" panose="02020603050405020304" pitchFamily="18" charset="0"/>
                      </a:endParaRPr>
                    </a:p>
                  </a:txBody>
                  <a:tcPr marL="73724" marR="73724" marT="0" marB="0"/>
                </a:tc>
                <a:tc>
                  <a:txBody>
                    <a:bodyPr/>
                    <a:lstStyle/>
                    <a:p>
                      <a:pPr marL="0" marR="0" algn="ctr">
                        <a:spcBef>
                          <a:spcPts val="0"/>
                        </a:spcBef>
                        <a:spcAft>
                          <a:spcPts val="0"/>
                        </a:spcAft>
                      </a:pPr>
                      <a:r>
                        <a:rPr lang="en-US" sz="1300" dirty="0" smtClean="0">
                          <a:effectLst/>
                          <a:latin typeface="+mn-lt"/>
                          <a:ea typeface="Times New Roman" panose="02020603050405020304" pitchFamily="18" charset="0"/>
                        </a:rPr>
                        <a:t>Completed 16 May 2018</a:t>
                      </a:r>
                      <a:endParaRPr lang="en-US" sz="1300" dirty="0">
                        <a:effectLst/>
                        <a:latin typeface="+mn-lt"/>
                        <a:ea typeface="Times New Roman" panose="02020603050405020304" pitchFamily="18" charset="0"/>
                      </a:endParaRPr>
                    </a:p>
                  </a:txBody>
                  <a:tcPr marL="73724" marR="73724"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601210287"/>
                  </a:ext>
                </a:extLst>
              </a:tr>
              <a:tr h="400614">
                <a:tc gridSpan="4">
                  <a:txBody>
                    <a:bodyPr/>
                    <a:lstStyle/>
                    <a:p>
                      <a:pPr marL="0" marR="0" lvl="0" indent="0" algn="ctr" defTabSz="982980" rtl="0" eaLnBrk="1" fontAlgn="auto" latinLnBrk="0" hangingPunct="1">
                        <a:lnSpc>
                          <a:spcPct val="100000"/>
                        </a:lnSpc>
                        <a:spcBef>
                          <a:spcPts val="0"/>
                        </a:spcBef>
                        <a:spcAft>
                          <a:spcPts val="0"/>
                        </a:spcAft>
                        <a:buClrTx/>
                        <a:buSzTx/>
                        <a:buFontTx/>
                        <a:buNone/>
                        <a:tabLst/>
                        <a:defRPr/>
                      </a:pPr>
                      <a:r>
                        <a:rPr lang="en-US" sz="1400" dirty="0" smtClean="0">
                          <a:effectLst/>
                          <a:latin typeface="+mn-lt"/>
                          <a:ea typeface="Times New Roman" panose="02020603050405020304" pitchFamily="18" charset="0"/>
                        </a:rPr>
                        <a:t>CY18 Joint Doctrine Formal Assessments</a:t>
                      </a:r>
                    </a:p>
                  </a:txBody>
                  <a:tcPr marL="73724" marR="737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lang="en-US"/>
                    </a:p>
                  </a:txBody>
                  <a:tcPr/>
                </a:tc>
                <a:tc hMerge="1">
                  <a:txBody>
                    <a:bodyPr/>
                    <a:lstStyle/>
                    <a:p>
                      <a:pPr marL="0" marR="0" algn="ctr">
                        <a:spcBef>
                          <a:spcPts val="0"/>
                        </a:spcBef>
                        <a:spcAft>
                          <a:spcPts val="0"/>
                        </a:spcAft>
                      </a:pPr>
                      <a:endParaRPr lang="en-US" sz="1300" dirty="0">
                        <a:effectLst/>
                        <a:latin typeface="Courier New" panose="02070309020205020404" pitchFamily="49" charset="0"/>
                        <a:ea typeface="Times New Roman" panose="02020603050405020304" pitchFamily="18" charset="0"/>
                      </a:endParaRPr>
                    </a:p>
                  </a:txBody>
                  <a:tcPr marL="73724" marR="73724" marT="0" marB="0"/>
                </a:tc>
                <a:tc hMerge="1">
                  <a:txBody>
                    <a:bodyPr/>
                    <a:lstStyle/>
                    <a:p>
                      <a:pPr marL="0" marR="0" algn="ctr">
                        <a:spcBef>
                          <a:spcPts val="0"/>
                        </a:spcBef>
                        <a:spcAft>
                          <a:spcPts val="0"/>
                        </a:spcAft>
                      </a:pPr>
                      <a:endParaRPr lang="en-US" sz="1300" dirty="0">
                        <a:effectLst/>
                        <a:latin typeface="Courier New" panose="02070309020205020404" pitchFamily="49" charset="0"/>
                        <a:ea typeface="Times New Roman" panose="02020603050405020304" pitchFamily="18" charset="0"/>
                      </a:endParaRPr>
                    </a:p>
                  </a:txBody>
                  <a:tcPr marL="73724" marR="73724"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961745422"/>
                  </a:ext>
                </a:extLst>
              </a:tr>
              <a:tr h="234930">
                <a:tc>
                  <a:txBody>
                    <a:bodyPr/>
                    <a:lstStyle/>
                    <a:p>
                      <a:pPr marL="0" marR="0">
                        <a:spcBef>
                          <a:spcPts val="0"/>
                        </a:spcBef>
                        <a:spcAft>
                          <a:spcPts val="0"/>
                        </a:spcAft>
                      </a:pPr>
                      <a:r>
                        <a:rPr lang="en-US" sz="1400" dirty="0" smtClean="0">
                          <a:effectLst/>
                        </a:rPr>
                        <a:t>JP 3-07</a:t>
                      </a:r>
                      <a:endParaRPr lang="en-US" sz="1400" i="1" dirty="0">
                        <a:effectLst/>
                        <a:latin typeface="+mn-lt"/>
                        <a:ea typeface="Times New Roman" panose="02020603050405020304" pitchFamily="18" charset="0"/>
                      </a:endParaRPr>
                    </a:p>
                  </a:txBody>
                  <a:tcPr marL="73724" marR="73724" marT="0" marB="0" anchor="ctr">
                    <a:lnL w="12700" cap="flat" cmpd="sng" algn="ctr">
                      <a:solidFill>
                        <a:schemeClr val="tx1"/>
                      </a:solidFill>
                      <a:prstDash val="solid"/>
                      <a:round/>
                      <a:headEnd type="none" w="med" len="med"/>
                      <a:tailEnd type="none" w="med" len="med"/>
                    </a:lnL>
                  </a:tcPr>
                </a:tc>
                <a:tc>
                  <a:txBody>
                    <a:bodyPr/>
                    <a:lstStyle/>
                    <a:p>
                      <a:pPr marL="0" marR="0">
                        <a:spcBef>
                          <a:spcPts val="0"/>
                        </a:spcBef>
                        <a:spcAft>
                          <a:spcPts val="0"/>
                        </a:spcAft>
                      </a:pPr>
                      <a:r>
                        <a:rPr lang="en-US" sz="1300" i="1" dirty="0" smtClean="0">
                          <a:effectLst/>
                        </a:rPr>
                        <a:t>Stability</a:t>
                      </a:r>
                      <a:endParaRPr lang="en-US" sz="1300" i="1" dirty="0">
                        <a:effectLst/>
                        <a:latin typeface="Courier New" panose="02070309020205020404" pitchFamily="49" charset="0"/>
                        <a:ea typeface="Times New Roman" panose="02020603050405020304" pitchFamily="18" charset="0"/>
                      </a:endParaRPr>
                    </a:p>
                  </a:txBody>
                  <a:tcPr marL="73724" marR="73724" marT="0" marB="0"/>
                </a:tc>
                <a:tc>
                  <a:txBody>
                    <a:bodyPr/>
                    <a:lstStyle/>
                    <a:p>
                      <a:pPr marL="0" marR="0" algn="ctr">
                        <a:spcBef>
                          <a:spcPts val="0"/>
                        </a:spcBef>
                        <a:spcAft>
                          <a:spcPts val="0"/>
                        </a:spcAft>
                      </a:pPr>
                      <a:r>
                        <a:rPr lang="en-US" sz="1300" dirty="0" smtClean="0">
                          <a:effectLst/>
                          <a:latin typeface="+mn-lt"/>
                        </a:rPr>
                        <a:t>February 2018</a:t>
                      </a:r>
                      <a:endParaRPr lang="en-US" sz="1300" dirty="0">
                        <a:effectLst/>
                        <a:latin typeface="+mn-lt"/>
                        <a:ea typeface="Times New Roman" panose="02020603050405020304" pitchFamily="18" charset="0"/>
                      </a:endParaRPr>
                    </a:p>
                  </a:txBody>
                  <a:tcPr marL="73724" marR="73724" marT="0" marB="0"/>
                </a:tc>
                <a:tc>
                  <a:txBody>
                    <a:bodyPr/>
                    <a:lstStyle/>
                    <a:p>
                      <a:pPr marL="0" marR="0" algn="ctr">
                        <a:spcBef>
                          <a:spcPts val="0"/>
                        </a:spcBef>
                        <a:spcAft>
                          <a:spcPts val="0"/>
                        </a:spcAft>
                      </a:pPr>
                      <a:r>
                        <a:rPr lang="en-US" sz="1300" dirty="0" smtClean="0">
                          <a:effectLst/>
                          <a:latin typeface="+mn-lt"/>
                        </a:rPr>
                        <a:t>August 2018</a:t>
                      </a:r>
                      <a:endParaRPr lang="en-US" sz="1300" dirty="0">
                        <a:effectLst/>
                        <a:latin typeface="+mn-lt"/>
                        <a:ea typeface="Times New Roman" panose="02020603050405020304" pitchFamily="18" charset="0"/>
                      </a:endParaRPr>
                    </a:p>
                  </a:txBody>
                  <a:tcPr marL="73724" marR="73724"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577441212"/>
                  </a:ext>
                </a:extLst>
              </a:tr>
              <a:tr h="469888">
                <a:tc>
                  <a:txBody>
                    <a:bodyPr/>
                    <a:lstStyle/>
                    <a:p>
                      <a:pPr marL="0" marR="0">
                        <a:spcBef>
                          <a:spcPts val="0"/>
                        </a:spcBef>
                        <a:spcAft>
                          <a:spcPts val="0"/>
                        </a:spcAft>
                      </a:pPr>
                      <a:r>
                        <a:rPr lang="en-US" sz="1400" dirty="0" smtClean="0">
                          <a:effectLst/>
                        </a:rPr>
                        <a:t>AJP-3.4.5</a:t>
                      </a:r>
                      <a:endParaRPr lang="en-US" sz="1400" i="1" dirty="0">
                        <a:effectLst/>
                        <a:latin typeface="+mn-lt"/>
                        <a:ea typeface="Times New Roman" panose="02020603050405020304" pitchFamily="18" charset="0"/>
                      </a:endParaRPr>
                    </a:p>
                  </a:txBody>
                  <a:tcPr marL="73724" marR="73724" marT="0" marB="0" anchor="ctr">
                    <a:lnL w="12700" cap="flat" cmpd="sng" algn="ctr">
                      <a:solidFill>
                        <a:schemeClr val="tx1"/>
                      </a:solidFill>
                      <a:prstDash val="solid"/>
                      <a:round/>
                      <a:headEnd type="none" w="med" len="med"/>
                      <a:tailEnd type="none" w="med" len="med"/>
                    </a:lnL>
                    <a:solidFill>
                      <a:schemeClr val="accent1"/>
                    </a:solidFill>
                  </a:tcPr>
                </a:tc>
                <a:tc>
                  <a:txBody>
                    <a:bodyPr/>
                    <a:lstStyle/>
                    <a:p>
                      <a:pPr marL="0" marR="0">
                        <a:spcBef>
                          <a:spcPts val="0"/>
                        </a:spcBef>
                        <a:spcAft>
                          <a:spcPts val="0"/>
                        </a:spcAft>
                      </a:pPr>
                      <a:r>
                        <a:rPr lang="en-US" sz="1300" i="1" dirty="0" smtClean="0">
                          <a:effectLst/>
                        </a:rPr>
                        <a:t>Allied </a:t>
                      </a:r>
                      <a:r>
                        <a:rPr lang="en-US" sz="1300" i="1" dirty="0">
                          <a:effectLst/>
                        </a:rPr>
                        <a:t>Joint Doctrine </a:t>
                      </a:r>
                      <a:r>
                        <a:rPr lang="en-US" sz="1300" i="1" dirty="0" smtClean="0">
                          <a:effectLst/>
                        </a:rPr>
                        <a:t>for the Military Contribution to Stabilization </a:t>
                      </a:r>
                      <a:r>
                        <a:rPr lang="en-US" sz="1300" i="1" dirty="0">
                          <a:effectLst/>
                        </a:rPr>
                        <a:t>and Reconstruction</a:t>
                      </a:r>
                      <a:endParaRPr lang="en-US" sz="1300" i="1" dirty="0">
                        <a:effectLst/>
                        <a:latin typeface="Courier New" panose="02070309020205020404" pitchFamily="49" charset="0"/>
                        <a:ea typeface="Times New Roman" panose="02020603050405020304" pitchFamily="18" charset="0"/>
                      </a:endParaRPr>
                    </a:p>
                  </a:txBody>
                  <a:tcPr marL="73724" marR="73724" marT="0" marB="0">
                    <a:solidFill>
                      <a:srgbClr val="CACFFE"/>
                    </a:solidFill>
                  </a:tcPr>
                </a:tc>
                <a:tc>
                  <a:txBody>
                    <a:bodyPr/>
                    <a:lstStyle/>
                    <a:p>
                      <a:pPr marL="0" marR="0" algn="ctr">
                        <a:spcBef>
                          <a:spcPts val="0"/>
                        </a:spcBef>
                        <a:spcAft>
                          <a:spcPts val="0"/>
                        </a:spcAft>
                      </a:pPr>
                      <a:r>
                        <a:rPr lang="en-US" sz="1300" dirty="0" smtClean="0">
                          <a:effectLst/>
                          <a:latin typeface="+mn-lt"/>
                        </a:rPr>
                        <a:t>2</a:t>
                      </a:r>
                      <a:r>
                        <a:rPr lang="en-US" sz="1300" baseline="30000" dirty="0" smtClean="0">
                          <a:effectLst/>
                          <a:latin typeface="+mn-lt"/>
                        </a:rPr>
                        <a:t>nd</a:t>
                      </a:r>
                      <a:r>
                        <a:rPr lang="en-US" sz="1300" baseline="0" dirty="0" smtClean="0">
                          <a:effectLst/>
                          <a:latin typeface="+mn-lt"/>
                        </a:rPr>
                        <a:t> Qtr.</a:t>
                      </a:r>
                      <a:endParaRPr lang="en-US" sz="1300" dirty="0">
                        <a:effectLst/>
                        <a:latin typeface="+mn-lt"/>
                        <a:ea typeface="Times New Roman" panose="02020603050405020304" pitchFamily="18" charset="0"/>
                      </a:endParaRPr>
                    </a:p>
                  </a:txBody>
                  <a:tcPr marL="73724" marR="73724" marT="0" marB="0" anchor="ctr">
                    <a:solidFill>
                      <a:srgbClr val="CACFFE"/>
                    </a:solidFill>
                  </a:tcPr>
                </a:tc>
                <a:tc>
                  <a:txBody>
                    <a:bodyPr/>
                    <a:lstStyle/>
                    <a:p>
                      <a:pPr marL="0" marR="0" algn="ctr">
                        <a:spcBef>
                          <a:spcPts val="0"/>
                        </a:spcBef>
                        <a:spcAft>
                          <a:spcPts val="0"/>
                        </a:spcAft>
                      </a:pPr>
                      <a:r>
                        <a:rPr lang="en-US" sz="1300" dirty="0" smtClean="0">
                          <a:effectLst/>
                          <a:latin typeface="+mn-lt"/>
                          <a:ea typeface="Times New Roman" panose="02020603050405020304" pitchFamily="18" charset="0"/>
                          <a:cs typeface="Arial" panose="020B0604020202020204" pitchFamily="34" charset="0"/>
                        </a:rPr>
                        <a:t>3</a:t>
                      </a:r>
                      <a:r>
                        <a:rPr lang="en-US" sz="1300" baseline="30000" dirty="0" smtClean="0">
                          <a:effectLst/>
                          <a:latin typeface="+mn-lt"/>
                          <a:ea typeface="Times New Roman" panose="02020603050405020304" pitchFamily="18" charset="0"/>
                          <a:cs typeface="Arial" panose="020B0604020202020204" pitchFamily="34" charset="0"/>
                        </a:rPr>
                        <a:t>rd</a:t>
                      </a:r>
                      <a:r>
                        <a:rPr lang="en-US" sz="1300" dirty="0" smtClean="0">
                          <a:effectLst/>
                          <a:latin typeface="+mn-lt"/>
                          <a:ea typeface="Times New Roman" panose="02020603050405020304" pitchFamily="18" charset="0"/>
                          <a:cs typeface="Arial" panose="020B0604020202020204" pitchFamily="34" charset="0"/>
                        </a:rPr>
                        <a:t> Qtr.</a:t>
                      </a:r>
                      <a:endParaRPr lang="en-US" sz="1300" dirty="0">
                        <a:effectLst/>
                        <a:latin typeface="+mn-lt"/>
                        <a:ea typeface="Times New Roman" panose="02020603050405020304" pitchFamily="18" charset="0"/>
                        <a:cs typeface="Arial" panose="020B0604020202020204" pitchFamily="34" charset="0"/>
                      </a:endParaRPr>
                    </a:p>
                  </a:txBody>
                  <a:tcPr marL="73724" marR="73724" marT="0" marB="0" anchor="ctr">
                    <a:lnR w="12700" cap="flat" cmpd="sng" algn="ctr">
                      <a:solidFill>
                        <a:schemeClr val="tx1"/>
                      </a:solidFill>
                      <a:prstDash val="solid"/>
                      <a:round/>
                      <a:headEnd type="none" w="med" len="med"/>
                      <a:tailEnd type="none" w="med" len="med"/>
                    </a:lnR>
                    <a:solidFill>
                      <a:srgbClr val="CACFFE"/>
                    </a:solidFill>
                  </a:tcPr>
                </a:tc>
                <a:extLst>
                  <a:ext uri="{0D108BD9-81ED-4DB2-BD59-A6C34878D82A}">
                    <a16:rowId xmlns:a16="http://schemas.microsoft.com/office/drawing/2014/main" val="353095204"/>
                  </a:ext>
                </a:extLst>
              </a:tr>
              <a:tr h="234930">
                <a:tc>
                  <a:txBody>
                    <a:bodyPr/>
                    <a:lstStyle/>
                    <a:p>
                      <a:pPr marL="0" marR="0">
                        <a:spcBef>
                          <a:spcPts val="0"/>
                        </a:spcBef>
                        <a:spcAft>
                          <a:spcPts val="0"/>
                        </a:spcAft>
                      </a:pPr>
                      <a:r>
                        <a:rPr lang="en-US" sz="1400" dirty="0" smtClean="0">
                          <a:effectLst/>
                        </a:rPr>
                        <a:t>JP 1-0</a:t>
                      </a:r>
                      <a:endParaRPr lang="en-US" sz="1400" i="1" dirty="0">
                        <a:effectLst/>
                        <a:latin typeface="+mn-lt"/>
                        <a:ea typeface="Times New Roman" panose="02020603050405020304" pitchFamily="18" charset="0"/>
                      </a:endParaRPr>
                    </a:p>
                  </a:txBody>
                  <a:tcPr marL="73724" marR="73724" marT="0" marB="0" anchor="ctr">
                    <a:lnL w="12700" cap="flat" cmpd="sng" algn="ctr">
                      <a:solidFill>
                        <a:schemeClr val="tx1"/>
                      </a:solidFill>
                      <a:prstDash val="solid"/>
                      <a:round/>
                      <a:headEnd type="none" w="med" len="med"/>
                      <a:tailEnd type="none" w="med" len="med"/>
                    </a:lnL>
                    <a:solidFill>
                      <a:schemeClr val="accent1"/>
                    </a:solidFill>
                  </a:tcPr>
                </a:tc>
                <a:tc>
                  <a:txBody>
                    <a:bodyPr/>
                    <a:lstStyle/>
                    <a:p>
                      <a:pPr marL="0" marR="0">
                        <a:spcBef>
                          <a:spcPts val="0"/>
                        </a:spcBef>
                        <a:spcAft>
                          <a:spcPts val="0"/>
                        </a:spcAft>
                      </a:pPr>
                      <a:r>
                        <a:rPr lang="en-US" sz="1300" i="1" dirty="0" smtClean="0">
                          <a:effectLst/>
                        </a:rPr>
                        <a:t>Joint </a:t>
                      </a:r>
                      <a:r>
                        <a:rPr lang="en-US" sz="1300" i="1" dirty="0">
                          <a:effectLst/>
                        </a:rPr>
                        <a:t>Personnel Support</a:t>
                      </a:r>
                      <a:endParaRPr lang="en-US" sz="1300" i="1" dirty="0">
                        <a:effectLst/>
                        <a:latin typeface="Courier New" panose="02070309020205020404" pitchFamily="49" charset="0"/>
                        <a:ea typeface="Times New Roman" panose="02020603050405020304" pitchFamily="18" charset="0"/>
                      </a:endParaRPr>
                    </a:p>
                  </a:txBody>
                  <a:tcPr marL="73724" marR="73724" marT="0" marB="0">
                    <a:solidFill>
                      <a:srgbClr val="EBEDFF"/>
                    </a:solidFill>
                  </a:tcPr>
                </a:tc>
                <a:tc>
                  <a:txBody>
                    <a:bodyPr/>
                    <a:lstStyle/>
                    <a:p>
                      <a:pPr marL="0" marR="0" algn="ctr">
                        <a:spcBef>
                          <a:spcPts val="0"/>
                        </a:spcBef>
                        <a:spcAft>
                          <a:spcPts val="0"/>
                        </a:spcAft>
                      </a:pPr>
                      <a:r>
                        <a:rPr lang="en-US" sz="1300" dirty="0" smtClean="0">
                          <a:effectLst/>
                          <a:latin typeface="+mn-lt"/>
                        </a:rPr>
                        <a:t>May 2018</a:t>
                      </a:r>
                      <a:endParaRPr lang="en-US" sz="1300" dirty="0">
                        <a:effectLst/>
                        <a:latin typeface="+mn-lt"/>
                        <a:ea typeface="Times New Roman" panose="02020603050405020304" pitchFamily="18" charset="0"/>
                      </a:endParaRPr>
                    </a:p>
                  </a:txBody>
                  <a:tcPr marL="73724" marR="73724" marT="0" marB="0">
                    <a:solidFill>
                      <a:srgbClr val="EBEDFF"/>
                    </a:solidFill>
                  </a:tcPr>
                </a:tc>
                <a:tc>
                  <a:txBody>
                    <a:bodyPr/>
                    <a:lstStyle/>
                    <a:p>
                      <a:pPr marL="0" marR="0" algn="ctr">
                        <a:spcBef>
                          <a:spcPts val="0"/>
                        </a:spcBef>
                        <a:spcAft>
                          <a:spcPts val="0"/>
                        </a:spcAft>
                      </a:pPr>
                      <a:r>
                        <a:rPr lang="en-US" sz="1300" dirty="0" smtClean="0">
                          <a:effectLst/>
                          <a:latin typeface="+mn-lt"/>
                        </a:rPr>
                        <a:t>November 2018</a:t>
                      </a:r>
                      <a:endParaRPr lang="en-US" sz="1300" dirty="0">
                        <a:effectLst/>
                        <a:latin typeface="+mn-lt"/>
                        <a:ea typeface="Times New Roman" panose="02020603050405020304" pitchFamily="18" charset="0"/>
                      </a:endParaRPr>
                    </a:p>
                  </a:txBody>
                  <a:tcPr marL="73724" marR="73724" marT="0" marB="0">
                    <a:lnR w="12700" cap="flat" cmpd="sng" algn="ctr">
                      <a:solidFill>
                        <a:schemeClr val="tx1"/>
                      </a:solidFill>
                      <a:prstDash val="solid"/>
                      <a:round/>
                      <a:headEnd type="none" w="med" len="med"/>
                      <a:tailEnd type="none" w="med" len="med"/>
                    </a:lnR>
                    <a:solidFill>
                      <a:srgbClr val="EBEDFF"/>
                    </a:solidFill>
                  </a:tcPr>
                </a:tc>
                <a:extLst>
                  <a:ext uri="{0D108BD9-81ED-4DB2-BD59-A6C34878D82A}">
                    <a16:rowId xmlns:a16="http://schemas.microsoft.com/office/drawing/2014/main" val="835644674"/>
                  </a:ext>
                </a:extLst>
              </a:tr>
              <a:tr h="234930">
                <a:tc>
                  <a:txBody>
                    <a:bodyPr/>
                    <a:lstStyle/>
                    <a:p>
                      <a:pPr marL="0" marR="0">
                        <a:spcBef>
                          <a:spcPts val="0"/>
                        </a:spcBef>
                        <a:spcAft>
                          <a:spcPts val="0"/>
                        </a:spcAft>
                      </a:pPr>
                      <a:r>
                        <a:rPr lang="en-US" sz="1400" dirty="0" smtClean="0">
                          <a:effectLst/>
                        </a:rPr>
                        <a:t>JP 3-50</a:t>
                      </a:r>
                      <a:endParaRPr lang="en-US" sz="1400" i="1" dirty="0">
                        <a:effectLst/>
                        <a:latin typeface="+mn-lt"/>
                        <a:ea typeface="Times New Roman" panose="02020603050405020304" pitchFamily="18" charset="0"/>
                      </a:endParaRPr>
                    </a:p>
                  </a:txBody>
                  <a:tcPr marL="73724" marR="73724" marT="0" marB="0" anchor="ctr">
                    <a:lnL w="12700" cap="flat" cmpd="sng" algn="ctr">
                      <a:solidFill>
                        <a:schemeClr val="tx1"/>
                      </a:solidFill>
                      <a:prstDash val="solid"/>
                      <a:round/>
                      <a:headEnd type="none" w="med" len="med"/>
                      <a:tailEnd type="none" w="med" len="med"/>
                    </a:lnL>
                  </a:tcPr>
                </a:tc>
                <a:tc>
                  <a:txBody>
                    <a:bodyPr/>
                    <a:lstStyle/>
                    <a:p>
                      <a:pPr marL="0" marR="0">
                        <a:spcBef>
                          <a:spcPts val="0"/>
                        </a:spcBef>
                        <a:spcAft>
                          <a:spcPts val="0"/>
                        </a:spcAft>
                      </a:pPr>
                      <a:r>
                        <a:rPr lang="en-US" sz="1300" i="1" dirty="0" smtClean="0">
                          <a:effectLst/>
                        </a:rPr>
                        <a:t>Personnel </a:t>
                      </a:r>
                      <a:r>
                        <a:rPr lang="en-US" sz="1300" i="1" dirty="0">
                          <a:effectLst/>
                        </a:rPr>
                        <a:t>Recovery</a:t>
                      </a:r>
                      <a:endParaRPr lang="en-US" sz="1300" i="1" dirty="0">
                        <a:effectLst/>
                        <a:latin typeface="Courier New" panose="02070309020205020404" pitchFamily="49" charset="0"/>
                        <a:ea typeface="Times New Roman" panose="02020603050405020304" pitchFamily="18" charset="0"/>
                      </a:endParaRPr>
                    </a:p>
                  </a:txBody>
                  <a:tcPr marL="73724" marR="73724" marT="0" marB="0"/>
                </a:tc>
                <a:tc>
                  <a:txBody>
                    <a:bodyPr/>
                    <a:lstStyle/>
                    <a:p>
                      <a:pPr marL="0" marR="0" algn="ctr">
                        <a:spcBef>
                          <a:spcPts val="0"/>
                        </a:spcBef>
                        <a:spcAft>
                          <a:spcPts val="0"/>
                        </a:spcAft>
                      </a:pPr>
                      <a:r>
                        <a:rPr lang="en-US" sz="1300" dirty="0" smtClean="0">
                          <a:effectLst/>
                          <a:latin typeface="+mn-lt"/>
                        </a:rPr>
                        <a:t>June 2018</a:t>
                      </a:r>
                      <a:endParaRPr lang="en-US" sz="1300" dirty="0">
                        <a:effectLst/>
                        <a:latin typeface="+mn-lt"/>
                        <a:ea typeface="Times New Roman" panose="02020603050405020304" pitchFamily="18" charset="0"/>
                      </a:endParaRPr>
                    </a:p>
                  </a:txBody>
                  <a:tcPr marL="73724" marR="73724" marT="0" marB="0"/>
                </a:tc>
                <a:tc>
                  <a:txBody>
                    <a:bodyPr/>
                    <a:lstStyle/>
                    <a:p>
                      <a:pPr marL="0" marR="0" algn="ctr">
                        <a:spcBef>
                          <a:spcPts val="0"/>
                        </a:spcBef>
                        <a:spcAft>
                          <a:spcPts val="0"/>
                        </a:spcAft>
                      </a:pPr>
                      <a:r>
                        <a:rPr lang="en-US" sz="1300" dirty="0" smtClean="0">
                          <a:effectLst/>
                          <a:latin typeface="+mn-lt"/>
                        </a:rPr>
                        <a:t>December 2018</a:t>
                      </a:r>
                      <a:endParaRPr lang="en-US" sz="1300" dirty="0">
                        <a:effectLst/>
                        <a:latin typeface="+mn-lt"/>
                        <a:ea typeface="Times New Roman" panose="02020603050405020304" pitchFamily="18" charset="0"/>
                      </a:endParaRPr>
                    </a:p>
                  </a:txBody>
                  <a:tcPr marL="73724" marR="73724"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749111051"/>
                  </a:ext>
                </a:extLst>
              </a:tr>
              <a:tr h="234930">
                <a:tc>
                  <a:txBody>
                    <a:bodyPr/>
                    <a:lstStyle/>
                    <a:p>
                      <a:pPr marL="0" marR="0">
                        <a:spcBef>
                          <a:spcPts val="0"/>
                        </a:spcBef>
                        <a:spcAft>
                          <a:spcPts val="0"/>
                        </a:spcAft>
                      </a:pPr>
                      <a:r>
                        <a:rPr lang="en-US" sz="1400" dirty="0" smtClean="0">
                          <a:effectLst/>
                          <a:latin typeface="+mn-lt"/>
                        </a:rPr>
                        <a:t>JP 3-61</a:t>
                      </a:r>
                      <a:endParaRPr lang="en-US" sz="1400" i="1" dirty="0">
                        <a:effectLst/>
                        <a:latin typeface="+mn-lt"/>
                        <a:ea typeface="Times New Roman" panose="02020603050405020304" pitchFamily="18" charset="0"/>
                      </a:endParaRPr>
                    </a:p>
                  </a:txBody>
                  <a:tcPr marL="73724" marR="73724" marT="0" marB="0" anchor="ctr">
                    <a:lnL w="12700" cap="flat" cmpd="sng" algn="ctr">
                      <a:solidFill>
                        <a:schemeClr val="tx1"/>
                      </a:solidFill>
                      <a:prstDash val="solid"/>
                      <a:round/>
                      <a:headEnd type="none" w="med" len="med"/>
                      <a:tailEnd type="none" w="med" len="med"/>
                    </a:lnL>
                  </a:tcPr>
                </a:tc>
                <a:tc>
                  <a:txBody>
                    <a:bodyPr/>
                    <a:lstStyle/>
                    <a:p>
                      <a:pPr marL="0" marR="0">
                        <a:spcBef>
                          <a:spcPts val="0"/>
                        </a:spcBef>
                        <a:spcAft>
                          <a:spcPts val="0"/>
                        </a:spcAft>
                      </a:pPr>
                      <a:r>
                        <a:rPr lang="en-US" sz="1300" i="1" dirty="0" smtClean="0">
                          <a:effectLst/>
                          <a:latin typeface="+mn-lt"/>
                        </a:rPr>
                        <a:t>Public </a:t>
                      </a:r>
                      <a:r>
                        <a:rPr lang="en-US" sz="1300" i="1" dirty="0">
                          <a:effectLst/>
                          <a:latin typeface="+mn-lt"/>
                        </a:rPr>
                        <a:t>Affairs</a:t>
                      </a:r>
                      <a:endParaRPr lang="en-US" sz="1300" i="1" dirty="0">
                        <a:effectLst/>
                        <a:latin typeface="+mn-lt"/>
                        <a:ea typeface="Times New Roman" panose="02020603050405020304" pitchFamily="18" charset="0"/>
                      </a:endParaRPr>
                    </a:p>
                  </a:txBody>
                  <a:tcPr marL="73724" marR="73724" marT="0" marB="0"/>
                </a:tc>
                <a:tc>
                  <a:txBody>
                    <a:bodyPr/>
                    <a:lstStyle/>
                    <a:p>
                      <a:pPr marL="0" marR="0" algn="ctr">
                        <a:spcBef>
                          <a:spcPts val="0"/>
                        </a:spcBef>
                        <a:spcAft>
                          <a:spcPts val="0"/>
                        </a:spcAft>
                      </a:pPr>
                      <a:r>
                        <a:rPr lang="en-US" sz="1300" dirty="0" smtClean="0">
                          <a:effectLst/>
                          <a:latin typeface="+mn-lt"/>
                        </a:rPr>
                        <a:t>July 2018</a:t>
                      </a:r>
                      <a:endParaRPr lang="en-US" sz="1300" dirty="0">
                        <a:effectLst/>
                        <a:latin typeface="+mn-lt"/>
                        <a:ea typeface="Times New Roman" panose="02020603050405020304" pitchFamily="18" charset="0"/>
                      </a:endParaRPr>
                    </a:p>
                  </a:txBody>
                  <a:tcPr marL="73724" marR="73724" marT="0" marB="0"/>
                </a:tc>
                <a:tc>
                  <a:txBody>
                    <a:bodyPr/>
                    <a:lstStyle/>
                    <a:p>
                      <a:pPr marL="0" marR="0" algn="ctr">
                        <a:spcBef>
                          <a:spcPts val="0"/>
                        </a:spcBef>
                        <a:spcAft>
                          <a:spcPts val="0"/>
                        </a:spcAft>
                      </a:pPr>
                      <a:r>
                        <a:rPr lang="en-US" sz="1300" dirty="0">
                          <a:effectLst/>
                          <a:latin typeface="+mn-lt"/>
                        </a:rPr>
                        <a:t>January 2019</a:t>
                      </a:r>
                      <a:endParaRPr lang="en-US" sz="1300" dirty="0">
                        <a:effectLst/>
                        <a:latin typeface="+mn-lt"/>
                        <a:ea typeface="Times New Roman" panose="02020603050405020304" pitchFamily="18" charset="0"/>
                      </a:endParaRPr>
                    </a:p>
                  </a:txBody>
                  <a:tcPr marL="73724" marR="73724"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778563602"/>
                  </a:ext>
                </a:extLst>
              </a:tr>
              <a:tr h="296753">
                <a:tc>
                  <a:txBody>
                    <a:bodyPr/>
                    <a:lstStyle/>
                    <a:p>
                      <a:pPr marL="0" marR="0">
                        <a:spcBef>
                          <a:spcPts val="0"/>
                        </a:spcBef>
                        <a:spcAft>
                          <a:spcPts val="0"/>
                        </a:spcAft>
                      </a:pPr>
                      <a:r>
                        <a:rPr lang="en-US" sz="1400" dirty="0" smtClean="0">
                          <a:effectLst/>
                          <a:latin typeface="+mn-lt"/>
                        </a:rPr>
                        <a:t>JP 3-41</a:t>
                      </a:r>
                      <a:endParaRPr lang="en-US" sz="1400" i="1" dirty="0">
                        <a:effectLst/>
                        <a:latin typeface="+mn-lt"/>
                        <a:ea typeface="Times New Roman" panose="02020603050405020304" pitchFamily="18" charset="0"/>
                      </a:endParaRPr>
                    </a:p>
                  </a:txBody>
                  <a:tcPr marL="73724" marR="73724" marT="0" marB="0" anchor="ctr">
                    <a:lnL w="12700" cap="flat" cmpd="sng" algn="ctr">
                      <a:solidFill>
                        <a:schemeClr val="tx1"/>
                      </a:solidFill>
                      <a:prstDash val="solid"/>
                      <a:round/>
                      <a:headEnd type="none" w="med" len="med"/>
                      <a:tailEnd type="none" w="med" len="med"/>
                    </a:lnL>
                  </a:tcPr>
                </a:tc>
                <a:tc>
                  <a:txBody>
                    <a:bodyPr/>
                    <a:lstStyle/>
                    <a:p>
                      <a:pPr marL="0" marR="0">
                        <a:spcBef>
                          <a:spcPts val="0"/>
                        </a:spcBef>
                        <a:spcAft>
                          <a:spcPts val="0"/>
                        </a:spcAft>
                      </a:pPr>
                      <a:r>
                        <a:rPr lang="en-US" sz="1300" i="1" dirty="0" smtClean="0">
                          <a:effectLst/>
                          <a:latin typeface="+mn-lt"/>
                        </a:rPr>
                        <a:t>Chemical, Biological, Radiological,</a:t>
                      </a:r>
                      <a:r>
                        <a:rPr lang="en-US" sz="1300" i="1" baseline="0" dirty="0" smtClean="0">
                          <a:effectLst/>
                          <a:latin typeface="+mn-lt"/>
                        </a:rPr>
                        <a:t> and </a:t>
                      </a:r>
                      <a:r>
                        <a:rPr lang="en-US" sz="1300" i="1" dirty="0" smtClean="0">
                          <a:effectLst/>
                          <a:latin typeface="+mn-lt"/>
                        </a:rPr>
                        <a:t>Nuclear</a:t>
                      </a:r>
                      <a:r>
                        <a:rPr lang="en-US" sz="1300" i="1" baseline="0" dirty="0" smtClean="0">
                          <a:effectLst/>
                          <a:latin typeface="+mn-lt"/>
                        </a:rPr>
                        <a:t> </a:t>
                      </a:r>
                      <a:r>
                        <a:rPr lang="en-US" sz="1300" i="1" dirty="0" smtClean="0">
                          <a:effectLst/>
                          <a:latin typeface="+mn-lt"/>
                        </a:rPr>
                        <a:t>Response</a:t>
                      </a:r>
                      <a:endParaRPr lang="en-US" sz="1300" i="1" dirty="0">
                        <a:effectLst/>
                        <a:latin typeface="+mn-lt"/>
                        <a:ea typeface="Times New Roman" panose="02020603050405020304" pitchFamily="18" charset="0"/>
                      </a:endParaRPr>
                    </a:p>
                  </a:txBody>
                  <a:tcPr marL="73724" marR="73724" marT="0" marB="0"/>
                </a:tc>
                <a:tc>
                  <a:txBody>
                    <a:bodyPr/>
                    <a:lstStyle/>
                    <a:p>
                      <a:pPr marL="0" marR="0" algn="ctr">
                        <a:spcBef>
                          <a:spcPts val="0"/>
                        </a:spcBef>
                        <a:spcAft>
                          <a:spcPts val="0"/>
                        </a:spcAft>
                      </a:pPr>
                      <a:r>
                        <a:rPr lang="en-US" sz="1300" dirty="0" smtClean="0">
                          <a:effectLst/>
                          <a:latin typeface="+mn-lt"/>
                        </a:rPr>
                        <a:t>August 2018</a:t>
                      </a:r>
                      <a:endParaRPr lang="en-US" sz="1300" dirty="0">
                        <a:effectLst/>
                        <a:latin typeface="+mn-lt"/>
                        <a:ea typeface="Times New Roman" panose="02020603050405020304" pitchFamily="18" charset="0"/>
                      </a:endParaRPr>
                    </a:p>
                  </a:txBody>
                  <a:tcPr marL="73724" marR="73724" marT="0" marB="0"/>
                </a:tc>
                <a:tc>
                  <a:txBody>
                    <a:bodyPr/>
                    <a:lstStyle/>
                    <a:p>
                      <a:pPr marL="0" marR="0" algn="ctr">
                        <a:spcBef>
                          <a:spcPts val="0"/>
                        </a:spcBef>
                        <a:spcAft>
                          <a:spcPts val="0"/>
                        </a:spcAft>
                      </a:pPr>
                      <a:r>
                        <a:rPr lang="en-US" sz="1300" dirty="0">
                          <a:effectLst/>
                          <a:latin typeface="+mn-lt"/>
                        </a:rPr>
                        <a:t>February 2019</a:t>
                      </a:r>
                      <a:endParaRPr lang="en-US" sz="1300" dirty="0">
                        <a:effectLst/>
                        <a:latin typeface="+mn-lt"/>
                        <a:ea typeface="Times New Roman" panose="02020603050405020304" pitchFamily="18" charset="0"/>
                      </a:endParaRPr>
                    </a:p>
                  </a:txBody>
                  <a:tcPr marL="73724" marR="73724"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593364533"/>
                  </a:ext>
                </a:extLst>
              </a:tr>
              <a:tr h="234930">
                <a:tc>
                  <a:txBody>
                    <a:bodyPr/>
                    <a:lstStyle/>
                    <a:p>
                      <a:pPr marL="0" marR="0">
                        <a:spcBef>
                          <a:spcPts val="0"/>
                        </a:spcBef>
                        <a:spcAft>
                          <a:spcPts val="0"/>
                        </a:spcAft>
                      </a:pPr>
                      <a:r>
                        <a:rPr lang="en-US" sz="1400" dirty="0" smtClean="0">
                          <a:effectLst/>
                          <a:latin typeface="+mn-lt"/>
                        </a:rPr>
                        <a:t>JP 3-03</a:t>
                      </a:r>
                      <a:endParaRPr lang="en-US" sz="1400" i="1" dirty="0">
                        <a:effectLst/>
                        <a:latin typeface="+mn-lt"/>
                        <a:ea typeface="Times New Roman" panose="02020603050405020304" pitchFamily="18" charset="0"/>
                      </a:endParaRPr>
                    </a:p>
                  </a:txBody>
                  <a:tcPr marL="73724" marR="73724" marT="0" marB="0" anchor="ctr">
                    <a:lnL w="12700" cap="flat" cmpd="sng" algn="ctr">
                      <a:solidFill>
                        <a:schemeClr val="tx1"/>
                      </a:solidFill>
                      <a:prstDash val="solid"/>
                      <a:round/>
                      <a:headEnd type="none" w="med" len="med"/>
                      <a:tailEnd type="none" w="med" len="med"/>
                    </a:lnL>
                  </a:tcPr>
                </a:tc>
                <a:tc>
                  <a:txBody>
                    <a:bodyPr/>
                    <a:lstStyle/>
                    <a:p>
                      <a:pPr marL="0" marR="0">
                        <a:spcBef>
                          <a:spcPts val="0"/>
                        </a:spcBef>
                        <a:spcAft>
                          <a:spcPts val="0"/>
                        </a:spcAft>
                      </a:pPr>
                      <a:r>
                        <a:rPr lang="en-US" sz="1300" i="1" dirty="0" smtClean="0">
                          <a:effectLst/>
                          <a:latin typeface="+mn-lt"/>
                        </a:rPr>
                        <a:t>Joint </a:t>
                      </a:r>
                      <a:r>
                        <a:rPr lang="en-US" sz="1300" i="1" dirty="0">
                          <a:effectLst/>
                          <a:latin typeface="+mn-lt"/>
                        </a:rPr>
                        <a:t>Interdiction </a:t>
                      </a:r>
                      <a:endParaRPr lang="en-US" sz="1300" i="1" dirty="0">
                        <a:effectLst/>
                        <a:latin typeface="+mn-lt"/>
                        <a:ea typeface="Times New Roman" panose="02020603050405020304" pitchFamily="18" charset="0"/>
                      </a:endParaRPr>
                    </a:p>
                  </a:txBody>
                  <a:tcPr marL="73724" marR="73724" marT="0" marB="0"/>
                </a:tc>
                <a:tc>
                  <a:txBody>
                    <a:bodyPr/>
                    <a:lstStyle/>
                    <a:p>
                      <a:pPr marL="0" marR="0" algn="ctr">
                        <a:spcBef>
                          <a:spcPts val="0"/>
                        </a:spcBef>
                        <a:spcAft>
                          <a:spcPts val="0"/>
                        </a:spcAft>
                      </a:pPr>
                      <a:r>
                        <a:rPr lang="en-US" sz="1300" dirty="0" smtClean="0">
                          <a:effectLst/>
                          <a:latin typeface="+mn-lt"/>
                        </a:rPr>
                        <a:t>September 2018</a:t>
                      </a:r>
                      <a:endParaRPr lang="en-US" sz="1300" dirty="0">
                        <a:effectLst/>
                        <a:latin typeface="+mn-lt"/>
                        <a:ea typeface="Times New Roman" panose="02020603050405020304" pitchFamily="18" charset="0"/>
                      </a:endParaRPr>
                    </a:p>
                  </a:txBody>
                  <a:tcPr marL="73724" marR="73724" marT="0" marB="0"/>
                </a:tc>
                <a:tc>
                  <a:txBody>
                    <a:bodyPr/>
                    <a:lstStyle/>
                    <a:p>
                      <a:pPr marL="0" marR="0" algn="ctr">
                        <a:spcBef>
                          <a:spcPts val="0"/>
                        </a:spcBef>
                        <a:spcAft>
                          <a:spcPts val="0"/>
                        </a:spcAft>
                      </a:pPr>
                      <a:r>
                        <a:rPr lang="en-US" sz="1300" dirty="0">
                          <a:effectLst/>
                          <a:latin typeface="+mn-lt"/>
                        </a:rPr>
                        <a:t>Update </a:t>
                      </a:r>
                      <a:r>
                        <a:rPr lang="en-US" sz="1300" dirty="0" smtClean="0">
                          <a:effectLst/>
                          <a:latin typeface="+mn-lt"/>
                        </a:rPr>
                        <a:t>– RFF</a:t>
                      </a:r>
                      <a:endParaRPr lang="en-US" sz="1300" strike="sngStrike" dirty="0">
                        <a:solidFill>
                          <a:srgbClr val="FF0000"/>
                        </a:solidFill>
                        <a:effectLst/>
                        <a:latin typeface="+mn-lt"/>
                        <a:ea typeface="Times New Roman" panose="02020603050405020304" pitchFamily="18" charset="0"/>
                      </a:endParaRPr>
                    </a:p>
                  </a:txBody>
                  <a:tcPr marL="73724" marR="73724"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891297150"/>
                  </a:ext>
                </a:extLst>
              </a:tr>
              <a:tr h="346206">
                <a:tc>
                  <a:txBody>
                    <a:bodyPr/>
                    <a:lstStyle/>
                    <a:p>
                      <a:pPr marL="0" marR="0">
                        <a:spcBef>
                          <a:spcPts val="0"/>
                        </a:spcBef>
                        <a:spcAft>
                          <a:spcPts val="0"/>
                        </a:spcAft>
                      </a:pPr>
                      <a:r>
                        <a:rPr lang="en-US" sz="1400" dirty="0" smtClean="0">
                          <a:effectLst/>
                          <a:latin typeface="+mn-lt"/>
                          <a:ea typeface="Times New Roman" panose="02020603050405020304" pitchFamily="18" charset="0"/>
                        </a:rPr>
                        <a:t>AJP-3.1</a:t>
                      </a:r>
                      <a:endParaRPr lang="en-US" sz="1400" i="1" dirty="0">
                        <a:effectLst/>
                        <a:latin typeface="+mn-lt"/>
                        <a:ea typeface="Times New Roman" panose="02020603050405020304" pitchFamily="18" charset="0"/>
                      </a:endParaRPr>
                    </a:p>
                  </a:txBody>
                  <a:tcPr marL="73724" marR="73724" marT="0" marB="0" anchor="ctr">
                    <a:lnL w="12700" cap="flat" cmpd="sng" algn="ctr">
                      <a:solidFill>
                        <a:schemeClr val="tx1"/>
                      </a:solidFill>
                      <a:prstDash val="solid"/>
                      <a:round/>
                      <a:headEnd type="none" w="med" len="med"/>
                      <a:tailEnd type="none" w="med" len="med"/>
                    </a:lnL>
                  </a:tcPr>
                </a:tc>
                <a:tc>
                  <a:txBody>
                    <a:bodyPr/>
                    <a:lstStyle/>
                    <a:p>
                      <a:pPr marL="0" marR="0">
                        <a:spcBef>
                          <a:spcPts val="0"/>
                        </a:spcBef>
                        <a:spcAft>
                          <a:spcPts val="0"/>
                        </a:spcAft>
                      </a:pPr>
                      <a:r>
                        <a:rPr lang="en-US" sz="1300" i="1" baseline="0" dirty="0" smtClean="0">
                          <a:effectLst/>
                          <a:latin typeface="+mn-lt"/>
                          <a:ea typeface="Times New Roman" panose="02020603050405020304" pitchFamily="18" charset="0"/>
                        </a:rPr>
                        <a:t>Allied Joint Doctrine for Maritime Operations</a:t>
                      </a:r>
                      <a:endParaRPr lang="en-US" sz="1300" i="1" dirty="0">
                        <a:effectLst/>
                        <a:latin typeface="+mn-lt"/>
                        <a:ea typeface="Times New Roman" panose="02020603050405020304" pitchFamily="18" charset="0"/>
                      </a:endParaRPr>
                    </a:p>
                  </a:txBody>
                  <a:tcPr marL="73724" marR="73724" marT="0" marB="0"/>
                </a:tc>
                <a:tc>
                  <a:txBody>
                    <a:bodyPr/>
                    <a:lstStyle/>
                    <a:p>
                      <a:pPr marL="0" marR="0" algn="ctr">
                        <a:spcBef>
                          <a:spcPts val="0"/>
                        </a:spcBef>
                        <a:spcAft>
                          <a:spcPts val="0"/>
                        </a:spcAft>
                      </a:pPr>
                      <a:r>
                        <a:rPr lang="en-US" sz="1300" dirty="0" smtClean="0">
                          <a:effectLst/>
                          <a:latin typeface="+mn-lt"/>
                          <a:ea typeface="Times New Roman" panose="02020603050405020304" pitchFamily="18" charset="0"/>
                        </a:rPr>
                        <a:t>November 2018</a:t>
                      </a:r>
                      <a:endParaRPr lang="en-US" sz="1300" dirty="0">
                        <a:effectLst/>
                        <a:latin typeface="+mn-lt"/>
                        <a:ea typeface="Times New Roman" panose="02020603050405020304" pitchFamily="18" charset="0"/>
                      </a:endParaRPr>
                    </a:p>
                  </a:txBody>
                  <a:tcPr marL="73724" marR="73724" marT="0" marB="0"/>
                </a:tc>
                <a:tc>
                  <a:txBody>
                    <a:bodyPr/>
                    <a:lstStyle/>
                    <a:p>
                      <a:pPr marL="0" marR="0" algn="ctr">
                        <a:spcBef>
                          <a:spcPts val="0"/>
                        </a:spcBef>
                        <a:spcAft>
                          <a:spcPts val="0"/>
                        </a:spcAft>
                      </a:pPr>
                      <a:r>
                        <a:rPr lang="en-US" sz="1300" dirty="0" smtClean="0">
                          <a:effectLst/>
                          <a:latin typeface="+mn-lt"/>
                          <a:ea typeface="Times New Roman" panose="02020603050405020304" pitchFamily="18" charset="0"/>
                        </a:rPr>
                        <a:t>April 2019</a:t>
                      </a:r>
                      <a:endParaRPr lang="en-US" sz="1300" dirty="0">
                        <a:effectLst/>
                        <a:latin typeface="+mn-lt"/>
                        <a:ea typeface="Times New Roman" panose="02020603050405020304" pitchFamily="18" charset="0"/>
                      </a:endParaRPr>
                    </a:p>
                  </a:txBody>
                  <a:tcPr marL="73724" marR="73724"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465179174"/>
                  </a:ext>
                </a:extLst>
              </a:tr>
              <a:tr h="234930">
                <a:tc>
                  <a:txBody>
                    <a:bodyPr/>
                    <a:lstStyle/>
                    <a:p>
                      <a:pPr marL="0" marR="0">
                        <a:spcBef>
                          <a:spcPts val="0"/>
                        </a:spcBef>
                        <a:spcAft>
                          <a:spcPts val="0"/>
                        </a:spcAft>
                      </a:pPr>
                      <a:r>
                        <a:rPr lang="en-US" sz="1400" dirty="0" smtClean="0">
                          <a:effectLst/>
                          <a:latin typeface="+mn-lt"/>
                        </a:rPr>
                        <a:t>JP 3-25</a:t>
                      </a:r>
                      <a:endParaRPr lang="en-US" sz="1400" i="1" dirty="0">
                        <a:effectLst/>
                        <a:latin typeface="+mn-lt"/>
                        <a:ea typeface="Times New Roman" panose="02020603050405020304" pitchFamily="18" charset="0"/>
                      </a:endParaRPr>
                    </a:p>
                  </a:txBody>
                  <a:tcPr marL="73724" marR="73724" marT="0" marB="0" anchor="ctr">
                    <a:lnL w="12700" cap="flat" cmpd="sng" algn="ctr">
                      <a:solidFill>
                        <a:schemeClr val="tx1"/>
                      </a:solidFill>
                      <a:prstDash val="solid"/>
                      <a:round/>
                      <a:headEnd type="none" w="med" len="med"/>
                      <a:tailEnd type="none" w="med" len="med"/>
                    </a:lnL>
                  </a:tcPr>
                </a:tc>
                <a:tc>
                  <a:txBody>
                    <a:bodyPr/>
                    <a:lstStyle/>
                    <a:p>
                      <a:pPr marL="0" marR="0">
                        <a:spcBef>
                          <a:spcPts val="0"/>
                        </a:spcBef>
                        <a:spcAft>
                          <a:spcPts val="0"/>
                        </a:spcAft>
                      </a:pPr>
                      <a:r>
                        <a:rPr lang="en-US" sz="1300" i="1" dirty="0" smtClean="0">
                          <a:effectLst/>
                          <a:latin typeface="+mn-lt"/>
                        </a:rPr>
                        <a:t>Countering Threat Networks</a:t>
                      </a:r>
                      <a:endParaRPr lang="en-US" sz="1300" i="1" dirty="0">
                        <a:effectLst/>
                        <a:latin typeface="+mn-lt"/>
                        <a:ea typeface="Times New Roman" panose="02020603050405020304" pitchFamily="18" charset="0"/>
                      </a:endParaRPr>
                    </a:p>
                  </a:txBody>
                  <a:tcPr marL="73724" marR="73724" marT="0" marB="0"/>
                </a:tc>
                <a:tc>
                  <a:txBody>
                    <a:bodyPr/>
                    <a:lstStyle/>
                    <a:p>
                      <a:pPr marL="0" marR="0" algn="ctr">
                        <a:spcBef>
                          <a:spcPts val="0"/>
                        </a:spcBef>
                        <a:spcAft>
                          <a:spcPts val="0"/>
                        </a:spcAft>
                      </a:pPr>
                      <a:r>
                        <a:rPr lang="en-US" sz="1300" dirty="0" smtClean="0">
                          <a:effectLst/>
                          <a:latin typeface="+mn-lt"/>
                        </a:rPr>
                        <a:t>December 2018</a:t>
                      </a:r>
                      <a:endParaRPr lang="en-US" sz="1300" dirty="0">
                        <a:effectLst/>
                        <a:latin typeface="+mn-lt"/>
                        <a:ea typeface="Times New Roman" panose="02020603050405020304" pitchFamily="18" charset="0"/>
                      </a:endParaRPr>
                    </a:p>
                  </a:txBody>
                  <a:tcPr marL="73724" marR="73724" marT="0" marB="0"/>
                </a:tc>
                <a:tc>
                  <a:txBody>
                    <a:bodyPr/>
                    <a:lstStyle/>
                    <a:p>
                      <a:pPr marL="0" marR="0" algn="ctr">
                        <a:spcBef>
                          <a:spcPts val="0"/>
                        </a:spcBef>
                        <a:spcAft>
                          <a:spcPts val="0"/>
                        </a:spcAft>
                      </a:pPr>
                      <a:r>
                        <a:rPr lang="en-US" sz="1300" dirty="0" smtClean="0">
                          <a:effectLst/>
                          <a:latin typeface="+mn-lt"/>
                        </a:rPr>
                        <a:t>June</a:t>
                      </a:r>
                      <a:r>
                        <a:rPr lang="en-US" sz="1300" baseline="0" dirty="0" smtClean="0">
                          <a:effectLst/>
                          <a:latin typeface="+mn-lt"/>
                        </a:rPr>
                        <a:t> 2019</a:t>
                      </a:r>
                      <a:endParaRPr lang="en-US" sz="1300" dirty="0">
                        <a:effectLst/>
                        <a:latin typeface="+mn-lt"/>
                        <a:ea typeface="Times New Roman" panose="02020603050405020304" pitchFamily="18" charset="0"/>
                      </a:endParaRPr>
                    </a:p>
                  </a:txBody>
                  <a:tcPr marL="73724" marR="73724"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521744830"/>
                  </a:ext>
                </a:extLst>
              </a:tr>
              <a:tr h="578665">
                <a:tc gridSpan="4">
                  <a:txBody>
                    <a:bodyPr/>
                    <a:lstStyle/>
                    <a:p>
                      <a:pPr marL="0" marR="0" algn="ctr">
                        <a:spcBef>
                          <a:spcPts val="0"/>
                        </a:spcBef>
                        <a:spcAft>
                          <a:spcPts val="0"/>
                        </a:spcAft>
                      </a:pPr>
                      <a:r>
                        <a:rPr lang="en-US" sz="1400" dirty="0" smtClean="0">
                          <a:effectLst/>
                          <a:latin typeface="+mn-lt"/>
                        </a:rPr>
                        <a:t>Projected CY 19 Joint Doctrine Assessments based on </a:t>
                      </a:r>
                      <a:r>
                        <a:rPr lang="en-US" sz="1400" dirty="0">
                          <a:effectLst/>
                          <a:latin typeface="+mn-lt"/>
                        </a:rPr>
                        <a:t>preliminary assessment </a:t>
                      </a:r>
                      <a:r>
                        <a:rPr lang="en-US" sz="1400" dirty="0" smtClean="0">
                          <a:effectLst/>
                          <a:latin typeface="+mn-lt"/>
                        </a:rPr>
                        <a:t>results</a:t>
                      </a:r>
                      <a:endParaRPr lang="en-US" sz="1300" dirty="0">
                        <a:effectLst/>
                        <a:latin typeface="+mn-lt"/>
                        <a:ea typeface="Times New Roman" panose="02020603050405020304" pitchFamily="18" charset="0"/>
                      </a:endParaRPr>
                    </a:p>
                  </a:txBody>
                  <a:tcPr marL="73724" marR="737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28826836"/>
                  </a:ext>
                </a:extLst>
              </a:tr>
              <a:tr h="234930">
                <a:tc>
                  <a:txBody>
                    <a:bodyPr/>
                    <a:lstStyle/>
                    <a:p>
                      <a:pPr marL="0" marR="0">
                        <a:spcBef>
                          <a:spcPts val="0"/>
                        </a:spcBef>
                        <a:spcAft>
                          <a:spcPts val="0"/>
                        </a:spcAft>
                      </a:pPr>
                      <a:r>
                        <a:rPr lang="en-US" sz="1400" dirty="0" smtClean="0">
                          <a:effectLst/>
                        </a:rPr>
                        <a:t>JP 4-01.2</a:t>
                      </a:r>
                      <a:endParaRPr lang="en-US" sz="1400" i="1" dirty="0">
                        <a:effectLst/>
                        <a:latin typeface="+mn-lt"/>
                        <a:ea typeface="Times New Roman" panose="02020603050405020304" pitchFamily="18" charset="0"/>
                      </a:endParaRPr>
                    </a:p>
                  </a:txBody>
                  <a:tcPr marL="73724" marR="737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a:spcBef>
                          <a:spcPts val="0"/>
                        </a:spcBef>
                        <a:spcAft>
                          <a:spcPts val="0"/>
                        </a:spcAft>
                      </a:pPr>
                      <a:r>
                        <a:rPr lang="en-US" sz="1300" i="1" dirty="0" smtClean="0">
                          <a:effectLst/>
                        </a:rPr>
                        <a:t>Sealift Support to Joint Operations</a:t>
                      </a:r>
                      <a:endParaRPr lang="en-US" sz="1300" i="1" dirty="0">
                        <a:effectLst/>
                        <a:latin typeface="Courier New" panose="02070309020205020404" pitchFamily="49" charset="0"/>
                        <a:ea typeface="Times New Roman" panose="02020603050405020304" pitchFamily="18" charset="0"/>
                      </a:endParaRPr>
                    </a:p>
                  </a:txBody>
                  <a:tcPr marL="73724" marR="737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algn="ctr">
                        <a:spcBef>
                          <a:spcPts val="0"/>
                        </a:spcBef>
                        <a:spcAft>
                          <a:spcPts val="0"/>
                        </a:spcAft>
                      </a:pPr>
                      <a:r>
                        <a:rPr lang="en-US" sz="1300" dirty="0" smtClean="0">
                          <a:effectLst/>
                          <a:latin typeface="+mn-lt"/>
                        </a:rPr>
                        <a:t>Jan 2019</a:t>
                      </a:r>
                      <a:endParaRPr lang="en-US" sz="1300" dirty="0">
                        <a:effectLst/>
                        <a:latin typeface="+mn-lt"/>
                        <a:ea typeface="Times New Roman" panose="02020603050405020304" pitchFamily="18" charset="0"/>
                      </a:endParaRPr>
                    </a:p>
                  </a:txBody>
                  <a:tcPr marL="73724" marR="73724"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300" dirty="0" smtClean="0">
                          <a:effectLst/>
                          <a:latin typeface="+mn-lt"/>
                        </a:rPr>
                        <a:t>Update - RFF</a:t>
                      </a:r>
                      <a:endParaRPr lang="en-US" sz="1300" dirty="0">
                        <a:effectLst/>
                        <a:latin typeface="+mn-lt"/>
                        <a:ea typeface="Times New Roman" panose="02020603050405020304" pitchFamily="18" charset="0"/>
                      </a:endParaRPr>
                    </a:p>
                  </a:txBody>
                  <a:tcPr marL="73724" marR="73724"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8480101"/>
                  </a:ext>
                </a:extLst>
              </a:tr>
              <a:tr h="234930">
                <a:tc>
                  <a:txBody>
                    <a:bodyPr/>
                    <a:lstStyle/>
                    <a:p>
                      <a:pPr marL="0" marR="0">
                        <a:spcBef>
                          <a:spcPts val="0"/>
                        </a:spcBef>
                        <a:spcAft>
                          <a:spcPts val="0"/>
                        </a:spcAft>
                      </a:pPr>
                      <a:r>
                        <a:rPr lang="en-US" sz="1400" dirty="0" smtClean="0">
                          <a:effectLst/>
                        </a:rPr>
                        <a:t>JP</a:t>
                      </a:r>
                      <a:r>
                        <a:rPr lang="en-US" sz="1400" baseline="0" dirty="0" smtClean="0">
                          <a:effectLst/>
                        </a:rPr>
                        <a:t> 3-0</a:t>
                      </a:r>
                      <a:endParaRPr lang="en-US" sz="1400" i="1" dirty="0">
                        <a:effectLst/>
                        <a:latin typeface="+mn-lt"/>
                        <a:ea typeface="Times New Roman" panose="02020603050405020304" pitchFamily="18" charset="0"/>
                      </a:endParaRPr>
                    </a:p>
                  </a:txBody>
                  <a:tcPr marL="73724" marR="737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a:spcBef>
                          <a:spcPts val="0"/>
                        </a:spcBef>
                        <a:spcAft>
                          <a:spcPts val="0"/>
                        </a:spcAft>
                      </a:pPr>
                      <a:r>
                        <a:rPr lang="en-US" sz="1300" i="1" baseline="0" dirty="0" smtClean="0">
                          <a:effectLst/>
                        </a:rPr>
                        <a:t>Joint Operations</a:t>
                      </a:r>
                      <a:endParaRPr lang="en-US" sz="1300" i="1" dirty="0">
                        <a:effectLst/>
                        <a:latin typeface="Courier New" panose="02070309020205020404" pitchFamily="49" charset="0"/>
                        <a:ea typeface="Times New Roman" panose="02020603050405020304" pitchFamily="18" charset="0"/>
                      </a:endParaRPr>
                    </a:p>
                  </a:txBody>
                  <a:tcPr marL="73724" marR="737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algn="ctr">
                        <a:spcBef>
                          <a:spcPts val="0"/>
                        </a:spcBef>
                        <a:spcAft>
                          <a:spcPts val="0"/>
                        </a:spcAft>
                      </a:pPr>
                      <a:r>
                        <a:rPr lang="en-US" sz="1300" dirty="0" smtClean="0">
                          <a:effectLst/>
                          <a:latin typeface="+mn-lt"/>
                        </a:rPr>
                        <a:t>Feb 2019</a:t>
                      </a:r>
                      <a:endParaRPr lang="en-US" sz="1300" dirty="0">
                        <a:effectLst/>
                        <a:latin typeface="+mn-lt"/>
                        <a:ea typeface="Times New Roman" panose="02020603050405020304" pitchFamily="18" charset="0"/>
                      </a:endParaRPr>
                    </a:p>
                  </a:txBody>
                  <a:tcPr marL="73724" marR="73724" marT="0" marB="0" anchor="ctr">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300" dirty="0" smtClean="0">
                          <a:effectLst/>
                          <a:latin typeface="+mn-lt"/>
                          <a:ea typeface="Times New Roman" panose="02020603050405020304" pitchFamily="18" charset="0"/>
                          <a:cs typeface="Arial" panose="020B0604020202020204" pitchFamily="34" charset="0"/>
                        </a:rPr>
                        <a:t>Sep 2019</a:t>
                      </a:r>
                      <a:r>
                        <a:rPr lang="en-US" sz="1300" baseline="0" dirty="0" smtClean="0">
                          <a:effectLst/>
                          <a:latin typeface="+mn-lt"/>
                          <a:ea typeface="Times New Roman" panose="02020603050405020304" pitchFamily="18" charset="0"/>
                          <a:cs typeface="Arial" panose="020B0604020202020204" pitchFamily="34" charset="0"/>
                        </a:rPr>
                        <a:t> - Keystone</a:t>
                      </a:r>
                      <a:endParaRPr lang="en-US" sz="1300" dirty="0">
                        <a:effectLst/>
                        <a:latin typeface="+mn-lt"/>
                        <a:ea typeface="Times New Roman" panose="02020603050405020304" pitchFamily="18" charset="0"/>
                        <a:cs typeface="Arial" panose="020B0604020202020204" pitchFamily="34" charset="0"/>
                      </a:endParaRPr>
                    </a:p>
                  </a:txBody>
                  <a:tcPr marL="73724" marR="73724"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639307923"/>
                  </a:ext>
                </a:extLst>
              </a:tr>
              <a:tr h="234930">
                <a:tc>
                  <a:txBody>
                    <a:bodyPr/>
                    <a:lstStyle/>
                    <a:p>
                      <a:pPr marL="0" marR="0">
                        <a:spcBef>
                          <a:spcPts val="0"/>
                        </a:spcBef>
                        <a:spcAft>
                          <a:spcPts val="0"/>
                        </a:spcAft>
                      </a:pPr>
                      <a:r>
                        <a:rPr lang="en-US" sz="1400" dirty="0" smtClean="0">
                          <a:effectLst/>
                        </a:rPr>
                        <a:t>JP 3-13.3</a:t>
                      </a:r>
                      <a:endParaRPr lang="en-US" sz="1400" i="1" dirty="0">
                        <a:effectLst/>
                        <a:latin typeface="+mn-lt"/>
                        <a:ea typeface="Times New Roman" panose="02020603050405020304" pitchFamily="18" charset="0"/>
                      </a:endParaRPr>
                    </a:p>
                  </a:txBody>
                  <a:tcPr marL="73724" marR="737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300" i="1" smtClean="0">
                          <a:effectLst/>
                        </a:rPr>
                        <a:t>Operations</a:t>
                      </a:r>
                      <a:r>
                        <a:rPr lang="en-US" sz="1300" i="1" baseline="0" smtClean="0">
                          <a:effectLst/>
                        </a:rPr>
                        <a:t> Security</a:t>
                      </a:r>
                      <a:endParaRPr lang="en-US" sz="1300" i="1" dirty="0">
                        <a:effectLst/>
                        <a:latin typeface="Courier New" panose="02070309020205020404" pitchFamily="49" charset="0"/>
                        <a:ea typeface="Times New Roman" panose="02020603050405020304" pitchFamily="18" charset="0"/>
                      </a:endParaRPr>
                    </a:p>
                  </a:txBody>
                  <a:tcPr marL="73724" marR="737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300" dirty="0" smtClean="0">
                          <a:effectLst/>
                          <a:latin typeface="+mn-lt"/>
                        </a:rPr>
                        <a:t>Mar 2019</a:t>
                      </a:r>
                      <a:endParaRPr lang="en-US" sz="1300" dirty="0">
                        <a:effectLst/>
                        <a:latin typeface="+mn-lt"/>
                        <a:ea typeface="Times New Roman" panose="02020603050405020304" pitchFamily="18" charset="0"/>
                      </a:endParaRPr>
                    </a:p>
                  </a:txBody>
                  <a:tcPr marL="73724" marR="73724" marT="0"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300" dirty="0" smtClean="0">
                          <a:effectLst/>
                          <a:latin typeface="+mn-lt"/>
                        </a:rPr>
                        <a:t>Update - RFF</a:t>
                      </a:r>
                      <a:endParaRPr lang="en-US" sz="1300" dirty="0">
                        <a:effectLst/>
                        <a:latin typeface="+mn-lt"/>
                        <a:ea typeface="Times New Roman" panose="02020603050405020304" pitchFamily="18" charset="0"/>
                      </a:endParaRPr>
                    </a:p>
                  </a:txBody>
                  <a:tcPr marL="73724" marR="73724"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1169655"/>
                  </a:ext>
                </a:extLst>
              </a:tr>
            </a:tbl>
          </a:graphicData>
        </a:graphic>
      </p:graphicFrame>
      <p:sp>
        <p:nvSpPr>
          <p:cNvPr id="6" name="Title 1"/>
          <p:cNvSpPr txBox="1">
            <a:spLocks/>
          </p:cNvSpPr>
          <p:nvPr/>
        </p:nvSpPr>
        <p:spPr>
          <a:xfrm>
            <a:off x="874567" y="38100"/>
            <a:ext cx="8688533" cy="574517"/>
          </a:xfrm>
          <a:prstGeom prst="rect">
            <a:avLst/>
          </a:prstGeom>
        </p:spPr>
        <p:txBody>
          <a:bodyPr/>
          <a:lstStyle>
            <a:lvl1pPr algn="r" rtl="0" eaLnBrk="1" fontAlgn="base" hangingPunct="1">
              <a:spcBef>
                <a:spcPct val="0"/>
              </a:spcBef>
              <a:spcAft>
                <a:spcPct val="0"/>
              </a:spcAft>
              <a:defRPr sz="3010" b="1" i="1">
                <a:solidFill>
                  <a:srgbClr val="000000"/>
                </a:solidFill>
                <a:latin typeface="+mj-lt"/>
                <a:ea typeface="+mj-ea"/>
                <a:cs typeface="+mj-cs"/>
              </a:defRPr>
            </a:lvl1pPr>
            <a:lvl2pPr algn="r" rtl="0" eaLnBrk="1" fontAlgn="base" hangingPunct="1">
              <a:spcBef>
                <a:spcPct val="0"/>
              </a:spcBef>
              <a:spcAft>
                <a:spcPct val="0"/>
              </a:spcAft>
              <a:defRPr sz="3010" b="1" i="1">
                <a:solidFill>
                  <a:srgbClr val="000000"/>
                </a:solidFill>
                <a:latin typeface="Times New Roman" pitchFamily="18" charset="0"/>
              </a:defRPr>
            </a:lvl2pPr>
            <a:lvl3pPr algn="r" rtl="0" eaLnBrk="1" fontAlgn="base" hangingPunct="1">
              <a:spcBef>
                <a:spcPct val="0"/>
              </a:spcBef>
              <a:spcAft>
                <a:spcPct val="0"/>
              </a:spcAft>
              <a:defRPr sz="3010" b="1" i="1">
                <a:solidFill>
                  <a:srgbClr val="000000"/>
                </a:solidFill>
                <a:latin typeface="Times New Roman" pitchFamily="18" charset="0"/>
              </a:defRPr>
            </a:lvl3pPr>
            <a:lvl4pPr algn="r" rtl="0" eaLnBrk="1" fontAlgn="base" hangingPunct="1">
              <a:spcBef>
                <a:spcPct val="0"/>
              </a:spcBef>
              <a:spcAft>
                <a:spcPct val="0"/>
              </a:spcAft>
              <a:defRPr sz="3010" b="1" i="1">
                <a:solidFill>
                  <a:srgbClr val="000000"/>
                </a:solidFill>
                <a:latin typeface="Times New Roman" pitchFamily="18" charset="0"/>
              </a:defRPr>
            </a:lvl4pPr>
            <a:lvl5pPr algn="r" rtl="0" eaLnBrk="1" fontAlgn="base" hangingPunct="1">
              <a:spcBef>
                <a:spcPct val="0"/>
              </a:spcBef>
              <a:spcAft>
                <a:spcPct val="0"/>
              </a:spcAft>
              <a:defRPr sz="3010" b="1" i="1">
                <a:solidFill>
                  <a:srgbClr val="000000"/>
                </a:solidFill>
                <a:latin typeface="Times New Roman" pitchFamily="18" charset="0"/>
              </a:defRPr>
            </a:lvl5pPr>
            <a:lvl6pPr marL="491490" algn="r" rtl="0" eaLnBrk="1" fontAlgn="base" hangingPunct="1">
              <a:spcBef>
                <a:spcPct val="0"/>
              </a:spcBef>
              <a:spcAft>
                <a:spcPct val="0"/>
              </a:spcAft>
              <a:defRPr sz="3010" b="1" i="1">
                <a:solidFill>
                  <a:srgbClr val="000000"/>
                </a:solidFill>
                <a:latin typeface="Times New Roman" pitchFamily="18" charset="0"/>
              </a:defRPr>
            </a:lvl6pPr>
            <a:lvl7pPr marL="982980" algn="r" rtl="0" eaLnBrk="1" fontAlgn="base" hangingPunct="1">
              <a:spcBef>
                <a:spcPct val="0"/>
              </a:spcBef>
              <a:spcAft>
                <a:spcPct val="0"/>
              </a:spcAft>
              <a:defRPr sz="3010" b="1" i="1">
                <a:solidFill>
                  <a:srgbClr val="000000"/>
                </a:solidFill>
                <a:latin typeface="Times New Roman" pitchFamily="18" charset="0"/>
              </a:defRPr>
            </a:lvl7pPr>
            <a:lvl8pPr marL="1474470" algn="r" rtl="0" eaLnBrk="1" fontAlgn="base" hangingPunct="1">
              <a:spcBef>
                <a:spcPct val="0"/>
              </a:spcBef>
              <a:spcAft>
                <a:spcPct val="0"/>
              </a:spcAft>
              <a:defRPr sz="3010" b="1" i="1">
                <a:solidFill>
                  <a:srgbClr val="000000"/>
                </a:solidFill>
                <a:latin typeface="Times New Roman" pitchFamily="18" charset="0"/>
              </a:defRPr>
            </a:lvl8pPr>
            <a:lvl9pPr marL="1965960" algn="r" rtl="0" eaLnBrk="1" fontAlgn="base" hangingPunct="1">
              <a:spcBef>
                <a:spcPct val="0"/>
              </a:spcBef>
              <a:spcAft>
                <a:spcPct val="0"/>
              </a:spcAft>
              <a:defRPr sz="3010" b="1" i="1">
                <a:solidFill>
                  <a:srgbClr val="000000"/>
                </a:solidFill>
                <a:latin typeface="Times New Roman" pitchFamily="18" charset="0"/>
              </a:defRPr>
            </a:lvl9pPr>
          </a:lstStyle>
          <a:p>
            <a:r>
              <a:rPr lang="en-US" altLang="en-US" sz="3200" kern="0" dirty="0" smtClean="0">
                <a:solidFill>
                  <a:schemeClr val="tx1"/>
                </a:solidFill>
                <a:latin typeface="+mn-lt"/>
              </a:rPr>
              <a:t>Formal </a:t>
            </a:r>
            <a:r>
              <a:rPr lang="en-US" altLang="en-US" sz="3200" kern="0" dirty="0" smtClean="0">
                <a:latin typeface="+mn-lt"/>
              </a:rPr>
              <a:t>Assessments</a:t>
            </a:r>
          </a:p>
        </p:txBody>
      </p:sp>
      <p:sp>
        <p:nvSpPr>
          <p:cNvPr id="7" name="5-Point Star 6"/>
          <p:cNvSpPr/>
          <p:nvPr/>
        </p:nvSpPr>
        <p:spPr bwMode="auto">
          <a:xfrm>
            <a:off x="9572625" y="5424488"/>
            <a:ext cx="209550" cy="214313"/>
          </a:xfrm>
          <a:prstGeom prst="star5">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cs typeface="Arial" charset="0"/>
            </a:endParaRPr>
          </a:p>
        </p:txBody>
      </p:sp>
      <p:grpSp>
        <p:nvGrpSpPr>
          <p:cNvPr id="3" name="Group 2"/>
          <p:cNvGrpSpPr/>
          <p:nvPr/>
        </p:nvGrpSpPr>
        <p:grpSpPr>
          <a:xfrm>
            <a:off x="566738" y="300041"/>
            <a:ext cx="1476117" cy="292388"/>
            <a:chOff x="566738" y="266700"/>
            <a:chExt cx="1476117" cy="292388"/>
          </a:xfrm>
        </p:grpSpPr>
        <p:sp>
          <p:nvSpPr>
            <p:cNvPr id="2" name="TextBox 1"/>
            <p:cNvSpPr txBox="1"/>
            <p:nvPr/>
          </p:nvSpPr>
          <p:spPr>
            <a:xfrm>
              <a:off x="780522" y="266700"/>
              <a:ext cx="1262333" cy="292388"/>
            </a:xfrm>
            <a:prstGeom prst="rect">
              <a:avLst/>
            </a:prstGeom>
            <a:noFill/>
          </p:spPr>
          <p:txBody>
            <a:bodyPr wrap="none" rtlCol="0">
              <a:spAutoFit/>
            </a:bodyPr>
            <a:lstStyle/>
            <a:p>
              <a:r>
                <a:rPr lang="en-US" sz="1300" dirty="0" smtClean="0"/>
                <a:t>= results of PA</a:t>
              </a:r>
              <a:endParaRPr lang="en-US" sz="1300" dirty="0"/>
            </a:p>
          </p:txBody>
        </p:sp>
        <p:sp>
          <p:nvSpPr>
            <p:cNvPr id="12" name="5-Point Star 11"/>
            <p:cNvSpPr/>
            <p:nvPr/>
          </p:nvSpPr>
          <p:spPr bwMode="auto">
            <a:xfrm>
              <a:off x="566738" y="305738"/>
              <a:ext cx="209550" cy="214313"/>
            </a:xfrm>
            <a:prstGeom prst="star5">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cs typeface="Arial" charset="0"/>
              </a:endParaRPr>
            </a:p>
          </p:txBody>
        </p:sp>
      </p:grpSp>
      <p:sp>
        <p:nvSpPr>
          <p:cNvPr id="13" name="5-Point Star 12"/>
          <p:cNvSpPr/>
          <p:nvPr/>
        </p:nvSpPr>
        <p:spPr bwMode="auto">
          <a:xfrm>
            <a:off x="9558337" y="5995988"/>
            <a:ext cx="209550" cy="214313"/>
          </a:xfrm>
          <a:prstGeom prst="star5">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22521613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B27C9CEC-CE27-4242-B95B-FC4AF56DB688}" type="slidenum">
              <a:rPr lang="en-US" smtClean="0"/>
              <a:pPr/>
              <a:t>2</a:t>
            </a:fld>
            <a:endParaRPr lang="en-US" dirty="0"/>
          </a:p>
        </p:txBody>
      </p:sp>
      <p:sp>
        <p:nvSpPr>
          <p:cNvPr id="7" name="Rectangle 5"/>
          <p:cNvSpPr txBox="1">
            <a:spLocks noChangeArrowheads="1"/>
          </p:cNvSpPr>
          <p:nvPr/>
        </p:nvSpPr>
        <p:spPr bwMode="auto">
          <a:xfrm>
            <a:off x="342900" y="952500"/>
            <a:ext cx="9203611" cy="5943600"/>
          </a:xfrm>
          <a:prstGeom prst="rect">
            <a:avLst/>
          </a:prstGeom>
          <a:noFill/>
          <a:ln>
            <a:noFill/>
          </a:ln>
          <a:effectLst/>
          <a:extLst>
            <a:ext uri="{909E8E84-426E-40DD-AFC4-6F175D3DCCD1}">
              <a14:hiddenFill xmlns:a14="http://schemas.microsoft.com/office/drawing/2010/main">
                <a:gradFill rotWithShape="0">
                  <a:gsLst>
                    <a:gs pos="0">
                      <a:srgbClr val="000000"/>
                    </a:gs>
                    <a:gs pos="100000">
                      <a:srgbClr val="000000"/>
                    </a:gs>
                  </a:gsLst>
                  <a:lin ang="5400000" scaled="1"/>
                </a:gra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8298" tIns="49149" rIns="98298" bIns="49149" numCol="1" anchor="t" anchorCtr="0" compatLnSpc="1">
            <a:prstTxWarp prst="textNoShape">
              <a:avLst/>
            </a:prstTxWarp>
          </a:bodyPr>
          <a:lstStyle>
            <a:lvl1pPr marL="171450" indent="-171450" algn="l" rtl="0" eaLnBrk="1" fontAlgn="base" hangingPunct="1">
              <a:lnSpc>
                <a:spcPct val="95000"/>
              </a:lnSpc>
              <a:spcBef>
                <a:spcPct val="35000"/>
              </a:spcBef>
              <a:spcAft>
                <a:spcPct val="0"/>
              </a:spcAft>
              <a:buChar char="•"/>
              <a:defRPr sz="2000" b="1">
                <a:solidFill>
                  <a:schemeClr val="tx1"/>
                </a:solidFill>
                <a:latin typeface="+mn-lt"/>
                <a:ea typeface="+mn-ea"/>
                <a:cs typeface="+mn-cs"/>
              </a:defRPr>
            </a:lvl1pPr>
            <a:lvl2pPr marL="514350" indent="-228600" algn="l" rtl="0" eaLnBrk="1" fontAlgn="base" hangingPunct="1">
              <a:lnSpc>
                <a:spcPct val="95000"/>
              </a:lnSpc>
              <a:spcBef>
                <a:spcPct val="35000"/>
              </a:spcBef>
              <a:spcAft>
                <a:spcPct val="0"/>
              </a:spcAft>
              <a:buChar char="–"/>
              <a:defRPr sz="2000" b="1">
                <a:solidFill>
                  <a:schemeClr val="tx1"/>
                </a:solidFill>
                <a:latin typeface="+mn-lt"/>
              </a:defRPr>
            </a:lvl2pPr>
            <a:lvl3pPr marL="796925" indent="-168275" algn="l" rtl="0" eaLnBrk="1" fontAlgn="base" hangingPunct="1">
              <a:lnSpc>
                <a:spcPct val="95000"/>
              </a:lnSpc>
              <a:spcBef>
                <a:spcPct val="35000"/>
              </a:spcBef>
              <a:spcAft>
                <a:spcPct val="0"/>
              </a:spcAft>
              <a:buChar char="•"/>
              <a:defRPr sz="2000" b="1">
                <a:solidFill>
                  <a:schemeClr val="tx1"/>
                </a:solidFill>
                <a:latin typeface="+mn-lt"/>
              </a:defRPr>
            </a:lvl3pPr>
            <a:lvl4pPr marL="1135063" indent="-223838" algn="l" rtl="0" eaLnBrk="1" fontAlgn="base" hangingPunct="1">
              <a:lnSpc>
                <a:spcPct val="95000"/>
              </a:lnSpc>
              <a:spcBef>
                <a:spcPct val="35000"/>
              </a:spcBef>
              <a:spcAft>
                <a:spcPct val="0"/>
              </a:spcAft>
              <a:buChar char="–"/>
              <a:defRPr sz="2000" b="1">
                <a:solidFill>
                  <a:schemeClr val="tx1"/>
                </a:solidFill>
                <a:latin typeface="+mn-lt"/>
              </a:defRPr>
            </a:lvl4pPr>
            <a:lvl5pPr marL="1425575" indent="-176213" algn="l" rtl="0" eaLnBrk="1" fontAlgn="base" hangingPunct="1">
              <a:lnSpc>
                <a:spcPct val="95000"/>
              </a:lnSpc>
              <a:spcBef>
                <a:spcPct val="35000"/>
              </a:spcBef>
              <a:spcAft>
                <a:spcPct val="0"/>
              </a:spcAft>
              <a:buChar char="•"/>
              <a:defRPr sz="2000" b="1">
                <a:solidFill>
                  <a:schemeClr val="tx1"/>
                </a:solidFill>
                <a:latin typeface="+mn-lt"/>
              </a:defRPr>
            </a:lvl5pPr>
            <a:lvl6pPr marL="1882775" indent="-176213" algn="l" rtl="0" eaLnBrk="1" fontAlgn="base" hangingPunct="1">
              <a:lnSpc>
                <a:spcPct val="95000"/>
              </a:lnSpc>
              <a:spcBef>
                <a:spcPct val="35000"/>
              </a:spcBef>
              <a:spcAft>
                <a:spcPct val="0"/>
              </a:spcAft>
              <a:buChar char="•"/>
              <a:defRPr sz="2000" b="1">
                <a:solidFill>
                  <a:schemeClr val="tx1"/>
                </a:solidFill>
                <a:latin typeface="+mn-lt"/>
              </a:defRPr>
            </a:lvl6pPr>
            <a:lvl7pPr marL="2339975" indent="-176213" algn="l" rtl="0" eaLnBrk="1" fontAlgn="base" hangingPunct="1">
              <a:lnSpc>
                <a:spcPct val="95000"/>
              </a:lnSpc>
              <a:spcBef>
                <a:spcPct val="35000"/>
              </a:spcBef>
              <a:spcAft>
                <a:spcPct val="0"/>
              </a:spcAft>
              <a:buChar char="•"/>
              <a:defRPr sz="2000" b="1">
                <a:solidFill>
                  <a:schemeClr val="tx1"/>
                </a:solidFill>
                <a:latin typeface="+mn-lt"/>
              </a:defRPr>
            </a:lvl7pPr>
            <a:lvl8pPr marL="2797175" indent="-176213" algn="l" rtl="0" eaLnBrk="1" fontAlgn="base" hangingPunct="1">
              <a:lnSpc>
                <a:spcPct val="95000"/>
              </a:lnSpc>
              <a:spcBef>
                <a:spcPct val="35000"/>
              </a:spcBef>
              <a:spcAft>
                <a:spcPct val="0"/>
              </a:spcAft>
              <a:buChar char="•"/>
              <a:defRPr sz="2000" b="1">
                <a:solidFill>
                  <a:schemeClr val="tx1"/>
                </a:solidFill>
                <a:latin typeface="+mn-lt"/>
              </a:defRPr>
            </a:lvl8pPr>
            <a:lvl9pPr marL="3254375" indent="-176213" algn="l" rtl="0" eaLnBrk="1" fontAlgn="base" hangingPunct="1">
              <a:lnSpc>
                <a:spcPct val="95000"/>
              </a:lnSpc>
              <a:spcBef>
                <a:spcPct val="35000"/>
              </a:spcBef>
              <a:spcAft>
                <a:spcPct val="0"/>
              </a:spcAft>
              <a:buChar char="•"/>
              <a:defRPr sz="2000" b="1">
                <a:solidFill>
                  <a:schemeClr val="tx1"/>
                </a:solidFill>
                <a:latin typeface="+mn-lt"/>
              </a:defRPr>
            </a:lvl9pPr>
          </a:lstStyle>
          <a:p>
            <a:pPr marL="368618" indent="-368618">
              <a:lnSpc>
                <a:spcPct val="110000"/>
              </a:lnSpc>
              <a:spcBef>
                <a:spcPct val="50000"/>
              </a:spcBef>
              <a:buFont typeface="Wingdings" pitchFamily="2" charset="2"/>
              <a:buChar char="Ø"/>
            </a:pPr>
            <a:r>
              <a:rPr lang="en-US" sz="2400" kern="0" dirty="0" smtClean="0">
                <a:cs typeface="Arial" panose="020B0604020202020204" pitchFamily="34" charset="0"/>
              </a:rPr>
              <a:t>Joint </a:t>
            </a:r>
            <a:r>
              <a:rPr lang="en-US" sz="2400" kern="0" dirty="0">
                <a:cs typeface="Arial" panose="020B0604020202020204" pitchFamily="34" charset="0"/>
              </a:rPr>
              <a:t>Doctrine </a:t>
            </a:r>
            <a:r>
              <a:rPr lang="en-US" sz="2400" kern="0" dirty="0" smtClean="0">
                <a:cs typeface="Arial" panose="020B0604020202020204" pitchFamily="34" charset="0"/>
              </a:rPr>
              <a:t>Priorities and Adaptive Doctrine Update</a:t>
            </a:r>
            <a:endParaRPr lang="en-US" sz="2400" kern="0" dirty="0">
              <a:cs typeface="Arial" panose="020B0604020202020204" pitchFamily="34" charset="0"/>
            </a:endParaRPr>
          </a:p>
          <a:p>
            <a:pPr marL="368618" indent="-368618">
              <a:lnSpc>
                <a:spcPct val="110000"/>
              </a:lnSpc>
              <a:spcBef>
                <a:spcPct val="50000"/>
              </a:spcBef>
              <a:buFont typeface="Wingdings" pitchFamily="2" charset="2"/>
              <a:buChar char="Ø"/>
            </a:pPr>
            <a:r>
              <a:rPr lang="en-US" sz="2400" kern="0" dirty="0" smtClean="0">
                <a:cs typeface="Arial" panose="020B0604020202020204" pitchFamily="34" charset="0"/>
              </a:rPr>
              <a:t>Director </a:t>
            </a:r>
            <a:r>
              <a:rPr lang="en-US" sz="2400" kern="0" dirty="0">
                <a:cs typeface="Arial" panose="020B0604020202020204" pitchFamily="34" charset="0"/>
              </a:rPr>
              <a:t>J-7 </a:t>
            </a:r>
            <a:r>
              <a:rPr lang="en-US" sz="2400" kern="0" dirty="0" smtClean="0">
                <a:cs typeface="Arial" panose="020B0604020202020204" pitchFamily="34" charset="0"/>
              </a:rPr>
              <a:t>60</a:t>
            </a:r>
            <a:r>
              <a:rPr lang="en-US" sz="2400" kern="0" baseline="30000" dirty="0" smtClean="0">
                <a:cs typeface="Arial" panose="020B0604020202020204" pitchFamily="34" charset="0"/>
              </a:rPr>
              <a:t>th</a:t>
            </a:r>
            <a:r>
              <a:rPr lang="en-US" sz="2400" kern="0" dirty="0" smtClean="0">
                <a:cs typeface="Arial" panose="020B0604020202020204" pitchFamily="34" charset="0"/>
              </a:rPr>
              <a:t> JDPC </a:t>
            </a:r>
            <a:r>
              <a:rPr lang="en-US" sz="2400" kern="0" dirty="0">
                <a:cs typeface="Arial" panose="020B0604020202020204" pitchFamily="34" charset="0"/>
              </a:rPr>
              <a:t>Decisions</a:t>
            </a:r>
          </a:p>
          <a:p>
            <a:pPr marL="368618" indent="-368618">
              <a:lnSpc>
                <a:spcPct val="110000"/>
              </a:lnSpc>
              <a:spcBef>
                <a:spcPct val="50000"/>
              </a:spcBef>
              <a:buFont typeface="Wingdings" pitchFamily="2" charset="2"/>
              <a:buChar char="Ø"/>
            </a:pPr>
            <a:r>
              <a:rPr lang="en-US" sz="2400" kern="0" dirty="0" smtClean="0">
                <a:cs typeface="Arial" panose="020B0604020202020204" pitchFamily="34" charset="0"/>
              </a:rPr>
              <a:t>Overview of the Doctrine Workload</a:t>
            </a:r>
          </a:p>
          <a:p>
            <a:pPr marL="368618" indent="-368618">
              <a:lnSpc>
                <a:spcPct val="110000"/>
              </a:lnSpc>
              <a:spcBef>
                <a:spcPct val="50000"/>
              </a:spcBef>
              <a:buFont typeface="Wingdings" pitchFamily="2" charset="2"/>
              <a:buChar char="Ø"/>
            </a:pPr>
            <a:r>
              <a:rPr lang="en-US" sz="2400" kern="0" dirty="0" smtClean="0">
                <a:cs typeface="Arial" panose="020B0604020202020204" pitchFamily="34" charset="0"/>
              </a:rPr>
              <a:t>Changes to the Universal Joint Task List (UJTL) Program</a:t>
            </a:r>
          </a:p>
          <a:p>
            <a:pPr marL="368618" indent="-368618">
              <a:lnSpc>
                <a:spcPct val="110000"/>
              </a:lnSpc>
              <a:spcBef>
                <a:spcPct val="50000"/>
              </a:spcBef>
              <a:buFont typeface="Wingdings" pitchFamily="2" charset="2"/>
              <a:buChar char="Ø"/>
            </a:pPr>
            <a:r>
              <a:rPr lang="en-US" sz="2400" kern="0" dirty="0" smtClean="0">
                <a:cs typeface="Arial" panose="020B0604020202020204" pitchFamily="34" charset="0"/>
              </a:rPr>
              <a:t>Calendar Year (CY)18 </a:t>
            </a:r>
            <a:r>
              <a:rPr lang="en-US" sz="2400" kern="0" dirty="0">
                <a:cs typeface="Arial" panose="020B0604020202020204" pitchFamily="34" charset="0"/>
              </a:rPr>
              <a:t>Joint Doctrine </a:t>
            </a:r>
            <a:r>
              <a:rPr lang="en-US" sz="2400" kern="0" dirty="0" smtClean="0">
                <a:cs typeface="Arial" panose="020B0604020202020204" pitchFamily="34" charset="0"/>
              </a:rPr>
              <a:t>Update </a:t>
            </a:r>
          </a:p>
          <a:p>
            <a:pPr marL="800100" lvl="1" indent="-457200">
              <a:lnSpc>
                <a:spcPct val="110000"/>
              </a:lnSpc>
              <a:spcBef>
                <a:spcPct val="50000"/>
              </a:spcBef>
              <a:buFont typeface="Wingdings" panose="05000000000000000000" pitchFamily="2" charset="2"/>
              <a:buChar char="Ø"/>
            </a:pPr>
            <a:r>
              <a:rPr lang="en-US" sz="2400" kern="0" dirty="0">
                <a:cs typeface="Arial" panose="020B0604020202020204" pitchFamily="34" charset="0"/>
              </a:rPr>
              <a:t>Joint Publications (JP) that have been published to date and those anticipated for approval</a:t>
            </a:r>
          </a:p>
          <a:p>
            <a:pPr marL="800100" lvl="1" indent="-457200">
              <a:lnSpc>
                <a:spcPct val="110000"/>
              </a:lnSpc>
              <a:spcBef>
                <a:spcPct val="50000"/>
              </a:spcBef>
              <a:buFont typeface="Wingdings" panose="05000000000000000000" pitchFamily="2" charset="2"/>
              <a:buChar char="Ø"/>
            </a:pPr>
            <a:r>
              <a:rPr lang="en-US" sz="2400" kern="0" dirty="0">
                <a:cs typeface="Arial" panose="020B0604020202020204" pitchFamily="34" charset="0"/>
              </a:rPr>
              <a:t>Preliminary Assessments </a:t>
            </a:r>
            <a:endParaRPr lang="en-US" sz="2400" kern="0" dirty="0" smtClean="0">
              <a:cs typeface="Arial" panose="020B0604020202020204" pitchFamily="34" charset="0"/>
            </a:endParaRPr>
          </a:p>
          <a:p>
            <a:pPr marL="800100" lvl="1" indent="-457200">
              <a:lnSpc>
                <a:spcPct val="110000"/>
              </a:lnSpc>
              <a:spcBef>
                <a:spcPct val="50000"/>
              </a:spcBef>
              <a:buFont typeface="Wingdings" panose="05000000000000000000" pitchFamily="2" charset="2"/>
              <a:buChar char="Ø"/>
            </a:pPr>
            <a:r>
              <a:rPr lang="en-US" sz="2400" kern="0" dirty="0" smtClean="0">
                <a:cs typeface="Arial" panose="020B0604020202020204" pitchFamily="34" charset="0"/>
              </a:rPr>
              <a:t>Formal Assessments</a:t>
            </a:r>
          </a:p>
          <a:p>
            <a:pPr marL="800100" lvl="1" indent="-457200">
              <a:lnSpc>
                <a:spcPct val="110000"/>
              </a:lnSpc>
              <a:spcBef>
                <a:spcPct val="50000"/>
              </a:spcBef>
              <a:buFont typeface="Wingdings" panose="05000000000000000000" pitchFamily="2" charset="2"/>
              <a:buChar char="Ø"/>
            </a:pPr>
            <a:r>
              <a:rPr lang="en-US" sz="2400" kern="0" dirty="0" smtClean="0">
                <a:cs typeface="Arial" panose="020B0604020202020204" pitchFamily="34" charset="0"/>
              </a:rPr>
              <a:t>JPs </a:t>
            </a:r>
            <a:r>
              <a:rPr lang="en-US" sz="2400" kern="0" dirty="0">
                <a:cs typeface="Arial" panose="020B0604020202020204" pitchFamily="34" charset="0"/>
              </a:rPr>
              <a:t>considered for consolidation and associated special studies</a:t>
            </a:r>
          </a:p>
          <a:p>
            <a:pPr marL="457200" indent="-457200">
              <a:lnSpc>
                <a:spcPct val="110000"/>
              </a:lnSpc>
              <a:spcBef>
                <a:spcPct val="50000"/>
              </a:spcBef>
              <a:buFont typeface="Wingdings" panose="05000000000000000000" pitchFamily="2" charset="2"/>
              <a:buChar char="Ø"/>
            </a:pPr>
            <a:r>
              <a:rPr lang="en-US" sz="2400" kern="0" dirty="0" smtClean="0">
                <a:cs typeface="Arial" panose="020B0604020202020204" pitchFamily="34" charset="0"/>
              </a:rPr>
              <a:t>Adjustments</a:t>
            </a:r>
            <a:endParaRPr lang="en-US" sz="2400" kern="0" dirty="0">
              <a:cs typeface="Arial" panose="020B0604020202020204" pitchFamily="34" charset="0"/>
            </a:endParaRPr>
          </a:p>
          <a:p>
            <a:pPr marL="368618" indent="-368618">
              <a:lnSpc>
                <a:spcPct val="110000"/>
              </a:lnSpc>
              <a:spcBef>
                <a:spcPct val="50000"/>
              </a:spcBef>
              <a:buFont typeface="Wingdings" pitchFamily="2" charset="2"/>
              <a:buChar char="Ø"/>
            </a:pPr>
            <a:endParaRPr lang="en-US" sz="1935" kern="0" dirty="0">
              <a:cs typeface="Arial" panose="020B0604020202020204" pitchFamily="34" charset="0"/>
            </a:endParaRPr>
          </a:p>
        </p:txBody>
      </p:sp>
      <p:sp>
        <p:nvSpPr>
          <p:cNvPr id="8" name="Rectangle 6"/>
          <p:cNvSpPr>
            <a:spLocks noGrp="1" noChangeArrowheads="1"/>
          </p:cNvSpPr>
          <p:nvPr>
            <p:ph type="title"/>
          </p:nvPr>
        </p:nvSpPr>
        <p:spPr>
          <a:xfrm>
            <a:off x="2771222" y="266700"/>
            <a:ext cx="6763113" cy="578525"/>
          </a:xfrm>
        </p:spPr>
        <p:txBody>
          <a:bodyPr/>
          <a:lstStyle/>
          <a:p>
            <a:pPr eaLnBrk="1" hangingPunct="1">
              <a:defRPr/>
            </a:pPr>
            <a:r>
              <a:rPr lang="en-US" sz="3200" dirty="0" smtClean="0">
                <a:latin typeface="+mn-lt"/>
              </a:rPr>
              <a:t>Agenda</a:t>
            </a:r>
          </a:p>
        </p:txBody>
      </p:sp>
    </p:spTree>
    <p:extLst>
      <p:ext uri="{BB962C8B-B14F-4D97-AF65-F5344CB8AC3E}">
        <p14:creationId xmlns:p14="http://schemas.microsoft.com/office/powerpoint/2010/main" val="2916758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p:txBody>
          <a:bodyPr/>
          <a:lstStyle/>
          <a:p>
            <a:fld id="{799BCA5E-C513-4604-8776-98E26E129A41}" type="slidenum">
              <a:rPr lang="en-US" smtClean="0"/>
              <a:pPr/>
              <a:t>20</a:t>
            </a:fld>
            <a:r>
              <a:rPr lang="en-US" dirty="0" smtClean="0"/>
              <a:t> </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46623089"/>
              </p:ext>
            </p:extLst>
          </p:nvPr>
        </p:nvGraphicFramePr>
        <p:xfrm>
          <a:off x="114300" y="800100"/>
          <a:ext cx="9601200" cy="5797648"/>
        </p:xfrm>
        <a:graphic>
          <a:graphicData uri="http://schemas.openxmlformats.org/drawingml/2006/table">
            <a:tbl>
              <a:tblPr firstRow="1" firstCol="1" bandRow="1">
                <a:tableStyleId>{5C22544A-7EE6-4342-B048-85BDC9FD1C3A}</a:tableStyleId>
              </a:tblPr>
              <a:tblGrid>
                <a:gridCol w="5322863">
                  <a:extLst>
                    <a:ext uri="{9D8B030D-6E8A-4147-A177-3AD203B41FA5}">
                      <a16:colId xmlns:a16="http://schemas.microsoft.com/office/drawing/2014/main" val="938710396"/>
                    </a:ext>
                  </a:extLst>
                </a:gridCol>
                <a:gridCol w="1322363">
                  <a:extLst>
                    <a:ext uri="{9D8B030D-6E8A-4147-A177-3AD203B41FA5}">
                      <a16:colId xmlns:a16="http://schemas.microsoft.com/office/drawing/2014/main" val="2163152316"/>
                    </a:ext>
                  </a:extLst>
                </a:gridCol>
                <a:gridCol w="1413803">
                  <a:extLst>
                    <a:ext uri="{9D8B030D-6E8A-4147-A177-3AD203B41FA5}">
                      <a16:colId xmlns:a16="http://schemas.microsoft.com/office/drawing/2014/main" val="2032948854"/>
                    </a:ext>
                  </a:extLst>
                </a:gridCol>
                <a:gridCol w="1542171">
                  <a:extLst>
                    <a:ext uri="{9D8B030D-6E8A-4147-A177-3AD203B41FA5}">
                      <a16:colId xmlns:a16="http://schemas.microsoft.com/office/drawing/2014/main" val="1241277151"/>
                    </a:ext>
                  </a:extLst>
                </a:gridCol>
              </a:tblGrid>
              <a:tr h="712209">
                <a:tc gridSpan="4">
                  <a:txBody>
                    <a:bodyPr/>
                    <a:lstStyle/>
                    <a:p>
                      <a:pPr marL="0" marR="0" algn="ctr">
                        <a:spcBef>
                          <a:spcPts val="0"/>
                        </a:spcBef>
                        <a:spcAft>
                          <a:spcPts val="0"/>
                        </a:spcAft>
                      </a:pPr>
                      <a:r>
                        <a:rPr lang="en-US" sz="2400" dirty="0" smtClean="0">
                          <a:effectLst/>
                          <a:latin typeface="+mn-lt"/>
                          <a:ea typeface="Times New Roman" panose="02020603050405020304" pitchFamily="18" charset="0"/>
                        </a:rPr>
                        <a:t>Special Studies</a:t>
                      </a:r>
                      <a:endParaRPr lang="en-US" sz="2400" dirty="0">
                        <a:effectLst/>
                        <a:latin typeface="+mn-lt"/>
                        <a:ea typeface="Times New Roman" panose="02020603050405020304" pitchFamily="18" charset="0"/>
                      </a:endParaRPr>
                    </a:p>
                  </a:txBody>
                  <a:tcPr marL="73724" marR="73724" marT="182880" marB="1828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04016039"/>
                  </a:ext>
                </a:extLst>
              </a:tr>
              <a:tr h="769907">
                <a:tc>
                  <a:txBody>
                    <a:bodyPr/>
                    <a:lstStyle/>
                    <a:p>
                      <a:pPr marL="0" marR="0" algn="ctr">
                        <a:spcBef>
                          <a:spcPts val="0"/>
                        </a:spcBef>
                        <a:spcAft>
                          <a:spcPts val="0"/>
                        </a:spcAft>
                      </a:pPr>
                      <a:r>
                        <a:rPr lang="en-US" sz="1800" dirty="0">
                          <a:effectLst/>
                        </a:rPr>
                        <a:t>Joint Publications</a:t>
                      </a:r>
                      <a:endParaRPr lang="en-US" sz="1800" dirty="0">
                        <a:effectLst/>
                        <a:latin typeface="Courier New" panose="02070309020205020404" pitchFamily="49" charset="0"/>
                        <a:ea typeface="Times New Roman" panose="02020603050405020304" pitchFamily="18" charset="0"/>
                      </a:endParaRPr>
                    </a:p>
                  </a:txBody>
                  <a:tcPr marL="73724" marR="73724" marT="0" marB="0" anchor="ctr">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400" dirty="0">
                          <a:effectLst/>
                        </a:rPr>
                        <a:t>Special Study Start</a:t>
                      </a:r>
                      <a:endParaRPr lang="en-US" sz="1400" dirty="0">
                        <a:effectLst/>
                        <a:latin typeface="Courier New" panose="02070309020205020404" pitchFamily="49" charset="0"/>
                        <a:ea typeface="Times New Roman" panose="02020603050405020304" pitchFamily="18" charset="0"/>
                      </a:endParaRPr>
                    </a:p>
                  </a:txBody>
                  <a:tcPr marL="73724" marR="73724" marT="0" marB="0" anchor="ctr"/>
                </a:tc>
                <a:tc>
                  <a:txBody>
                    <a:bodyPr/>
                    <a:lstStyle/>
                    <a:p>
                      <a:pPr marL="0" marR="0" algn="ctr">
                        <a:spcBef>
                          <a:spcPts val="0"/>
                        </a:spcBef>
                        <a:spcAft>
                          <a:spcPts val="0"/>
                        </a:spcAft>
                      </a:pPr>
                      <a:r>
                        <a:rPr lang="en-US" sz="1400" dirty="0">
                          <a:effectLst/>
                        </a:rPr>
                        <a:t>Special Study Complete</a:t>
                      </a:r>
                      <a:endParaRPr lang="en-US" sz="1400" dirty="0">
                        <a:effectLst/>
                        <a:latin typeface="Courier New" panose="02070309020205020404" pitchFamily="49" charset="0"/>
                        <a:ea typeface="Times New Roman" panose="02020603050405020304" pitchFamily="18" charset="0"/>
                      </a:endParaRPr>
                    </a:p>
                  </a:txBody>
                  <a:tcPr marL="73724" marR="73724" marT="0" marB="0" anchor="ctr"/>
                </a:tc>
                <a:tc>
                  <a:txBody>
                    <a:bodyPr/>
                    <a:lstStyle/>
                    <a:p>
                      <a:pPr marL="0" marR="0" algn="ctr">
                        <a:spcBef>
                          <a:spcPts val="0"/>
                        </a:spcBef>
                        <a:spcAft>
                          <a:spcPts val="0"/>
                        </a:spcAft>
                      </a:pPr>
                      <a:r>
                        <a:rPr lang="en-US" sz="1400" dirty="0">
                          <a:effectLst/>
                        </a:rPr>
                        <a:t>Endorsement / Commence Development</a:t>
                      </a:r>
                      <a:endParaRPr lang="en-US" sz="1400" dirty="0">
                        <a:effectLst/>
                        <a:latin typeface="Courier New" panose="02070309020205020404" pitchFamily="49" charset="0"/>
                        <a:ea typeface="Times New Roman" panose="02020603050405020304" pitchFamily="18" charset="0"/>
                      </a:endParaRPr>
                    </a:p>
                  </a:txBody>
                  <a:tcPr marL="73724" marR="73724"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480159592"/>
                  </a:ext>
                </a:extLst>
              </a:tr>
              <a:tr h="769907">
                <a:tc>
                  <a:txBody>
                    <a:bodyPr/>
                    <a:lstStyle/>
                    <a:p>
                      <a:pPr marL="0" marR="0">
                        <a:spcBef>
                          <a:spcPts val="0"/>
                        </a:spcBef>
                        <a:spcAft>
                          <a:spcPts val="0"/>
                        </a:spcAft>
                      </a:pPr>
                      <a:r>
                        <a:rPr lang="en-US" sz="1400" dirty="0">
                          <a:effectLst/>
                          <a:latin typeface="+mn-lt"/>
                        </a:rPr>
                        <a:t>JP 3-03, </a:t>
                      </a:r>
                      <a:r>
                        <a:rPr lang="en-US" sz="1400" i="1" dirty="0">
                          <a:effectLst/>
                          <a:latin typeface="+mn-lt"/>
                        </a:rPr>
                        <a:t>Joint Interdiction</a:t>
                      </a:r>
                    </a:p>
                    <a:p>
                      <a:pPr marL="0" marR="0">
                        <a:spcBef>
                          <a:spcPts val="0"/>
                        </a:spcBef>
                        <a:spcAft>
                          <a:spcPts val="0"/>
                        </a:spcAft>
                      </a:pPr>
                      <a:r>
                        <a:rPr lang="en-US" sz="1400" dirty="0">
                          <a:effectLst/>
                          <a:latin typeface="+mn-lt"/>
                        </a:rPr>
                        <a:t>JP 3-09, </a:t>
                      </a:r>
                      <a:r>
                        <a:rPr lang="en-US" sz="1400" i="1" dirty="0">
                          <a:effectLst/>
                          <a:latin typeface="+mn-lt"/>
                        </a:rPr>
                        <a:t>Joint Fire Support</a:t>
                      </a:r>
                    </a:p>
                    <a:p>
                      <a:pPr marL="0" marR="0">
                        <a:spcBef>
                          <a:spcPts val="0"/>
                        </a:spcBef>
                        <a:spcAft>
                          <a:spcPts val="0"/>
                        </a:spcAft>
                      </a:pPr>
                      <a:r>
                        <a:rPr lang="en-US" sz="1400" dirty="0">
                          <a:effectLst/>
                          <a:latin typeface="+mn-lt"/>
                        </a:rPr>
                        <a:t>JP 3-09.3, </a:t>
                      </a:r>
                      <a:r>
                        <a:rPr lang="en-US" sz="1400" i="1" dirty="0">
                          <a:effectLst/>
                          <a:latin typeface="+mn-lt"/>
                        </a:rPr>
                        <a:t>Close Air Support</a:t>
                      </a:r>
                      <a:endParaRPr lang="en-US" sz="1400" i="1" dirty="0">
                        <a:effectLst/>
                        <a:latin typeface="+mn-lt"/>
                        <a:ea typeface="Times New Roman" panose="02020603050405020304" pitchFamily="18" charset="0"/>
                      </a:endParaRPr>
                    </a:p>
                  </a:txBody>
                  <a:tcPr marL="73724" marR="73724" marT="0" marB="0" anchor="ctr">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400" dirty="0">
                          <a:effectLst/>
                          <a:latin typeface="+mn-lt"/>
                        </a:rPr>
                        <a:t>January</a:t>
                      </a:r>
                      <a:endParaRPr lang="en-US" sz="1400" dirty="0">
                        <a:effectLst/>
                        <a:latin typeface="+mn-lt"/>
                        <a:ea typeface="Times New Roman" panose="02020603050405020304" pitchFamily="18" charset="0"/>
                      </a:endParaRPr>
                    </a:p>
                  </a:txBody>
                  <a:tcPr marL="73724" marR="73724" marT="0" marB="0" anchor="ctr"/>
                </a:tc>
                <a:tc>
                  <a:txBody>
                    <a:bodyPr/>
                    <a:lstStyle/>
                    <a:p>
                      <a:pPr marL="0" marR="0" algn="ctr">
                        <a:spcBef>
                          <a:spcPts val="0"/>
                        </a:spcBef>
                        <a:spcAft>
                          <a:spcPts val="0"/>
                        </a:spcAft>
                      </a:pPr>
                      <a:r>
                        <a:rPr lang="en-US" sz="1400" dirty="0">
                          <a:effectLst/>
                          <a:latin typeface="+mn-lt"/>
                        </a:rPr>
                        <a:t>February</a:t>
                      </a:r>
                      <a:endParaRPr lang="en-US" sz="1400" dirty="0">
                        <a:effectLst/>
                        <a:latin typeface="+mn-lt"/>
                        <a:ea typeface="Times New Roman" panose="02020603050405020304" pitchFamily="18" charset="0"/>
                      </a:endParaRPr>
                    </a:p>
                  </a:txBody>
                  <a:tcPr marL="73724" marR="73724" marT="0" marB="0" anchor="ctr"/>
                </a:tc>
                <a:tc>
                  <a:txBody>
                    <a:bodyPr/>
                    <a:lstStyle/>
                    <a:p>
                      <a:pPr marL="0" marR="0" algn="ctr">
                        <a:spcBef>
                          <a:spcPts val="0"/>
                        </a:spcBef>
                        <a:spcAft>
                          <a:spcPts val="0"/>
                        </a:spcAft>
                      </a:pPr>
                      <a:r>
                        <a:rPr lang="en-US" sz="1400" dirty="0">
                          <a:effectLst/>
                          <a:latin typeface="+mn-lt"/>
                        </a:rPr>
                        <a:t>March</a:t>
                      </a:r>
                      <a:endParaRPr lang="en-US" sz="1400" dirty="0">
                        <a:effectLst/>
                        <a:latin typeface="+mn-lt"/>
                        <a:ea typeface="Times New Roman" panose="02020603050405020304" pitchFamily="18" charset="0"/>
                      </a:endParaRPr>
                    </a:p>
                  </a:txBody>
                  <a:tcPr marL="73724" marR="73724"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85542861"/>
                  </a:ext>
                </a:extLst>
              </a:tr>
              <a:tr h="833863">
                <a:tc>
                  <a:txBody>
                    <a:bodyPr/>
                    <a:lstStyle/>
                    <a:p>
                      <a:pPr marL="0" marR="0">
                        <a:spcBef>
                          <a:spcPts val="0"/>
                        </a:spcBef>
                        <a:spcAft>
                          <a:spcPts val="0"/>
                        </a:spcAft>
                      </a:pPr>
                      <a:r>
                        <a:rPr lang="en-US" sz="1400" dirty="0">
                          <a:effectLst/>
                          <a:latin typeface="+mn-lt"/>
                        </a:rPr>
                        <a:t>JP </a:t>
                      </a:r>
                      <a:r>
                        <a:rPr lang="en-US" sz="1400" dirty="0" smtClean="0">
                          <a:effectLst/>
                          <a:latin typeface="+mn-lt"/>
                        </a:rPr>
                        <a:t>4-08,</a:t>
                      </a:r>
                      <a:r>
                        <a:rPr lang="en-US" sz="1400" baseline="0" dirty="0" smtClean="0">
                          <a:effectLst/>
                          <a:latin typeface="+mn-lt"/>
                        </a:rPr>
                        <a:t> </a:t>
                      </a:r>
                      <a:r>
                        <a:rPr lang="en-US" sz="1400" i="1" baseline="0" dirty="0" smtClean="0">
                          <a:effectLst/>
                          <a:latin typeface="+mn-lt"/>
                        </a:rPr>
                        <a:t>Logistics in Support of Multinational Operations</a:t>
                      </a:r>
                      <a:endParaRPr lang="en-US" sz="1400" i="1" dirty="0">
                        <a:effectLst/>
                        <a:latin typeface="+mn-lt"/>
                        <a:ea typeface="Times New Roman" panose="02020603050405020304" pitchFamily="18" charset="0"/>
                      </a:endParaRPr>
                    </a:p>
                  </a:txBody>
                  <a:tcPr marL="73724" marR="73724" marT="0" marB="0" anchor="ctr">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400" dirty="0">
                          <a:effectLst/>
                          <a:latin typeface="+mn-lt"/>
                        </a:rPr>
                        <a:t>January</a:t>
                      </a:r>
                      <a:endParaRPr lang="en-US" sz="1400" dirty="0">
                        <a:effectLst/>
                        <a:latin typeface="+mn-lt"/>
                        <a:ea typeface="Times New Roman" panose="02020603050405020304" pitchFamily="18" charset="0"/>
                      </a:endParaRPr>
                    </a:p>
                  </a:txBody>
                  <a:tcPr marL="73724" marR="73724" marT="0" marB="0" anchor="ctr"/>
                </a:tc>
                <a:tc>
                  <a:txBody>
                    <a:bodyPr/>
                    <a:lstStyle/>
                    <a:p>
                      <a:pPr marL="0" marR="0" algn="ctr">
                        <a:spcBef>
                          <a:spcPts val="0"/>
                        </a:spcBef>
                        <a:spcAft>
                          <a:spcPts val="0"/>
                        </a:spcAft>
                      </a:pPr>
                      <a:r>
                        <a:rPr lang="en-US" sz="1400" dirty="0">
                          <a:effectLst/>
                          <a:latin typeface="+mn-lt"/>
                        </a:rPr>
                        <a:t>February</a:t>
                      </a:r>
                      <a:endParaRPr lang="en-US" sz="1400" dirty="0">
                        <a:effectLst/>
                        <a:latin typeface="+mn-lt"/>
                        <a:ea typeface="Times New Roman" panose="02020603050405020304" pitchFamily="18" charset="0"/>
                      </a:endParaRPr>
                    </a:p>
                  </a:txBody>
                  <a:tcPr marL="73724" marR="73724" marT="0" marB="0" anchor="ctr"/>
                </a:tc>
                <a:tc>
                  <a:txBody>
                    <a:bodyPr/>
                    <a:lstStyle/>
                    <a:p>
                      <a:pPr marL="0" marR="0" algn="ctr">
                        <a:spcBef>
                          <a:spcPts val="0"/>
                        </a:spcBef>
                        <a:spcAft>
                          <a:spcPts val="0"/>
                        </a:spcAft>
                      </a:pPr>
                      <a:r>
                        <a:rPr lang="en-US" sz="1400" dirty="0">
                          <a:effectLst/>
                          <a:latin typeface="+mn-lt"/>
                        </a:rPr>
                        <a:t>March</a:t>
                      </a:r>
                      <a:endParaRPr lang="en-US" sz="1400" dirty="0">
                        <a:effectLst/>
                        <a:latin typeface="+mn-lt"/>
                        <a:ea typeface="Times New Roman" panose="02020603050405020304" pitchFamily="18" charset="0"/>
                      </a:endParaRPr>
                    </a:p>
                  </a:txBody>
                  <a:tcPr marL="73724" marR="73724"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976040382"/>
                  </a:ext>
                </a:extLst>
              </a:tr>
              <a:tr h="816073">
                <a:tc>
                  <a:txBody>
                    <a:bodyPr/>
                    <a:lstStyle/>
                    <a:p>
                      <a:pPr marL="0" marR="0">
                        <a:spcBef>
                          <a:spcPts val="0"/>
                        </a:spcBef>
                        <a:spcAft>
                          <a:spcPts val="0"/>
                        </a:spcAft>
                      </a:pPr>
                      <a:r>
                        <a:rPr lang="en-US" sz="1400" i="0" dirty="0" smtClean="0">
                          <a:effectLst/>
                          <a:latin typeface="+mn-lt"/>
                          <a:ea typeface="Times New Roman" panose="02020603050405020304" pitchFamily="18" charset="0"/>
                        </a:rPr>
                        <a:t>JP 3-02.1, </a:t>
                      </a:r>
                      <a:r>
                        <a:rPr lang="en-US" sz="1400" i="1" dirty="0" smtClean="0">
                          <a:effectLst/>
                          <a:latin typeface="+mn-lt"/>
                          <a:ea typeface="Times New Roman" panose="02020603050405020304" pitchFamily="18" charset="0"/>
                        </a:rPr>
                        <a:t>Amphibious Embarkation &amp; Debarkation</a:t>
                      </a:r>
                      <a:endParaRPr lang="en-US" sz="1400" i="1" dirty="0">
                        <a:effectLst/>
                        <a:latin typeface="+mn-lt"/>
                        <a:ea typeface="Times New Roman" panose="02020603050405020304" pitchFamily="18" charset="0"/>
                      </a:endParaRPr>
                    </a:p>
                  </a:txBody>
                  <a:tcPr marL="73724" marR="73724" marT="0" marB="0" anchor="ctr">
                    <a:lnL w="12700" cap="flat" cmpd="sng" algn="ctr">
                      <a:solidFill>
                        <a:schemeClr val="tx1"/>
                      </a:solidFill>
                      <a:prstDash val="solid"/>
                      <a:round/>
                      <a:headEnd type="none" w="med" len="med"/>
                      <a:tailEnd type="none" w="med" len="med"/>
                    </a:lnL>
                  </a:tcPr>
                </a:tc>
                <a:tc gridSpan="3">
                  <a:txBody>
                    <a:bodyPr/>
                    <a:lstStyle/>
                    <a:p>
                      <a:pPr marL="0" marR="0" algn="ctr">
                        <a:spcBef>
                          <a:spcPts val="0"/>
                        </a:spcBef>
                        <a:spcAft>
                          <a:spcPts val="0"/>
                        </a:spcAft>
                      </a:pPr>
                      <a:r>
                        <a:rPr lang="en-US" sz="1400" dirty="0" smtClean="0">
                          <a:effectLst/>
                          <a:latin typeface="+mn-lt"/>
                          <a:ea typeface="Times New Roman" panose="02020603050405020304" pitchFamily="18" charset="0"/>
                        </a:rPr>
                        <a:t>No longer required due to cancellation of JP</a:t>
                      </a:r>
                      <a:endParaRPr lang="en-US" sz="1400" dirty="0">
                        <a:effectLst/>
                        <a:latin typeface="+mn-lt"/>
                        <a:ea typeface="Times New Roman" panose="02020603050405020304" pitchFamily="18" charset="0"/>
                      </a:endParaRPr>
                    </a:p>
                  </a:txBody>
                  <a:tcPr marL="73724" marR="73724" marT="0" marB="0">
                    <a:lnR w="12700" cap="flat" cmpd="sng" algn="ctr">
                      <a:solidFill>
                        <a:schemeClr val="tx1"/>
                      </a:solidFill>
                      <a:prstDash val="solid"/>
                      <a:round/>
                      <a:headEnd type="none" w="med" len="med"/>
                      <a:tailEnd type="none" w="med" len="med"/>
                    </a:lnR>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82029463"/>
                  </a:ext>
                </a:extLst>
              </a:tr>
              <a:tr h="1075364">
                <a:tc>
                  <a:txBody>
                    <a:bodyPr/>
                    <a:lstStyle/>
                    <a:p>
                      <a:pPr marL="0" marR="0">
                        <a:spcBef>
                          <a:spcPts val="0"/>
                        </a:spcBef>
                        <a:spcAft>
                          <a:spcPts val="0"/>
                        </a:spcAft>
                      </a:pPr>
                      <a:r>
                        <a:rPr lang="en-US" sz="1400" dirty="0">
                          <a:effectLst/>
                        </a:rPr>
                        <a:t>JP 1-0, </a:t>
                      </a:r>
                      <a:r>
                        <a:rPr lang="en-US" sz="1400" i="1" dirty="0">
                          <a:effectLst/>
                        </a:rPr>
                        <a:t>Joint Personnel Support</a:t>
                      </a:r>
                    </a:p>
                    <a:p>
                      <a:pPr marL="0" marR="0">
                        <a:spcBef>
                          <a:spcPts val="0"/>
                        </a:spcBef>
                        <a:spcAft>
                          <a:spcPts val="0"/>
                        </a:spcAft>
                      </a:pPr>
                      <a:r>
                        <a:rPr lang="en-US" sz="1400" dirty="0">
                          <a:effectLst/>
                        </a:rPr>
                        <a:t>JP 1-04, </a:t>
                      </a:r>
                      <a:r>
                        <a:rPr lang="en-US" sz="1400" i="1" dirty="0">
                          <a:effectLst/>
                        </a:rPr>
                        <a:t>Legal Support to Military Operations</a:t>
                      </a:r>
                    </a:p>
                    <a:p>
                      <a:pPr marL="0" marR="0" lvl="0" indent="0" algn="l" defTabSz="982980" rtl="0" eaLnBrk="1" fontAlgn="auto" latinLnBrk="0" hangingPunct="1">
                        <a:lnSpc>
                          <a:spcPct val="100000"/>
                        </a:lnSpc>
                        <a:spcBef>
                          <a:spcPts val="0"/>
                        </a:spcBef>
                        <a:spcAft>
                          <a:spcPts val="0"/>
                        </a:spcAft>
                        <a:buClrTx/>
                        <a:buSzTx/>
                        <a:buFontTx/>
                        <a:buNone/>
                        <a:tabLst/>
                        <a:defRPr/>
                      </a:pPr>
                      <a:r>
                        <a:rPr lang="en-US" sz="1400" dirty="0" smtClean="0">
                          <a:solidFill>
                            <a:srgbClr val="FF0000"/>
                          </a:solidFill>
                          <a:effectLst/>
                        </a:rPr>
                        <a:t>JP 1-05, </a:t>
                      </a:r>
                      <a:r>
                        <a:rPr lang="en-US" sz="1400" i="1" dirty="0" smtClean="0">
                          <a:solidFill>
                            <a:srgbClr val="FF0000"/>
                          </a:solidFill>
                          <a:effectLst/>
                        </a:rPr>
                        <a:t>Religious Affairs in Joint Operations</a:t>
                      </a:r>
                    </a:p>
                    <a:p>
                      <a:pPr marL="0" marR="0">
                        <a:spcBef>
                          <a:spcPts val="0"/>
                        </a:spcBef>
                        <a:spcAft>
                          <a:spcPts val="0"/>
                        </a:spcAft>
                      </a:pPr>
                      <a:r>
                        <a:rPr lang="en-US" sz="1400" dirty="0" smtClean="0">
                          <a:effectLst/>
                        </a:rPr>
                        <a:t>JP </a:t>
                      </a:r>
                      <a:r>
                        <a:rPr lang="en-US" sz="1400" dirty="0">
                          <a:effectLst/>
                        </a:rPr>
                        <a:t>1-06, </a:t>
                      </a:r>
                      <a:r>
                        <a:rPr lang="en-US" sz="1400" i="1" dirty="0">
                          <a:effectLst/>
                        </a:rPr>
                        <a:t>Financial Management Support </a:t>
                      </a:r>
                      <a:r>
                        <a:rPr lang="en-US" sz="1400" i="1" dirty="0" smtClean="0">
                          <a:effectLst/>
                        </a:rPr>
                        <a:t>in Joint </a:t>
                      </a:r>
                      <a:r>
                        <a:rPr lang="en-US" sz="1400" i="1" dirty="0">
                          <a:effectLst/>
                        </a:rPr>
                        <a:t>Operations</a:t>
                      </a:r>
                      <a:endParaRPr lang="en-US" sz="1400" i="1" dirty="0">
                        <a:effectLst/>
                        <a:latin typeface="Courier New" panose="02070309020205020404" pitchFamily="49" charset="0"/>
                        <a:ea typeface="Times New Roman" panose="02020603050405020304" pitchFamily="18" charset="0"/>
                      </a:endParaRPr>
                    </a:p>
                  </a:txBody>
                  <a:tcPr marL="73724" marR="73724" marT="0" marB="0" anchor="ctr">
                    <a:lnL w="12700" cap="flat" cmpd="sng" algn="ctr">
                      <a:solidFill>
                        <a:schemeClr val="tx1"/>
                      </a:solidFill>
                      <a:prstDash val="solid"/>
                      <a:round/>
                      <a:headEnd type="none" w="med" len="med"/>
                      <a:tailEnd type="none" w="med" len="med"/>
                    </a:lnL>
                  </a:tcPr>
                </a:tc>
                <a:tc gridSpan="3">
                  <a:txBody>
                    <a:bodyPr/>
                    <a:lstStyle/>
                    <a:p>
                      <a:pPr marL="0" marR="0" algn="ctr">
                        <a:spcBef>
                          <a:spcPts val="0"/>
                        </a:spcBef>
                        <a:spcAft>
                          <a:spcPts val="0"/>
                        </a:spcAft>
                      </a:pPr>
                      <a:r>
                        <a:rPr lang="en-US" sz="1400" dirty="0" smtClean="0">
                          <a:effectLst/>
                          <a:latin typeface="+mn-lt"/>
                          <a:ea typeface="Times New Roman" panose="02020603050405020304" pitchFamily="18" charset="0"/>
                        </a:rPr>
                        <a:t>Conduct assessment in stride with May release of RFF</a:t>
                      </a:r>
                    </a:p>
                    <a:p>
                      <a:pPr marL="0" marR="0" algn="ctr">
                        <a:spcBef>
                          <a:spcPts val="0"/>
                        </a:spcBef>
                        <a:spcAft>
                          <a:spcPts val="0"/>
                        </a:spcAft>
                      </a:pPr>
                      <a:r>
                        <a:rPr lang="en-US" sz="1400" dirty="0" smtClean="0">
                          <a:effectLst/>
                          <a:latin typeface="+mn-lt"/>
                          <a:ea typeface="Times New Roman" panose="02020603050405020304" pitchFamily="18" charset="0"/>
                        </a:rPr>
                        <a:t>JP 1-05 Transition</a:t>
                      </a:r>
                      <a:endParaRPr lang="en-US" sz="1400" dirty="0">
                        <a:effectLst/>
                        <a:latin typeface="+mn-lt"/>
                        <a:ea typeface="Times New Roman" panose="02020603050405020304" pitchFamily="18" charset="0"/>
                      </a:endParaRPr>
                    </a:p>
                  </a:txBody>
                  <a:tcPr marL="73724" marR="73724" marT="0" marB="0">
                    <a:lnR w="12700" cap="flat" cmpd="sng" algn="ctr">
                      <a:solidFill>
                        <a:schemeClr val="tx1"/>
                      </a:solidFill>
                      <a:prstDash val="solid"/>
                      <a:round/>
                      <a:headEnd type="none" w="med" len="med"/>
                      <a:tailEnd type="none" w="med" len="med"/>
                    </a:lnR>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59499256"/>
                  </a:ext>
                </a:extLst>
              </a:tr>
              <a:tr h="801014">
                <a:tc>
                  <a:txBody>
                    <a:bodyPr/>
                    <a:lstStyle/>
                    <a:p>
                      <a:pPr marL="0" marR="0">
                        <a:spcBef>
                          <a:spcPts val="0"/>
                        </a:spcBef>
                        <a:spcAft>
                          <a:spcPts val="0"/>
                        </a:spcAft>
                      </a:pPr>
                      <a:r>
                        <a:rPr lang="en-US" sz="1400" dirty="0">
                          <a:effectLst/>
                        </a:rPr>
                        <a:t>JP </a:t>
                      </a:r>
                      <a:r>
                        <a:rPr lang="en-US" sz="1400" dirty="0" smtClean="0">
                          <a:effectLst/>
                        </a:rPr>
                        <a:t>3-30, </a:t>
                      </a:r>
                      <a:r>
                        <a:rPr lang="en-US" sz="1400" i="1" dirty="0" smtClean="0">
                          <a:effectLst/>
                        </a:rPr>
                        <a:t>Command and Control of Joint Air Operations</a:t>
                      </a:r>
                    </a:p>
                    <a:p>
                      <a:pPr marL="0" marR="0" lvl="0" indent="0" algn="l" defTabSz="982980" rtl="0" eaLnBrk="1" fontAlgn="auto" latinLnBrk="0" hangingPunct="1">
                        <a:lnSpc>
                          <a:spcPct val="100000"/>
                        </a:lnSpc>
                        <a:spcBef>
                          <a:spcPts val="0"/>
                        </a:spcBef>
                        <a:spcAft>
                          <a:spcPts val="0"/>
                        </a:spcAft>
                        <a:buClrTx/>
                        <a:buSzTx/>
                        <a:buFontTx/>
                        <a:buNone/>
                        <a:tabLst/>
                        <a:defRPr/>
                      </a:pPr>
                      <a:r>
                        <a:rPr lang="en-US" sz="1400" dirty="0" smtClean="0">
                          <a:effectLst/>
                        </a:rPr>
                        <a:t>JP 3-31, </a:t>
                      </a:r>
                      <a:r>
                        <a:rPr lang="en-US" sz="1400" i="1" dirty="0" smtClean="0">
                          <a:effectLst/>
                        </a:rPr>
                        <a:t>Command and Control for Joint Land Operations</a:t>
                      </a:r>
                    </a:p>
                    <a:p>
                      <a:pPr marL="0" marR="0" lvl="0" indent="0" algn="l" defTabSz="982980" rtl="0" eaLnBrk="1" fontAlgn="auto" latinLnBrk="0" hangingPunct="1">
                        <a:lnSpc>
                          <a:spcPct val="100000"/>
                        </a:lnSpc>
                        <a:spcBef>
                          <a:spcPts val="0"/>
                        </a:spcBef>
                        <a:spcAft>
                          <a:spcPts val="0"/>
                        </a:spcAft>
                        <a:buClrTx/>
                        <a:buSzTx/>
                        <a:buFontTx/>
                        <a:buNone/>
                        <a:tabLst/>
                        <a:defRPr/>
                      </a:pPr>
                      <a:r>
                        <a:rPr lang="en-US" sz="1400" dirty="0" smtClean="0">
                          <a:effectLst/>
                        </a:rPr>
                        <a:t>JP 3-32, </a:t>
                      </a:r>
                      <a:r>
                        <a:rPr lang="en-US" sz="1400" i="1" dirty="0" smtClean="0">
                          <a:effectLst/>
                        </a:rPr>
                        <a:t>Command and Control for Joint Maritime Operations</a:t>
                      </a:r>
                    </a:p>
                  </a:txBody>
                  <a:tcPr marL="73724" marR="73724"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effectLst/>
                        </a:rPr>
                        <a:t>August</a:t>
                      </a:r>
                      <a:endParaRPr lang="en-US" sz="1400" dirty="0">
                        <a:effectLst/>
                        <a:latin typeface="Courier New" panose="02070309020205020404" pitchFamily="49" charset="0"/>
                        <a:ea typeface="Times New Roman" panose="02020603050405020304" pitchFamily="18" charset="0"/>
                      </a:endParaRPr>
                    </a:p>
                  </a:txBody>
                  <a:tcPr marL="73724" marR="73724" marT="0" marB="0">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effectLst/>
                        </a:rPr>
                        <a:t>September</a:t>
                      </a:r>
                      <a:endParaRPr lang="en-US" sz="1400" dirty="0">
                        <a:effectLst/>
                        <a:latin typeface="Courier New" panose="02070309020205020404" pitchFamily="49" charset="0"/>
                        <a:ea typeface="Times New Roman" panose="02020603050405020304" pitchFamily="18" charset="0"/>
                      </a:endParaRPr>
                    </a:p>
                  </a:txBody>
                  <a:tcPr marL="73724" marR="73724" marT="0" marB="0">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effectLst/>
                        </a:rPr>
                        <a:t>October</a:t>
                      </a:r>
                      <a:endParaRPr lang="en-US" sz="1400" dirty="0">
                        <a:effectLst/>
                        <a:latin typeface="Courier New" panose="02070309020205020404" pitchFamily="49" charset="0"/>
                        <a:ea typeface="Times New Roman" panose="02020603050405020304" pitchFamily="18" charset="0"/>
                      </a:endParaRPr>
                    </a:p>
                  </a:txBody>
                  <a:tcPr marL="73724" marR="73724"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70906437"/>
                  </a:ext>
                </a:extLst>
              </a:tr>
            </a:tbl>
          </a:graphicData>
        </a:graphic>
      </p:graphicFrame>
      <p:sp>
        <p:nvSpPr>
          <p:cNvPr id="8" name="Title 1"/>
          <p:cNvSpPr txBox="1">
            <a:spLocks/>
          </p:cNvSpPr>
          <p:nvPr/>
        </p:nvSpPr>
        <p:spPr>
          <a:xfrm>
            <a:off x="225900" y="178780"/>
            <a:ext cx="9413400" cy="574517"/>
          </a:xfrm>
          <a:prstGeom prst="rect">
            <a:avLst/>
          </a:prstGeom>
        </p:spPr>
        <p:txBody>
          <a:bodyPr/>
          <a:lstStyle>
            <a:lvl1pPr algn="r" rtl="0" eaLnBrk="1" fontAlgn="base" hangingPunct="1">
              <a:spcBef>
                <a:spcPct val="0"/>
              </a:spcBef>
              <a:spcAft>
                <a:spcPct val="0"/>
              </a:spcAft>
              <a:defRPr sz="3010" b="1" i="1">
                <a:solidFill>
                  <a:srgbClr val="000000"/>
                </a:solidFill>
                <a:latin typeface="+mj-lt"/>
                <a:ea typeface="+mj-ea"/>
                <a:cs typeface="+mj-cs"/>
              </a:defRPr>
            </a:lvl1pPr>
            <a:lvl2pPr algn="r" rtl="0" eaLnBrk="1" fontAlgn="base" hangingPunct="1">
              <a:spcBef>
                <a:spcPct val="0"/>
              </a:spcBef>
              <a:spcAft>
                <a:spcPct val="0"/>
              </a:spcAft>
              <a:defRPr sz="3010" b="1" i="1">
                <a:solidFill>
                  <a:srgbClr val="000000"/>
                </a:solidFill>
                <a:latin typeface="Times New Roman" pitchFamily="18" charset="0"/>
              </a:defRPr>
            </a:lvl2pPr>
            <a:lvl3pPr algn="r" rtl="0" eaLnBrk="1" fontAlgn="base" hangingPunct="1">
              <a:spcBef>
                <a:spcPct val="0"/>
              </a:spcBef>
              <a:spcAft>
                <a:spcPct val="0"/>
              </a:spcAft>
              <a:defRPr sz="3010" b="1" i="1">
                <a:solidFill>
                  <a:srgbClr val="000000"/>
                </a:solidFill>
                <a:latin typeface="Times New Roman" pitchFamily="18" charset="0"/>
              </a:defRPr>
            </a:lvl3pPr>
            <a:lvl4pPr algn="r" rtl="0" eaLnBrk="1" fontAlgn="base" hangingPunct="1">
              <a:spcBef>
                <a:spcPct val="0"/>
              </a:spcBef>
              <a:spcAft>
                <a:spcPct val="0"/>
              </a:spcAft>
              <a:defRPr sz="3010" b="1" i="1">
                <a:solidFill>
                  <a:srgbClr val="000000"/>
                </a:solidFill>
                <a:latin typeface="Times New Roman" pitchFamily="18" charset="0"/>
              </a:defRPr>
            </a:lvl4pPr>
            <a:lvl5pPr algn="r" rtl="0" eaLnBrk="1" fontAlgn="base" hangingPunct="1">
              <a:spcBef>
                <a:spcPct val="0"/>
              </a:spcBef>
              <a:spcAft>
                <a:spcPct val="0"/>
              </a:spcAft>
              <a:defRPr sz="3010" b="1" i="1">
                <a:solidFill>
                  <a:srgbClr val="000000"/>
                </a:solidFill>
                <a:latin typeface="Times New Roman" pitchFamily="18" charset="0"/>
              </a:defRPr>
            </a:lvl5pPr>
            <a:lvl6pPr marL="491490" algn="r" rtl="0" eaLnBrk="1" fontAlgn="base" hangingPunct="1">
              <a:spcBef>
                <a:spcPct val="0"/>
              </a:spcBef>
              <a:spcAft>
                <a:spcPct val="0"/>
              </a:spcAft>
              <a:defRPr sz="3010" b="1" i="1">
                <a:solidFill>
                  <a:srgbClr val="000000"/>
                </a:solidFill>
                <a:latin typeface="Times New Roman" pitchFamily="18" charset="0"/>
              </a:defRPr>
            </a:lvl6pPr>
            <a:lvl7pPr marL="982980" algn="r" rtl="0" eaLnBrk="1" fontAlgn="base" hangingPunct="1">
              <a:spcBef>
                <a:spcPct val="0"/>
              </a:spcBef>
              <a:spcAft>
                <a:spcPct val="0"/>
              </a:spcAft>
              <a:defRPr sz="3010" b="1" i="1">
                <a:solidFill>
                  <a:srgbClr val="000000"/>
                </a:solidFill>
                <a:latin typeface="Times New Roman" pitchFamily="18" charset="0"/>
              </a:defRPr>
            </a:lvl7pPr>
            <a:lvl8pPr marL="1474470" algn="r" rtl="0" eaLnBrk="1" fontAlgn="base" hangingPunct="1">
              <a:spcBef>
                <a:spcPct val="0"/>
              </a:spcBef>
              <a:spcAft>
                <a:spcPct val="0"/>
              </a:spcAft>
              <a:defRPr sz="3010" b="1" i="1">
                <a:solidFill>
                  <a:srgbClr val="000000"/>
                </a:solidFill>
                <a:latin typeface="Times New Roman" pitchFamily="18" charset="0"/>
              </a:defRPr>
            </a:lvl8pPr>
            <a:lvl9pPr marL="1965960" algn="r" rtl="0" eaLnBrk="1" fontAlgn="base" hangingPunct="1">
              <a:spcBef>
                <a:spcPct val="0"/>
              </a:spcBef>
              <a:spcAft>
                <a:spcPct val="0"/>
              </a:spcAft>
              <a:defRPr sz="3010" b="1" i="1">
                <a:solidFill>
                  <a:srgbClr val="000000"/>
                </a:solidFill>
                <a:latin typeface="Times New Roman" pitchFamily="18" charset="0"/>
              </a:defRPr>
            </a:lvl9pPr>
          </a:lstStyle>
          <a:p>
            <a:r>
              <a:rPr lang="en-US" altLang="en-US" sz="3200" kern="0" dirty="0" smtClean="0">
                <a:latin typeface="+mn-lt"/>
              </a:rPr>
              <a:t>CY18 Joint Doctrine for Potential Consolidation</a:t>
            </a:r>
          </a:p>
        </p:txBody>
      </p:sp>
      <p:sp>
        <p:nvSpPr>
          <p:cNvPr id="2" name="TextBox 1"/>
          <p:cNvSpPr txBox="1"/>
          <p:nvPr/>
        </p:nvSpPr>
        <p:spPr>
          <a:xfrm>
            <a:off x="5753305" y="6129410"/>
            <a:ext cx="2933495" cy="369332"/>
          </a:xfrm>
          <a:prstGeom prst="rect">
            <a:avLst/>
          </a:prstGeom>
          <a:noFill/>
        </p:spPr>
        <p:txBody>
          <a:bodyPr wrap="none" rtlCol="0">
            <a:spAutoFit/>
          </a:bodyPr>
          <a:lstStyle/>
          <a:p>
            <a:r>
              <a:rPr lang="en-US" dirty="0" smtClean="0">
                <a:solidFill>
                  <a:srgbClr val="FF0000"/>
                </a:solidFill>
              </a:rPr>
              <a:t>Change to CY-18 schedule</a:t>
            </a:r>
            <a:endParaRPr lang="en-US" dirty="0">
              <a:solidFill>
                <a:srgbClr val="FF0000"/>
              </a:solidFill>
            </a:endParaRPr>
          </a:p>
        </p:txBody>
      </p:sp>
      <p:sp>
        <p:nvSpPr>
          <p:cNvPr id="7" name="TextBox 6"/>
          <p:cNvSpPr txBox="1"/>
          <p:nvPr/>
        </p:nvSpPr>
        <p:spPr>
          <a:xfrm>
            <a:off x="5753305" y="5372100"/>
            <a:ext cx="2933495" cy="369332"/>
          </a:xfrm>
          <a:prstGeom prst="rect">
            <a:avLst/>
          </a:prstGeom>
          <a:noFill/>
        </p:spPr>
        <p:txBody>
          <a:bodyPr wrap="none" rtlCol="0">
            <a:spAutoFit/>
          </a:bodyPr>
          <a:lstStyle/>
          <a:p>
            <a:r>
              <a:rPr lang="en-US" dirty="0" smtClean="0">
                <a:solidFill>
                  <a:srgbClr val="FF0000"/>
                </a:solidFill>
              </a:rPr>
              <a:t>Change to CY-18 schedule</a:t>
            </a:r>
            <a:endParaRPr lang="en-US" dirty="0">
              <a:solidFill>
                <a:srgbClr val="FF0000"/>
              </a:solidFill>
            </a:endParaRPr>
          </a:p>
        </p:txBody>
      </p:sp>
      <p:sp>
        <p:nvSpPr>
          <p:cNvPr id="9" name="TextBox 8"/>
          <p:cNvSpPr txBox="1"/>
          <p:nvPr/>
        </p:nvSpPr>
        <p:spPr>
          <a:xfrm>
            <a:off x="5753305" y="4381500"/>
            <a:ext cx="2933495" cy="369332"/>
          </a:xfrm>
          <a:prstGeom prst="rect">
            <a:avLst/>
          </a:prstGeom>
          <a:noFill/>
        </p:spPr>
        <p:txBody>
          <a:bodyPr wrap="none" rtlCol="0">
            <a:spAutoFit/>
          </a:bodyPr>
          <a:lstStyle/>
          <a:p>
            <a:r>
              <a:rPr lang="en-US" dirty="0" smtClean="0">
                <a:solidFill>
                  <a:srgbClr val="FF0000"/>
                </a:solidFill>
              </a:rPr>
              <a:t>Change to CY-18 schedule</a:t>
            </a:r>
            <a:endParaRPr lang="en-US" dirty="0">
              <a:solidFill>
                <a:srgbClr val="FF0000"/>
              </a:solidFill>
            </a:endParaRPr>
          </a:p>
        </p:txBody>
      </p:sp>
    </p:spTree>
    <p:extLst>
      <p:ext uri="{BB962C8B-B14F-4D97-AF65-F5344CB8AC3E}">
        <p14:creationId xmlns:p14="http://schemas.microsoft.com/office/powerpoint/2010/main" val="23681744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4762500" y="38100"/>
            <a:ext cx="6400800" cy="801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20" tIns="46038" rIns="45720" bIns="46038" numCol="1" anchor="b" anchorCtr="0" compatLnSpc="1">
            <a:prstTxWarp prst="textNoShape">
              <a:avLst/>
            </a:prstTxWarp>
          </a:bodyPr>
          <a:lstStyle>
            <a:lvl1pPr algn="r" rtl="0" eaLnBrk="1" fontAlgn="base" hangingPunct="1">
              <a:spcBef>
                <a:spcPct val="0"/>
              </a:spcBef>
              <a:spcAft>
                <a:spcPct val="0"/>
              </a:spcAft>
              <a:defRPr sz="3010" b="1" i="1">
                <a:solidFill>
                  <a:srgbClr val="000000"/>
                </a:solidFill>
                <a:latin typeface="+mj-lt"/>
                <a:ea typeface="+mj-ea"/>
                <a:cs typeface="+mj-cs"/>
              </a:defRPr>
            </a:lvl1pPr>
            <a:lvl2pPr algn="r" rtl="0" eaLnBrk="1" fontAlgn="base" hangingPunct="1">
              <a:spcBef>
                <a:spcPct val="0"/>
              </a:spcBef>
              <a:spcAft>
                <a:spcPct val="0"/>
              </a:spcAft>
              <a:defRPr sz="3010" b="1" i="1">
                <a:solidFill>
                  <a:srgbClr val="000000"/>
                </a:solidFill>
                <a:latin typeface="Times New Roman" pitchFamily="18" charset="0"/>
              </a:defRPr>
            </a:lvl2pPr>
            <a:lvl3pPr algn="r" rtl="0" eaLnBrk="1" fontAlgn="base" hangingPunct="1">
              <a:spcBef>
                <a:spcPct val="0"/>
              </a:spcBef>
              <a:spcAft>
                <a:spcPct val="0"/>
              </a:spcAft>
              <a:defRPr sz="3010" b="1" i="1">
                <a:solidFill>
                  <a:srgbClr val="000000"/>
                </a:solidFill>
                <a:latin typeface="Times New Roman" pitchFamily="18" charset="0"/>
              </a:defRPr>
            </a:lvl3pPr>
            <a:lvl4pPr algn="r" rtl="0" eaLnBrk="1" fontAlgn="base" hangingPunct="1">
              <a:spcBef>
                <a:spcPct val="0"/>
              </a:spcBef>
              <a:spcAft>
                <a:spcPct val="0"/>
              </a:spcAft>
              <a:defRPr sz="3010" b="1" i="1">
                <a:solidFill>
                  <a:srgbClr val="000000"/>
                </a:solidFill>
                <a:latin typeface="Times New Roman" pitchFamily="18" charset="0"/>
              </a:defRPr>
            </a:lvl4pPr>
            <a:lvl5pPr algn="r" rtl="0" eaLnBrk="1" fontAlgn="base" hangingPunct="1">
              <a:spcBef>
                <a:spcPct val="0"/>
              </a:spcBef>
              <a:spcAft>
                <a:spcPct val="0"/>
              </a:spcAft>
              <a:defRPr sz="3010" b="1" i="1">
                <a:solidFill>
                  <a:srgbClr val="000000"/>
                </a:solidFill>
                <a:latin typeface="Times New Roman" pitchFamily="18" charset="0"/>
              </a:defRPr>
            </a:lvl5pPr>
            <a:lvl6pPr marL="491490" algn="r" rtl="0" eaLnBrk="1" fontAlgn="base" hangingPunct="1">
              <a:spcBef>
                <a:spcPct val="0"/>
              </a:spcBef>
              <a:spcAft>
                <a:spcPct val="0"/>
              </a:spcAft>
              <a:defRPr sz="3010" b="1" i="1">
                <a:solidFill>
                  <a:srgbClr val="000000"/>
                </a:solidFill>
                <a:latin typeface="Times New Roman" pitchFamily="18" charset="0"/>
              </a:defRPr>
            </a:lvl6pPr>
            <a:lvl7pPr marL="982980" algn="r" rtl="0" eaLnBrk="1" fontAlgn="base" hangingPunct="1">
              <a:spcBef>
                <a:spcPct val="0"/>
              </a:spcBef>
              <a:spcAft>
                <a:spcPct val="0"/>
              </a:spcAft>
              <a:defRPr sz="3010" b="1" i="1">
                <a:solidFill>
                  <a:srgbClr val="000000"/>
                </a:solidFill>
                <a:latin typeface="Times New Roman" pitchFamily="18" charset="0"/>
              </a:defRPr>
            </a:lvl7pPr>
            <a:lvl8pPr marL="1474470" algn="r" rtl="0" eaLnBrk="1" fontAlgn="base" hangingPunct="1">
              <a:spcBef>
                <a:spcPct val="0"/>
              </a:spcBef>
              <a:spcAft>
                <a:spcPct val="0"/>
              </a:spcAft>
              <a:defRPr sz="3010" b="1" i="1">
                <a:solidFill>
                  <a:srgbClr val="000000"/>
                </a:solidFill>
                <a:latin typeface="Times New Roman" pitchFamily="18" charset="0"/>
              </a:defRPr>
            </a:lvl8pPr>
            <a:lvl9pPr marL="1965960" algn="r" rtl="0" eaLnBrk="1" fontAlgn="base" hangingPunct="1">
              <a:spcBef>
                <a:spcPct val="0"/>
              </a:spcBef>
              <a:spcAft>
                <a:spcPct val="0"/>
              </a:spcAft>
              <a:defRPr sz="3010" b="1" i="1">
                <a:solidFill>
                  <a:srgbClr val="000000"/>
                </a:solidFill>
                <a:latin typeface="Times New Roman" pitchFamily="18" charset="0"/>
              </a:defRPr>
            </a:lvl9pPr>
          </a:lstStyle>
          <a:p>
            <a:pPr algn="ctr"/>
            <a:r>
              <a:rPr lang="en-US" altLang="en-US" sz="3200" kern="0" dirty="0" smtClean="0">
                <a:latin typeface="+mn-lt"/>
                <a:cs typeface="Arial" panose="020B0604020202020204" pitchFamily="34" charset="0"/>
              </a:rPr>
              <a:t>Adjustments </a:t>
            </a:r>
            <a:endParaRPr lang="en-US" altLang="en-US" sz="3200" u="sng" kern="0" dirty="0">
              <a:latin typeface="+mn-lt"/>
              <a:cs typeface="Arial" panose="020B0604020202020204" pitchFamily="34" charset="0"/>
            </a:endParaRPr>
          </a:p>
        </p:txBody>
      </p:sp>
      <p:sp>
        <p:nvSpPr>
          <p:cNvPr id="5" name="Content Placeholder 2"/>
          <p:cNvSpPr>
            <a:spLocks noGrp="1"/>
          </p:cNvSpPr>
          <p:nvPr>
            <p:ph idx="1"/>
          </p:nvPr>
        </p:nvSpPr>
        <p:spPr>
          <a:xfrm>
            <a:off x="-1" y="1082917"/>
            <a:ext cx="9760017" cy="6372959"/>
          </a:xfrm>
        </p:spPr>
        <p:txBody>
          <a:bodyPr>
            <a:normAutofit fontScale="85000" lnSpcReduction="20000"/>
          </a:bodyPr>
          <a:lstStyle/>
          <a:p>
            <a:pPr>
              <a:lnSpc>
                <a:spcPct val="120000"/>
              </a:lnSpc>
              <a:spcBef>
                <a:spcPts val="600"/>
              </a:spcBef>
              <a:spcAft>
                <a:spcPts val="600"/>
              </a:spcAft>
              <a:defRPr/>
            </a:pPr>
            <a:r>
              <a:rPr lang="en-US" sz="2600" dirty="0" smtClean="0"/>
              <a:t>JP Refinement </a:t>
            </a:r>
          </a:p>
          <a:p>
            <a:pPr lvl="1">
              <a:lnSpc>
                <a:spcPct val="120000"/>
              </a:lnSpc>
              <a:spcBef>
                <a:spcPts val="0"/>
              </a:spcBef>
              <a:defRPr/>
            </a:pPr>
            <a:r>
              <a:rPr lang="en-US" sz="2600" b="0" dirty="0"/>
              <a:t> </a:t>
            </a:r>
            <a:r>
              <a:rPr lang="en-US" sz="2600" b="0" dirty="0" smtClean="0"/>
              <a:t>Special Study cancelled for </a:t>
            </a:r>
            <a:r>
              <a:rPr lang="en-US" sz="2600" b="0" dirty="0" smtClean="0">
                <a:ea typeface="Times New Roman" panose="02020603050405020304" pitchFamily="18" charset="0"/>
              </a:rPr>
              <a:t>JP </a:t>
            </a:r>
            <a:r>
              <a:rPr lang="en-US" sz="2600" b="0" dirty="0">
                <a:ea typeface="Times New Roman" panose="02020603050405020304" pitchFamily="18" charset="0"/>
              </a:rPr>
              <a:t>3-02.1, </a:t>
            </a:r>
            <a:r>
              <a:rPr lang="en-US" sz="2600" b="0" i="1" dirty="0">
                <a:ea typeface="Times New Roman" panose="02020603050405020304" pitchFamily="18" charset="0"/>
              </a:rPr>
              <a:t>Amphibious Embarkation </a:t>
            </a:r>
            <a:r>
              <a:rPr lang="en-US" sz="2600" b="0" i="1" dirty="0" smtClean="0">
                <a:ea typeface="Times New Roman" panose="02020603050405020304" pitchFamily="18" charset="0"/>
              </a:rPr>
              <a:t>and  Debarkation</a:t>
            </a:r>
            <a:r>
              <a:rPr lang="en-US" sz="2600" b="0" dirty="0" smtClean="0">
                <a:ea typeface="Times New Roman" panose="02020603050405020304" pitchFamily="18" charset="0"/>
              </a:rPr>
              <a:t>.  JP transferred to USMC.</a:t>
            </a:r>
          </a:p>
          <a:p>
            <a:pPr lvl="1">
              <a:lnSpc>
                <a:spcPct val="120000"/>
              </a:lnSpc>
              <a:defRPr/>
            </a:pPr>
            <a:r>
              <a:rPr lang="en-US" altLang="en-US" sz="2600" b="0" dirty="0" smtClean="0"/>
              <a:t>Special </a:t>
            </a:r>
            <a:r>
              <a:rPr lang="en-US" altLang="en-US" sz="2600" b="0" dirty="0"/>
              <a:t>Study</a:t>
            </a:r>
            <a:r>
              <a:rPr lang="en-US" altLang="en-US" sz="2600" b="0" dirty="0" smtClean="0"/>
              <a:t> </a:t>
            </a:r>
            <a:r>
              <a:rPr lang="en-US" sz="2600" b="0" dirty="0"/>
              <a:t>cancelled </a:t>
            </a:r>
            <a:r>
              <a:rPr lang="en-US" altLang="en-US" sz="2600" b="0" dirty="0" smtClean="0"/>
              <a:t>for </a:t>
            </a:r>
            <a:r>
              <a:rPr lang="en-US" sz="2600" b="0" dirty="0" smtClean="0"/>
              <a:t>JP 1-0, </a:t>
            </a:r>
            <a:r>
              <a:rPr lang="en-US" sz="2600" b="0" i="1" dirty="0" smtClean="0"/>
              <a:t>Joint Personnel Support</a:t>
            </a:r>
            <a:r>
              <a:rPr lang="en-US" sz="2600" b="0" dirty="0" smtClean="0"/>
              <a:t>, JP 1-04, </a:t>
            </a:r>
            <a:r>
              <a:rPr lang="en-US" sz="2600" b="0" i="1" dirty="0"/>
              <a:t>Legal Support to Military Operations, </a:t>
            </a:r>
            <a:r>
              <a:rPr lang="en-US" sz="2600" b="0" dirty="0"/>
              <a:t>JP 1-05</a:t>
            </a:r>
            <a:r>
              <a:rPr lang="en-US" sz="2600" b="0" i="1" dirty="0"/>
              <a:t>, Religious Affairs in Joint </a:t>
            </a:r>
            <a:r>
              <a:rPr lang="en-US" sz="2600" b="0" i="1" dirty="0" smtClean="0"/>
              <a:t>Operations,</a:t>
            </a:r>
            <a:r>
              <a:rPr lang="en-US" sz="2600" b="0" dirty="0" smtClean="0"/>
              <a:t> and JP 1-06, </a:t>
            </a:r>
            <a:r>
              <a:rPr lang="en-US" sz="2600" b="0" i="1" dirty="0" smtClean="0"/>
              <a:t>Financial Management Support in Joint Operations</a:t>
            </a:r>
            <a:r>
              <a:rPr lang="en-US" sz="2600" b="0" dirty="0" smtClean="0"/>
              <a:t>.  JP 1-05 transitioned to Joint Guide with hook in JP 3-0, </a:t>
            </a:r>
            <a:r>
              <a:rPr lang="en-US" sz="2600" b="0" i="1" dirty="0" smtClean="0"/>
              <a:t>Joint Operations.</a:t>
            </a:r>
            <a:endParaRPr lang="en-US" sz="2600" b="0" dirty="0" smtClean="0"/>
          </a:p>
          <a:p>
            <a:pPr lvl="1">
              <a:lnSpc>
                <a:spcPct val="120000"/>
              </a:lnSpc>
              <a:defRPr/>
            </a:pPr>
            <a:r>
              <a:rPr lang="en-US" sz="2600" b="0" dirty="0" smtClean="0"/>
              <a:t>Preliminary </a:t>
            </a:r>
            <a:r>
              <a:rPr lang="en-US" sz="2600" b="0" dirty="0"/>
              <a:t>Assessment for JP 5-0, </a:t>
            </a:r>
            <a:r>
              <a:rPr lang="en-US" sz="2600" b="0" i="1" dirty="0"/>
              <a:t>Joint </a:t>
            </a:r>
            <a:r>
              <a:rPr lang="en-US" sz="2600" b="0" i="1" dirty="0" smtClean="0"/>
              <a:t>Planning, </a:t>
            </a:r>
            <a:r>
              <a:rPr lang="en-US" sz="2600" b="0" dirty="0"/>
              <a:t>cancelled </a:t>
            </a:r>
            <a:r>
              <a:rPr lang="en-US" sz="2600" b="0" dirty="0" smtClean="0"/>
              <a:t>as it is a keystone pub.</a:t>
            </a:r>
          </a:p>
          <a:p>
            <a:pPr lvl="1">
              <a:lnSpc>
                <a:spcPct val="120000"/>
              </a:lnSpc>
              <a:defRPr/>
            </a:pPr>
            <a:r>
              <a:rPr lang="en-US" sz="2600" b="0" dirty="0" smtClean="0"/>
              <a:t>Special Study completed for JP </a:t>
            </a:r>
            <a:r>
              <a:rPr lang="en-US" sz="2600" b="0" dirty="0"/>
              <a:t>4-08, </a:t>
            </a:r>
            <a:r>
              <a:rPr lang="en-US" sz="2600" b="0" i="1" dirty="0"/>
              <a:t>Logistics in Support of Multinational </a:t>
            </a:r>
            <a:r>
              <a:rPr lang="en-US" sz="2600" b="0" i="1" dirty="0" smtClean="0"/>
              <a:t>Operations.</a:t>
            </a:r>
            <a:endParaRPr lang="en-US" sz="2600" b="0" dirty="0">
              <a:ea typeface="Times New Roman" panose="02020603050405020304" pitchFamily="18" charset="0"/>
            </a:endParaRPr>
          </a:p>
          <a:p>
            <a:pPr marL="177800" marR="0" indent="-177800">
              <a:lnSpc>
                <a:spcPct val="120000"/>
              </a:lnSpc>
              <a:spcBef>
                <a:spcPts val="600"/>
              </a:spcBef>
              <a:spcAft>
                <a:spcPts val="600"/>
              </a:spcAft>
            </a:pPr>
            <a:r>
              <a:rPr lang="en-US" sz="2600" dirty="0"/>
              <a:t>Added</a:t>
            </a:r>
            <a:r>
              <a:rPr lang="en-US" sz="2600" b="0" dirty="0" smtClean="0"/>
              <a:t> </a:t>
            </a:r>
          </a:p>
          <a:p>
            <a:pPr marL="546417" lvl="1" indent="-177800">
              <a:lnSpc>
                <a:spcPct val="120000"/>
              </a:lnSpc>
              <a:spcBef>
                <a:spcPts val="0"/>
              </a:spcBef>
              <a:spcAft>
                <a:spcPts val="0"/>
              </a:spcAft>
            </a:pPr>
            <a:r>
              <a:rPr lang="en-US" sz="2600" b="0" dirty="0" smtClean="0"/>
              <a:t>Special Study for JP </a:t>
            </a:r>
            <a:r>
              <a:rPr lang="en-US" sz="2600" b="0" dirty="0"/>
              <a:t>3-30, </a:t>
            </a:r>
            <a:r>
              <a:rPr lang="en-US" sz="2600" b="0" i="1" dirty="0"/>
              <a:t>Command and Control </a:t>
            </a:r>
            <a:r>
              <a:rPr lang="en-US" sz="2600" b="0" i="1" dirty="0" smtClean="0"/>
              <a:t>for </a:t>
            </a:r>
            <a:r>
              <a:rPr lang="en-US" sz="2600" b="0" i="1" dirty="0"/>
              <a:t>Joint Air </a:t>
            </a:r>
            <a:r>
              <a:rPr lang="en-US" sz="2600" b="0" i="1" dirty="0" smtClean="0"/>
              <a:t>Operations</a:t>
            </a:r>
            <a:r>
              <a:rPr lang="en-US" sz="2600" b="0" dirty="0" smtClean="0"/>
              <a:t>, JP </a:t>
            </a:r>
            <a:r>
              <a:rPr lang="en-US" sz="2600" b="0" dirty="0"/>
              <a:t>3-31, </a:t>
            </a:r>
            <a:r>
              <a:rPr lang="en-US" sz="2600" b="0" i="1" dirty="0"/>
              <a:t>Command and Control </a:t>
            </a:r>
            <a:r>
              <a:rPr lang="en-US" sz="2600" b="0" i="1" dirty="0" smtClean="0"/>
              <a:t>for </a:t>
            </a:r>
            <a:r>
              <a:rPr lang="en-US" sz="2600" b="0" i="1" dirty="0"/>
              <a:t>Joint Land </a:t>
            </a:r>
            <a:r>
              <a:rPr lang="en-US" sz="2600" b="0" i="1" dirty="0" smtClean="0"/>
              <a:t>Operations </a:t>
            </a:r>
            <a:r>
              <a:rPr lang="en-US" sz="2600" b="0" dirty="0" smtClean="0"/>
              <a:t>and JP </a:t>
            </a:r>
            <a:r>
              <a:rPr lang="en-US" sz="2600" b="0" dirty="0"/>
              <a:t>3-32, </a:t>
            </a:r>
            <a:r>
              <a:rPr lang="en-US" sz="2600" b="0" i="1" dirty="0"/>
              <a:t>Command and Control </a:t>
            </a:r>
            <a:r>
              <a:rPr lang="en-US" sz="2600" b="0" i="1" dirty="0" smtClean="0"/>
              <a:t>for </a:t>
            </a:r>
            <a:r>
              <a:rPr lang="en-US" sz="2600" b="0" i="1" dirty="0"/>
              <a:t>Joint Maritime </a:t>
            </a:r>
            <a:r>
              <a:rPr lang="en-US" sz="2600" b="0" i="1" dirty="0" smtClean="0"/>
              <a:t>Operations</a:t>
            </a:r>
          </a:p>
          <a:p>
            <a:pPr>
              <a:defRPr/>
            </a:pPr>
            <a:endParaRPr lang="en-US" altLang="en-US" sz="2400" dirty="0"/>
          </a:p>
          <a:p>
            <a:pPr marL="0" indent="0">
              <a:buNone/>
              <a:defRPr/>
            </a:pPr>
            <a:endParaRPr lang="en-US" altLang="en-US" sz="2400" dirty="0"/>
          </a:p>
        </p:txBody>
      </p:sp>
      <p:sp>
        <p:nvSpPr>
          <p:cNvPr id="7" name="Slide Number Placeholder 3"/>
          <p:cNvSpPr>
            <a:spLocks noGrp="1"/>
          </p:cNvSpPr>
          <p:nvPr>
            <p:ph type="sldNum" sz="quarter" idx="4294967295"/>
          </p:nvPr>
        </p:nvSpPr>
        <p:spPr>
          <a:xfrm>
            <a:off x="3890963" y="7040880"/>
            <a:ext cx="2047875" cy="502920"/>
          </a:xfrm>
        </p:spPr>
        <p:txBody>
          <a:bodyPr/>
          <a:lstStyle/>
          <a:p>
            <a:r>
              <a:rPr lang="en-US" dirty="0" smtClean="0"/>
              <a:t>17</a:t>
            </a:r>
            <a:endParaRPr lang="en-US" dirty="0"/>
          </a:p>
        </p:txBody>
      </p:sp>
    </p:spTree>
    <p:extLst>
      <p:ext uri="{BB962C8B-B14F-4D97-AF65-F5344CB8AC3E}">
        <p14:creationId xmlns:p14="http://schemas.microsoft.com/office/powerpoint/2010/main" val="23676588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Title 1"/>
          <p:cNvSpPr txBox="1">
            <a:spLocks/>
          </p:cNvSpPr>
          <p:nvPr/>
        </p:nvSpPr>
        <p:spPr bwMode="auto">
          <a:xfrm>
            <a:off x="3768090" y="3810"/>
            <a:ext cx="8846820"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800">
                <a:solidFill>
                  <a:schemeClr val="tx1"/>
                </a:solidFill>
                <a:latin typeface="Arial" panose="020B0604020202020204" pitchFamily="34" charset="0"/>
              </a:defRPr>
            </a:lvl1pPr>
            <a:lvl2pPr marL="692150" indent="-234950">
              <a:spcBef>
                <a:spcPct val="20000"/>
              </a:spcBef>
              <a:buChar char="•"/>
              <a:defRPr sz="2400">
                <a:solidFill>
                  <a:schemeClr val="tx1"/>
                </a:solidFill>
                <a:latin typeface="Arial" panose="020B0604020202020204" pitchFamily="34" charset="0"/>
              </a:defRPr>
            </a:lvl2pPr>
            <a:lvl3pPr marL="1149350" indent="-234950">
              <a:spcBef>
                <a:spcPct val="20000"/>
              </a:spcBef>
              <a:buChar char="•"/>
              <a:defRPr sz="2000">
                <a:solidFill>
                  <a:schemeClr val="tx1"/>
                </a:solidFill>
                <a:latin typeface="Arial" panose="020B0604020202020204" pitchFamily="34" charset="0"/>
              </a:defRPr>
            </a:lvl3pPr>
            <a:lvl4pPr marL="1606550" indent="-234950">
              <a:spcBef>
                <a:spcPct val="20000"/>
              </a:spcBef>
              <a:buChar char="•"/>
              <a:defRPr>
                <a:solidFill>
                  <a:schemeClr val="tx1"/>
                </a:solidFill>
                <a:latin typeface="Arial" panose="020B0604020202020204" pitchFamily="34" charset="0"/>
              </a:defRPr>
            </a:lvl4pPr>
            <a:lvl5pPr marL="2063750" indent="-234950">
              <a:spcBef>
                <a:spcPct val="20000"/>
              </a:spcBef>
              <a:buChar char="•"/>
              <a:defRPr sz="1600">
                <a:solidFill>
                  <a:schemeClr val="tx1"/>
                </a:solidFill>
                <a:latin typeface="Arial" panose="020B0604020202020204" pitchFamily="34" charset="0"/>
              </a:defRPr>
            </a:lvl5pPr>
            <a:lvl6pPr marL="2520950" indent="-234950" eaLnBrk="0" fontAlgn="base" hangingPunct="0">
              <a:spcBef>
                <a:spcPct val="20000"/>
              </a:spcBef>
              <a:spcAft>
                <a:spcPct val="0"/>
              </a:spcAft>
              <a:buChar char="•"/>
              <a:defRPr sz="1600">
                <a:solidFill>
                  <a:schemeClr val="tx1"/>
                </a:solidFill>
                <a:latin typeface="Arial" panose="020B0604020202020204" pitchFamily="34" charset="0"/>
              </a:defRPr>
            </a:lvl6pPr>
            <a:lvl7pPr marL="2978150" indent="-234950" eaLnBrk="0" fontAlgn="base" hangingPunct="0">
              <a:spcBef>
                <a:spcPct val="20000"/>
              </a:spcBef>
              <a:spcAft>
                <a:spcPct val="0"/>
              </a:spcAft>
              <a:buChar char="•"/>
              <a:defRPr sz="1600">
                <a:solidFill>
                  <a:schemeClr val="tx1"/>
                </a:solidFill>
                <a:latin typeface="Arial" panose="020B0604020202020204" pitchFamily="34" charset="0"/>
              </a:defRPr>
            </a:lvl7pPr>
            <a:lvl8pPr marL="3435350" indent="-234950" eaLnBrk="0" fontAlgn="base" hangingPunct="0">
              <a:spcBef>
                <a:spcPct val="20000"/>
              </a:spcBef>
              <a:spcAft>
                <a:spcPct val="0"/>
              </a:spcAft>
              <a:buChar char="•"/>
              <a:defRPr sz="1600">
                <a:solidFill>
                  <a:schemeClr val="tx1"/>
                </a:solidFill>
                <a:latin typeface="Arial" panose="020B0604020202020204" pitchFamily="34" charset="0"/>
              </a:defRPr>
            </a:lvl8pPr>
            <a:lvl9pPr marL="3892550" indent="-23495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0"/>
              </a:spcBef>
              <a:buFontTx/>
              <a:buNone/>
            </a:pPr>
            <a:endParaRPr lang="en-US" altLang="en-US" sz="3870" b="1" i="1">
              <a:solidFill>
                <a:srgbClr val="000000"/>
              </a:solidFill>
              <a:cs typeface="Arial" panose="020B0604020202020204" pitchFamily="34" charset="0"/>
            </a:endParaRPr>
          </a:p>
        </p:txBody>
      </p:sp>
      <p:sp>
        <p:nvSpPr>
          <p:cNvPr id="45060" name="Content Placeholder 2"/>
          <p:cNvSpPr txBox="1">
            <a:spLocks/>
          </p:cNvSpPr>
          <p:nvPr/>
        </p:nvSpPr>
        <p:spPr bwMode="auto">
          <a:xfrm>
            <a:off x="3314700" y="3086100"/>
            <a:ext cx="3617595" cy="901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buFontTx/>
              <a:buNone/>
            </a:pPr>
            <a:r>
              <a:rPr lang="en-US" altLang="en-US" sz="5160" dirty="0" smtClean="0">
                <a:solidFill>
                  <a:srgbClr val="000000"/>
                </a:solidFill>
              </a:rPr>
              <a:t>Questions</a:t>
            </a:r>
            <a:endParaRPr lang="en-US" altLang="en-US" sz="5160" dirty="0">
              <a:solidFill>
                <a:srgbClr val="000000"/>
              </a:solidFill>
            </a:endParaRPr>
          </a:p>
          <a:p>
            <a:pPr>
              <a:buFontTx/>
              <a:buNone/>
            </a:pPr>
            <a:endParaRPr lang="en-US" altLang="en-US" sz="4730" dirty="0">
              <a:solidFill>
                <a:srgbClr val="000000"/>
              </a:solidFill>
              <a:latin typeface="Calibri" panose="020F0502020204030204" pitchFamily="34" charset="0"/>
            </a:endParaRPr>
          </a:p>
          <a:p>
            <a:pPr>
              <a:buFontTx/>
              <a:buNone/>
            </a:pPr>
            <a:endParaRPr lang="en-US" altLang="en-US" sz="4730" dirty="0">
              <a:solidFill>
                <a:srgbClr val="000000"/>
              </a:solidFill>
              <a:latin typeface="Calibri" panose="020F0502020204030204" pitchFamily="34" charset="0"/>
            </a:endParaRPr>
          </a:p>
          <a:p>
            <a:endParaRPr lang="en-US" altLang="en-US" sz="301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79958886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91490" y="1104900"/>
            <a:ext cx="8846820" cy="6291858"/>
          </a:xfrm>
        </p:spPr>
        <p:txBody>
          <a:bodyPr/>
          <a:lstStyle/>
          <a:p>
            <a:pPr marL="0" indent="0">
              <a:buNone/>
            </a:pPr>
            <a:r>
              <a:rPr lang="en-US" sz="2400" dirty="0" smtClean="0"/>
              <a:t>1.  CY 18 Adaptive Doctrine Priorities  </a:t>
            </a:r>
          </a:p>
          <a:p>
            <a:pPr marL="860108" lvl="1" indent="-491490">
              <a:buFont typeface="+mj-lt"/>
              <a:buAutoNum type="alphaLcParenR"/>
            </a:pPr>
            <a:r>
              <a:rPr lang="en-US" sz="2000" dirty="0" smtClean="0"/>
              <a:t>CY-18 Joint Doctrine Development and Assessment Schedule</a:t>
            </a:r>
          </a:p>
          <a:p>
            <a:pPr marL="860108" lvl="1" indent="-491490">
              <a:buFont typeface="+mj-lt"/>
              <a:buAutoNum type="alphaLcParenR"/>
            </a:pPr>
            <a:r>
              <a:rPr lang="en-US" sz="2000" dirty="0" smtClean="0"/>
              <a:t>Institutionalize Process (Complete CJCSI/CJCSM 5120)</a:t>
            </a:r>
          </a:p>
          <a:p>
            <a:pPr marL="860108" lvl="1" indent="-491490">
              <a:buFont typeface="+mj-lt"/>
              <a:buAutoNum type="alphaLcParenR"/>
            </a:pPr>
            <a:r>
              <a:rPr lang="en-US" sz="2000" dirty="0" smtClean="0"/>
              <a:t>Refine Joint Doctrine Library</a:t>
            </a:r>
          </a:p>
          <a:p>
            <a:pPr marL="860108" lvl="1" indent="-491490">
              <a:buFont typeface="+mj-lt"/>
              <a:buAutoNum type="alphaLcParenR"/>
            </a:pPr>
            <a:r>
              <a:rPr lang="en-US" sz="2000" dirty="0" smtClean="0"/>
              <a:t>Engagement/Outreach</a:t>
            </a:r>
          </a:p>
          <a:p>
            <a:pPr marL="368618" lvl="1" indent="0">
              <a:buNone/>
            </a:pPr>
            <a:endParaRPr lang="en-US" sz="1600" dirty="0" smtClean="0"/>
          </a:p>
          <a:p>
            <a:pPr marL="1" indent="0">
              <a:buNone/>
            </a:pPr>
            <a:r>
              <a:rPr lang="en-US" sz="2400" dirty="0"/>
              <a:t>2</a:t>
            </a:r>
            <a:r>
              <a:rPr lang="en-US" sz="2400" dirty="0" smtClean="0"/>
              <a:t>.  Continue to improve </a:t>
            </a:r>
            <a:r>
              <a:rPr lang="en-US" sz="2400" dirty="0"/>
              <a:t>joint </a:t>
            </a:r>
            <a:r>
              <a:rPr lang="en-US" sz="2400" dirty="0" smtClean="0"/>
              <a:t>interoperability:</a:t>
            </a:r>
          </a:p>
          <a:p>
            <a:pPr marL="0" indent="0">
              <a:buNone/>
            </a:pPr>
            <a:r>
              <a:rPr lang="en-US" sz="2400" dirty="0"/>
              <a:t> </a:t>
            </a:r>
            <a:r>
              <a:rPr lang="en-US" sz="2400" dirty="0" smtClean="0"/>
              <a:t>    </a:t>
            </a:r>
            <a:r>
              <a:rPr lang="en-US" sz="2000" dirty="0" smtClean="0"/>
              <a:t>a)   Joint Staff Pillars</a:t>
            </a:r>
          </a:p>
          <a:p>
            <a:pPr marL="0" indent="0">
              <a:buNone/>
            </a:pPr>
            <a:r>
              <a:rPr lang="en-US" sz="2000" dirty="0"/>
              <a:t> </a:t>
            </a:r>
            <a:r>
              <a:rPr lang="en-US" sz="2000" dirty="0" smtClean="0"/>
              <a:t>     b)   Multinational Partners</a:t>
            </a:r>
          </a:p>
          <a:p>
            <a:pPr marL="0" indent="0">
              <a:buNone/>
            </a:pPr>
            <a:r>
              <a:rPr lang="en-US" sz="2000" dirty="0"/>
              <a:t> </a:t>
            </a:r>
            <a:r>
              <a:rPr lang="en-US" sz="2000" dirty="0" smtClean="0"/>
              <a:t>     c)   JDDC</a:t>
            </a:r>
          </a:p>
          <a:p>
            <a:pPr marL="0" indent="0">
              <a:buNone/>
            </a:pPr>
            <a:r>
              <a:rPr lang="en-US" sz="2000" dirty="0"/>
              <a:t> </a:t>
            </a:r>
            <a:r>
              <a:rPr lang="en-US" sz="2000" dirty="0" smtClean="0"/>
              <a:t>     d)  Interorganizational Entities</a:t>
            </a:r>
          </a:p>
          <a:p>
            <a:pPr marL="0" indent="0">
              <a:buNone/>
            </a:pPr>
            <a:endParaRPr lang="en-US" sz="2000" dirty="0"/>
          </a:p>
        </p:txBody>
      </p:sp>
      <p:sp>
        <p:nvSpPr>
          <p:cNvPr id="3" name="Slide Number Placeholder 2"/>
          <p:cNvSpPr>
            <a:spLocks noGrp="1"/>
          </p:cNvSpPr>
          <p:nvPr>
            <p:ph type="sldNum" sz="quarter" idx="11"/>
          </p:nvPr>
        </p:nvSpPr>
        <p:spPr/>
        <p:txBody>
          <a:bodyPr/>
          <a:lstStyle/>
          <a:p>
            <a:fld id="{B27C9CEC-CE27-4242-B95B-FC4AF56DB688}" type="slidenum">
              <a:rPr lang="en-US" smtClean="0"/>
              <a:pPr/>
              <a:t>3</a:t>
            </a:fld>
            <a:endParaRPr lang="en-US" dirty="0"/>
          </a:p>
        </p:txBody>
      </p:sp>
      <p:sp>
        <p:nvSpPr>
          <p:cNvPr id="4" name="Title 3"/>
          <p:cNvSpPr>
            <a:spLocks noGrp="1"/>
          </p:cNvSpPr>
          <p:nvPr>
            <p:ph type="title"/>
          </p:nvPr>
        </p:nvSpPr>
        <p:spPr>
          <a:xfrm>
            <a:off x="1181100" y="163830"/>
            <a:ext cx="8437245" cy="712470"/>
          </a:xfrm>
        </p:spPr>
        <p:txBody>
          <a:bodyPr/>
          <a:lstStyle/>
          <a:p>
            <a:r>
              <a:rPr lang="en-US" sz="3200" dirty="0" smtClean="0">
                <a:latin typeface="+mn-lt"/>
              </a:rPr>
              <a:t>Joint Doctrine Priorities</a:t>
            </a:r>
            <a:endParaRPr lang="en-US" sz="3200" dirty="0">
              <a:latin typeface="+mn-lt"/>
            </a:endParaRPr>
          </a:p>
        </p:txBody>
      </p:sp>
    </p:spTree>
    <p:extLst>
      <p:ext uri="{BB962C8B-B14F-4D97-AF65-F5344CB8AC3E}">
        <p14:creationId xmlns:p14="http://schemas.microsoft.com/office/powerpoint/2010/main" val="11312131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75107" y="237268"/>
            <a:ext cx="8437245" cy="696278"/>
          </a:xfrm>
        </p:spPr>
        <p:txBody>
          <a:bodyPr/>
          <a:lstStyle/>
          <a:p>
            <a:pPr algn="ctr"/>
            <a:r>
              <a:rPr lang="en-US" dirty="0" smtClean="0">
                <a:solidFill>
                  <a:schemeClr val="tx1"/>
                </a:solidFill>
              </a:rPr>
              <a:t>Adaptive Doctrine Timeline</a:t>
            </a:r>
            <a:endParaRPr lang="en-US" dirty="0">
              <a:solidFill>
                <a:schemeClr val="tx1"/>
              </a:solidFill>
            </a:endParaRPr>
          </a:p>
        </p:txBody>
      </p:sp>
      <p:pic>
        <p:nvPicPr>
          <p:cNvPr id="5" name="Picture 23" descr="JCSnobckground copy"/>
          <p:cNvPicPr>
            <a:picLocks noChangeAspect="1" noChangeArrowheads="1"/>
          </p:cNvPicPr>
          <p:nvPr/>
        </p:nvPicPr>
        <p:blipFill>
          <a:blip r:embed="rId2" cstate="print"/>
          <a:srcRect/>
          <a:stretch>
            <a:fillRect/>
          </a:stretch>
        </p:blipFill>
        <p:spPr bwMode="auto">
          <a:xfrm>
            <a:off x="284996" y="331471"/>
            <a:ext cx="1064895" cy="1211659"/>
          </a:xfrm>
          <a:prstGeom prst="rect">
            <a:avLst/>
          </a:prstGeom>
          <a:noFill/>
          <a:ln w="9525">
            <a:noFill/>
            <a:miter lim="800000"/>
            <a:headEnd/>
            <a:tailEnd/>
          </a:ln>
        </p:spPr>
      </p:pic>
      <p:pic>
        <p:nvPicPr>
          <p:cNvPr id="6" name="Content Placeholder 5"/>
          <p:cNvPicPr>
            <a:picLocks noGrp="1" noChangeAspect="1"/>
          </p:cNvPicPr>
          <p:nvPr>
            <p:ph idx="1"/>
          </p:nvPr>
        </p:nvPicPr>
        <p:blipFill>
          <a:blip r:embed="rId3"/>
          <a:stretch>
            <a:fillRect/>
          </a:stretch>
        </p:blipFill>
        <p:spPr>
          <a:xfrm>
            <a:off x="475107" y="1372272"/>
            <a:ext cx="8834548" cy="5606058"/>
          </a:xfrm>
          <a:prstGeom prst="rect">
            <a:avLst/>
          </a:prstGeom>
        </p:spPr>
      </p:pic>
      <p:pic>
        <p:nvPicPr>
          <p:cNvPr id="9" name="Picture 8"/>
          <p:cNvPicPr>
            <a:picLocks noChangeAspect="1"/>
          </p:cNvPicPr>
          <p:nvPr/>
        </p:nvPicPr>
        <p:blipFill>
          <a:blip r:embed="rId4"/>
          <a:stretch>
            <a:fillRect/>
          </a:stretch>
        </p:blipFill>
        <p:spPr>
          <a:xfrm>
            <a:off x="1524549" y="5460279"/>
            <a:ext cx="786452" cy="786452"/>
          </a:xfrm>
          <a:prstGeom prst="rect">
            <a:avLst/>
          </a:prstGeom>
        </p:spPr>
      </p:pic>
      <p:pic>
        <p:nvPicPr>
          <p:cNvPr id="10" name="Picture 9"/>
          <p:cNvPicPr>
            <a:picLocks noChangeAspect="1"/>
          </p:cNvPicPr>
          <p:nvPr/>
        </p:nvPicPr>
        <p:blipFill>
          <a:blip r:embed="rId5"/>
          <a:stretch>
            <a:fillRect/>
          </a:stretch>
        </p:blipFill>
        <p:spPr>
          <a:xfrm>
            <a:off x="1901390" y="4712482"/>
            <a:ext cx="32769" cy="701254"/>
          </a:xfrm>
          <a:prstGeom prst="rect">
            <a:avLst/>
          </a:prstGeom>
        </p:spPr>
      </p:pic>
      <p:sp>
        <p:nvSpPr>
          <p:cNvPr id="12" name="TextBox 11"/>
          <p:cNvSpPr txBox="1"/>
          <p:nvPr/>
        </p:nvSpPr>
        <p:spPr>
          <a:xfrm>
            <a:off x="624516" y="4281608"/>
            <a:ext cx="1686485" cy="489365"/>
          </a:xfrm>
          <a:prstGeom prst="rect">
            <a:avLst/>
          </a:prstGeom>
          <a:noFill/>
        </p:spPr>
        <p:txBody>
          <a:bodyPr wrap="square" rtlCol="0">
            <a:spAutoFit/>
          </a:bodyPr>
          <a:lstStyle/>
          <a:p>
            <a:r>
              <a:rPr lang="en-US" sz="1290" b="1" u="sng" dirty="0">
                <a:latin typeface="+mj-lt"/>
              </a:rPr>
              <a:t>Winter 2016 </a:t>
            </a:r>
            <a:r>
              <a:rPr lang="en-US" sz="1290" b="1" dirty="0">
                <a:latin typeface="+mj-lt"/>
              </a:rPr>
              <a:t>– AD conceptualization</a:t>
            </a:r>
          </a:p>
        </p:txBody>
      </p:sp>
      <p:pic>
        <p:nvPicPr>
          <p:cNvPr id="13" name="Picture 12"/>
          <p:cNvPicPr>
            <a:picLocks noChangeAspect="1"/>
          </p:cNvPicPr>
          <p:nvPr/>
        </p:nvPicPr>
        <p:blipFill>
          <a:blip r:embed="rId4"/>
          <a:stretch>
            <a:fillRect/>
          </a:stretch>
        </p:blipFill>
        <p:spPr>
          <a:xfrm>
            <a:off x="2573989" y="4862781"/>
            <a:ext cx="786452" cy="786452"/>
          </a:xfrm>
          <a:prstGeom prst="rect">
            <a:avLst/>
          </a:prstGeom>
        </p:spPr>
      </p:pic>
      <p:pic>
        <p:nvPicPr>
          <p:cNvPr id="14" name="Picture 13"/>
          <p:cNvPicPr>
            <a:picLocks noChangeAspect="1"/>
          </p:cNvPicPr>
          <p:nvPr/>
        </p:nvPicPr>
        <p:blipFill>
          <a:blip r:embed="rId5"/>
          <a:stretch>
            <a:fillRect/>
          </a:stretch>
        </p:blipFill>
        <p:spPr>
          <a:xfrm>
            <a:off x="2950829" y="5709702"/>
            <a:ext cx="32769" cy="701254"/>
          </a:xfrm>
          <a:prstGeom prst="rect">
            <a:avLst/>
          </a:prstGeom>
        </p:spPr>
      </p:pic>
      <p:sp>
        <p:nvSpPr>
          <p:cNvPr id="15" name="TextBox 14"/>
          <p:cNvSpPr txBox="1"/>
          <p:nvPr/>
        </p:nvSpPr>
        <p:spPr>
          <a:xfrm>
            <a:off x="2856330" y="6353393"/>
            <a:ext cx="2315788" cy="489365"/>
          </a:xfrm>
          <a:prstGeom prst="rect">
            <a:avLst/>
          </a:prstGeom>
          <a:noFill/>
        </p:spPr>
        <p:txBody>
          <a:bodyPr wrap="square" rtlCol="0">
            <a:spAutoFit/>
          </a:bodyPr>
          <a:lstStyle/>
          <a:p>
            <a:r>
              <a:rPr lang="en-US" sz="1290" b="1" u="sng" dirty="0">
                <a:latin typeface="+mj-lt"/>
              </a:rPr>
              <a:t>Spring 2017 </a:t>
            </a:r>
            <a:r>
              <a:rPr lang="en-US" sz="1290" b="1" dirty="0">
                <a:latin typeface="+mj-lt"/>
              </a:rPr>
              <a:t>– Decision to proceed with AD process</a:t>
            </a:r>
          </a:p>
        </p:txBody>
      </p:sp>
      <p:pic>
        <p:nvPicPr>
          <p:cNvPr id="16" name="Picture 15"/>
          <p:cNvPicPr>
            <a:picLocks noChangeAspect="1"/>
          </p:cNvPicPr>
          <p:nvPr/>
        </p:nvPicPr>
        <p:blipFill>
          <a:blip r:embed="rId4"/>
          <a:stretch>
            <a:fillRect/>
          </a:stretch>
        </p:blipFill>
        <p:spPr>
          <a:xfrm>
            <a:off x="3607045" y="4292781"/>
            <a:ext cx="786452" cy="786452"/>
          </a:xfrm>
          <a:prstGeom prst="rect">
            <a:avLst/>
          </a:prstGeom>
        </p:spPr>
      </p:pic>
      <p:pic>
        <p:nvPicPr>
          <p:cNvPr id="17" name="Picture 16"/>
          <p:cNvPicPr>
            <a:picLocks noChangeAspect="1"/>
          </p:cNvPicPr>
          <p:nvPr/>
        </p:nvPicPr>
        <p:blipFill>
          <a:blip r:embed="rId5"/>
          <a:stretch>
            <a:fillRect/>
          </a:stretch>
        </p:blipFill>
        <p:spPr>
          <a:xfrm>
            <a:off x="3981456" y="3546027"/>
            <a:ext cx="32769" cy="701254"/>
          </a:xfrm>
          <a:prstGeom prst="rect">
            <a:avLst/>
          </a:prstGeom>
        </p:spPr>
      </p:pic>
      <p:sp>
        <p:nvSpPr>
          <p:cNvPr id="18" name="TextBox 17"/>
          <p:cNvSpPr txBox="1"/>
          <p:nvPr/>
        </p:nvSpPr>
        <p:spPr>
          <a:xfrm>
            <a:off x="2640554" y="3084134"/>
            <a:ext cx="1599752" cy="489365"/>
          </a:xfrm>
          <a:prstGeom prst="rect">
            <a:avLst/>
          </a:prstGeom>
          <a:noFill/>
        </p:spPr>
        <p:txBody>
          <a:bodyPr wrap="square" rtlCol="0">
            <a:spAutoFit/>
          </a:bodyPr>
          <a:lstStyle/>
          <a:p>
            <a:r>
              <a:rPr lang="en-US" sz="1290" b="1" u="sng" dirty="0">
                <a:latin typeface="+mj-lt"/>
              </a:rPr>
              <a:t>Summer 2017</a:t>
            </a:r>
            <a:r>
              <a:rPr lang="en-US" sz="1290" b="1" dirty="0">
                <a:latin typeface="+mj-lt"/>
              </a:rPr>
              <a:t> – AD beta testing begins</a:t>
            </a:r>
          </a:p>
        </p:txBody>
      </p:sp>
      <p:pic>
        <p:nvPicPr>
          <p:cNvPr id="19" name="Picture 18"/>
          <p:cNvPicPr>
            <a:picLocks noChangeAspect="1"/>
          </p:cNvPicPr>
          <p:nvPr/>
        </p:nvPicPr>
        <p:blipFill>
          <a:blip r:embed="rId4"/>
          <a:stretch>
            <a:fillRect/>
          </a:stretch>
        </p:blipFill>
        <p:spPr>
          <a:xfrm>
            <a:off x="5476604" y="3198682"/>
            <a:ext cx="786452" cy="786452"/>
          </a:xfrm>
          <a:prstGeom prst="rect">
            <a:avLst/>
          </a:prstGeom>
        </p:spPr>
      </p:pic>
      <p:pic>
        <p:nvPicPr>
          <p:cNvPr id="20" name="Picture 19"/>
          <p:cNvPicPr>
            <a:picLocks noChangeAspect="1"/>
          </p:cNvPicPr>
          <p:nvPr/>
        </p:nvPicPr>
        <p:blipFill>
          <a:blip r:embed="rId4"/>
          <a:stretch>
            <a:fillRect/>
          </a:stretch>
        </p:blipFill>
        <p:spPr>
          <a:xfrm>
            <a:off x="7153480" y="2274393"/>
            <a:ext cx="786452" cy="786452"/>
          </a:xfrm>
          <a:prstGeom prst="rect">
            <a:avLst/>
          </a:prstGeom>
        </p:spPr>
      </p:pic>
      <p:pic>
        <p:nvPicPr>
          <p:cNvPr id="21" name="Picture 20"/>
          <p:cNvPicPr>
            <a:picLocks noChangeAspect="1"/>
          </p:cNvPicPr>
          <p:nvPr/>
        </p:nvPicPr>
        <p:blipFill>
          <a:blip r:embed="rId5"/>
          <a:stretch>
            <a:fillRect/>
          </a:stretch>
        </p:blipFill>
        <p:spPr>
          <a:xfrm>
            <a:off x="5853444" y="4043971"/>
            <a:ext cx="32769" cy="701254"/>
          </a:xfrm>
          <a:prstGeom prst="rect">
            <a:avLst/>
          </a:prstGeom>
        </p:spPr>
      </p:pic>
      <p:pic>
        <p:nvPicPr>
          <p:cNvPr id="22" name="Picture 21"/>
          <p:cNvPicPr>
            <a:picLocks noChangeAspect="1"/>
          </p:cNvPicPr>
          <p:nvPr/>
        </p:nvPicPr>
        <p:blipFill>
          <a:blip r:embed="rId5"/>
          <a:stretch>
            <a:fillRect/>
          </a:stretch>
        </p:blipFill>
        <p:spPr>
          <a:xfrm>
            <a:off x="7530323" y="1504624"/>
            <a:ext cx="32769" cy="701254"/>
          </a:xfrm>
          <a:prstGeom prst="rect">
            <a:avLst/>
          </a:prstGeom>
        </p:spPr>
      </p:pic>
      <p:sp>
        <p:nvSpPr>
          <p:cNvPr id="23" name="TextBox 22"/>
          <p:cNvSpPr txBox="1"/>
          <p:nvPr/>
        </p:nvSpPr>
        <p:spPr>
          <a:xfrm>
            <a:off x="5772491" y="4632235"/>
            <a:ext cx="1586575" cy="489365"/>
          </a:xfrm>
          <a:prstGeom prst="rect">
            <a:avLst/>
          </a:prstGeom>
          <a:noFill/>
        </p:spPr>
        <p:txBody>
          <a:bodyPr wrap="square" rtlCol="0">
            <a:spAutoFit/>
          </a:bodyPr>
          <a:lstStyle/>
          <a:p>
            <a:r>
              <a:rPr lang="en-US" sz="1290" b="1" u="sng" dirty="0">
                <a:latin typeface="+mj-lt"/>
              </a:rPr>
              <a:t>TBD</a:t>
            </a:r>
            <a:r>
              <a:rPr lang="en-US" sz="1290" b="1" dirty="0">
                <a:latin typeface="+mj-lt"/>
              </a:rPr>
              <a:t> – AD codified in CJCSI 5120</a:t>
            </a:r>
          </a:p>
        </p:txBody>
      </p:sp>
      <p:sp>
        <p:nvSpPr>
          <p:cNvPr id="24" name="TextBox 23"/>
          <p:cNvSpPr txBox="1"/>
          <p:nvPr/>
        </p:nvSpPr>
        <p:spPr>
          <a:xfrm>
            <a:off x="6485442" y="1237261"/>
            <a:ext cx="1747249" cy="489365"/>
          </a:xfrm>
          <a:prstGeom prst="rect">
            <a:avLst/>
          </a:prstGeom>
          <a:noFill/>
        </p:spPr>
        <p:txBody>
          <a:bodyPr wrap="square" rtlCol="0">
            <a:spAutoFit/>
          </a:bodyPr>
          <a:lstStyle/>
          <a:p>
            <a:r>
              <a:rPr lang="en-US" sz="1290" b="1" u="sng" dirty="0">
                <a:latin typeface="+mj-lt"/>
              </a:rPr>
              <a:t>TBD</a:t>
            </a:r>
            <a:r>
              <a:rPr lang="en-US" sz="1290" b="1" dirty="0">
                <a:latin typeface="+mj-lt"/>
              </a:rPr>
              <a:t> – AD full execution</a:t>
            </a:r>
          </a:p>
        </p:txBody>
      </p:sp>
      <p:sp>
        <p:nvSpPr>
          <p:cNvPr id="25" name="Down Arrow 24"/>
          <p:cNvSpPr/>
          <p:nvPr/>
        </p:nvSpPr>
        <p:spPr bwMode="auto">
          <a:xfrm>
            <a:off x="4747957" y="2533538"/>
            <a:ext cx="336815" cy="1748069"/>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8298" tIns="49149" rIns="98298" bIns="49149" numCol="1" rtlCol="0" anchor="t" anchorCtr="0" compatLnSpc="1">
            <a:prstTxWarp prst="textNoShape">
              <a:avLst/>
            </a:prstTxWarp>
          </a:bodyPr>
          <a:lstStyle/>
          <a:p>
            <a:pPr defTabSz="982980" fontAlgn="base">
              <a:spcBef>
                <a:spcPct val="0"/>
              </a:spcBef>
              <a:spcAft>
                <a:spcPct val="0"/>
              </a:spcAft>
            </a:pPr>
            <a:endParaRPr lang="en-US" sz="1935" b="1">
              <a:latin typeface="Arial" charset="0"/>
              <a:cs typeface="Arial" charset="0"/>
            </a:endParaRPr>
          </a:p>
        </p:txBody>
      </p:sp>
      <p:sp>
        <p:nvSpPr>
          <p:cNvPr id="26" name="TextBox 25"/>
          <p:cNvSpPr txBox="1"/>
          <p:nvPr/>
        </p:nvSpPr>
        <p:spPr>
          <a:xfrm>
            <a:off x="4482456" y="2274393"/>
            <a:ext cx="1204632" cy="290849"/>
          </a:xfrm>
          <a:prstGeom prst="rect">
            <a:avLst/>
          </a:prstGeom>
          <a:noFill/>
        </p:spPr>
        <p:txBody>
          <a:bodyPr wrap="square" rtlCol="0">
            <a:spAutoFit/>
          </a:bodyPr>
          <a:lstStyle/>
          <a:p>
            <a:r>
              <a:rPr lang="en-US" sz="1290" b="1" dirty="0">
                <a:latin typeface="+mj-lt"/>
              </a:rPr>
              <a:t>61</a:t>
            </a:r>
            <a:r>
              <a:rPr lang="en-US" sz="1290" b="1" baseline="30000" dirty="0">
                <a:latin typeface="+mj-lt"/>
              </a:rPr>
              <a:t>st</a:t>
            </a:r>
            <a:r>
              <a:rPr lang="en-US" sz="1290" b="1" dirty="0">
                <a:latin typeface="+mj-lt"/>
              </a:rPr>
              <a:t> JDPC</a:t>
            </a:r>
          </a:p>
        </p:txBody>
      </p:sp>
    </p:spTree>
    <p:extLst>
      <p:ext uri="{BB962C8B-B14F-4D97-AF65-F5344CB8AC3E}">
        <p14:creationId xmlns:p14="http://schemas.microsoft.com/office/powerpoint/2010/main" val="41882478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Box 47"/>
          <p:cNvSpPr txBox="1">
            <a:spLocks noChangeArrowheads="1"/>
          </p:cNvSpPr>
          <p:nvPr/>
        </p:nvSpPr>
        <p:spPr bwMode="auto">
          <a:xfrm>
            <a:off x="245745" y="76911"/>
            <a:ext cx="9420225" cy="577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3377" tIns="56689" rIns="113377" bIns="56689">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US" altLang="en-US" sz="3010" b="1" i="1" dirty="0" smtClean="0">
                <a:solidFill>
                  <a:srgbClr val="000000"/>
                </a:solidFill>
                <a:latin typeface="Times New Roman" panose="02020603050405020304" pitchFamily="18" charset="0"/>
                <a:cs typeface="Times New Roman" panose="02020603050405020304" pitchFamily="18" charset="0"/>
              </a:rPr>
              <a:t>Institutionalize </a:t>
            </a:r>
            <a:r>
              <a:rPr lang="en-US" altLang="en-US" sz="3010" b="1" i="1" dirty="0">
                <a:solidFill>
                  <a:srgbClr val="000000"/>
                </a:solidFill>
                <a:latin typeface="Times New Roman" panose="02020603050405020304" pitchFamily="18" charset="0"/>
                <a:cs typeface="Times New Roman" panose="02020603050405020304" pitchFamily="18" charset="0"/>
              </a:rPr>
              <a:t>the Adaptive Doctrine Process</a:t>
            </a:r>
          </a:p>
        </p:txBody>
      </p:sp>
      <p:sp>
        <p:nvSpPr>
          <p:cNvPr id="16" name="Right Arrow 15"/>
          <p:cNvSpPr/>
          <p:nvPr/>
        </p:nvSpPr>
        <p:spPr bwMode="auto">
          <a:xfrm>
            <a:off x="564541" y="1314450"/>
            <a:ext cx="8200364" cy="982980"/>
          </a:xfrm>
          <a:prstGeom prst="rightArrow">
            <a:avLst>
              <a:gd name="adj1" fmla="val 79004"/>
              <a:gd name="adj2" fmla="val 44938"/>
            </a:avLst>
          </a:prstGeom>
          <a:solidFill>
            <a:schemeClr val="accent1">
              <a:lumMod val="40000"/>
              <a:lumOff val="60000"/>
            </a:schemeClr>
          </a:solidFill>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935" dirty="0"/>
          </a:p>
        </p:txBody>
      </p:sp>
      <p:sp>
        <p:nvSpPr>
          <p:cNvPr id="18" name="Rectangle 17"/>
          <p:cNvSpPr/>
          <p:nvPr/>
        </p:nvSpPr>
        <p:spPr bwMode="auto">
          <a:xfrm>
            <a:off x="819151" y="1560195"/>
            <a:ext cx="7293848" cy="491490"/>
          </a:xfrm>
          <a:prstGeom prst="rect">
            <a:avLst/>
          </a:prstGeom>
          <a:gradFill flip="none" rotWithShape="1">
            <a:gsLst>
              <a:gs pos="0">
                <a:schemeClr val="tx1">
                  <a:lumMod val="50000"/>
                  <a:lumOff val="50000"/>
                  <a:shade val="30000"/>
                  <a:satMod val="115000"/>
                </a:schemeClr>
              </a:gs>
              <a:gs pos="50000">
                <a:schemeClr val="tx1">
                  <a:lumMod val="50000"/>
                  <a:lumOff val="50000"/>
                  <a:shade val="67500"/>
                  <a:satMod val="115000"/>
                </a:schemeClr>
              </a:gs>
              <a:gs pos="100000">
                <a:schemeClr val="tx1">
                  <a:lumMod val="50000"/>
                  <a:lumOff val="50000"/>
                  <a:shade val="100000"/>
                  <a:satMod val="115000"/>
                </a:schemeClr>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290" b="1" dirty="0">
                <a:solidFill>
                  <a:srgbClr val="FFFF00"/>
                </a:solidFill>
                <a:latin typeface="Times New Roman" panose="02020603050405020304" pitchFamily="18" charset="0"/>
                <a:cs typeface="Times New Roman" panose="02020603050405020304" pitchFamily="18" charset="0"/>
              </a:rPr>
              <a:t>5.2  Institutionalize the Adaptive Doctrine Process</a:t>
            </a:r>
          </a:p>
        </p:txBody>
      </p:sp>
      <p:sp>
        <p:nvSpPr>
          <p:cNvPr id="5" name="Oval 4"/>
          <p:cNvSpPr/>
          <p:nvPr/>
        </p:nvSpPr>
        <p:spPr>
          <a:xfrm>
            <a:off x="245745" y="2736085"/>
            <a:ext cx="2621280" cy="14744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935"/>
          </a:p>
        </p:txBody>
      </p:sp>
      <p:sp>
        <p:nvSpPr>
          <p:cNvPr id="29704" name="TextBox 6"/>
          <p:cNvSpPr txBox="1">
            <a:spLocks noChangeArrowheads="1"/>
          </p:cNvSpPr>
          <p:nvPr/>
        </p:nvSpPr>
        <p:spPr bwMode="auto">
          <a:xfrm>
            <a:off x="1064895" y="2933705"/>
            <a:ext cx="1720215" cy="985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935" dirty="0">
                <a:solidFill>
                  <a:schemeClr val="bg1"/>
                </a:solidFill>
              </a:rPr>
              <a:t>Adaptive Doctrine Theory</a:t>
            </a:r>
          </a:p>
        </p:txBody>
      </p:sp>
      <p:sp>
        <p:nvSpPr>
          <p:cNvPr id="9" name="Right Arrow 8"/>
          <p:cNvSpPr/>
          <p:nvPr/>
        </p:nvSpPr>
        <p:spPr>
          <a:xfrm>
            <a:off x="3194685" y="3309490"/>
            <a:ext cx="2703195" cy="491490"/>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935"/>
          </a:p>
        </p:txBody>
      </p:sp>
      <p:sp>
        <p:nvSpPr>
          <p:cNvPr id="12" name="Rectangle 11"/>
          <p:cNvSpPr/>
          <p:nvPr/>
        </p:nvSpPr>
        <p:spPr>
          <a:xfrm>
            <a:off x="6225540" y="2818000"/>
            <a:ext cx="2375535" cy="13925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935"/>
          </a:p>
        </p:txBody>
      </p:sp>
      <p:sp>
        <p:nvSpPr>
          <p:cNvPr id="29707" name="TextBox 25"/>
          <p:cNvSpPr txBox="1">
            <a:spLocks noChangeArrowheads="1"/>
          </p:cNvSpPr>
          <p:nvPr/>
        </p:nvSpPr>
        <p:spPr bwMode="auto">
          <a:xfrm>
            <a:off x="6307650" y="3049205"/>
            <a:ext cx="2211705" cy="687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935" dirty="0">
                <a:solidFill>
                  <a:schemeClr val="bg1"/>
                </a:solidFill>
              </a:rPr>
              <a:t>Adaptive Doctrine Practical Application</a:t>
            </a:r>
          </a:p>
        </p:txBody>
      </p:sp>
      <p:sp>
        <p:nvSpPr>
          <p:cNvPr id="21" name="Rectangle 20"/>
          <p:cNvSpPr/>
          <p:nvPr/>
        </p:nvSpPr>
        <p:spPr>
          <a:xfrm>
            <a:off x="245745" y="4345305"/>
            <a:ext cx="8846820" cy="573405"/>
          </a:xfrm>
          <a:prstGeom prst="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935"/>
          </a:p>
        </p:txBody>
      </p:sp>
      <p:sp>
        <p:nvSpPr>
          <p:cNvPr id="29709" name="TextBox 21"/>
          <p:cNvSpPr txBox="1">
            <a:spLocks noChangeArrowheads="1"/>
          </p:cNvSpPr>
          <p:nvPr/>
        </p:nvSpPr>
        <p:spPr bwMode="auto">
          <a:xfrm>
            <a:off x="892533" y="4422102"/>
            <a:ext cx="8609607" cy="489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2580" b="1" dirty="0"/>
              <a:t>Codification of Adaptive Doctrine in </a:t>
            </a:r>
            <a:r>
              <a:rPr lang="en-US" altLang="en-US" sz="2580" b="1" dirty="0" smtClean="0"/>
              <a:t>CJCSM </a:t>
            </a:r>
            <a:r>
              <a:rPr lang="en-US" altLang="en-US" sz="2580" b="1" dirty="0"/>
              <a:t>5120</a:t>
            </a:r>
          </a:p>
        </p:txBody>
      </p:sp>
      <p:sp>
        <p:nvSpPr>
          <p:cNvPr id="29710" name="TextBox 23"/>
          <p:cNvSpPr txBox="1">
            <a:spLocks noChangeArrowheads="1"/>
          </p:cNvSpPr>
          <p:nvPr/>
        </p:nvSpPr>
        <p:spPr bwMode="auto">
          <a:xfrm>
            <a:off x="81915" y="5000625"/>
            <a:ext cx="4832985" cy="22429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2150" b="1" u="sng" dirty="0" smtClean="0"/>
              <a:t>CJCSM </a:t>
            </a:r>
            <a:r>
              <a:rPr lang="en-US" altLang="en-US" sz="2150" b="1" u="sng" dirty="0"/>
              <a:t>5120 Revision</a:t>
            </a:r>
          </a:p>
          <a:p>
            <a:pPr>
              <a:spcBef>
                <a:spcPct val="0"/>
              </a:spcBef>
              <a:buFontTx/>
              <a:buNone/>
            </a:pPr>
            <a:r>
              <a:rPr lang="en-US" altLang="en-US" sz="1935" dirty="0"/>
              <a:t>-First significant revision of doctrine development methods in 25 years</a:t>
            </a:r>
          </a:p>
          <a:p>
            <a:pPr>
              <a:spcBef>
                <a:spcPct val="0"/>
              </a:spcBef>
              <a:buFontTx/>
              <a:buNone/>
            </a:pPr>
            <a:r>
              <a:rPr lang="en-US" altLang="en-US" sz="1935" b="1" dirty="0"/>
              <a:t>Timeline:</a:t>
            </a:r>
          </a:p>
          <a:p>
            <a:pPr>
              <a:spcBef>
                <a:spcPct val="0"/>
              </a:spcBef>
              <a:buFontTx/>
              <a:buNone/>
            </a:pPr>
            <a:r>
              <a:rPr lang="en-US" altLang="en-US" sz="1505" dirty="0"/>
              <a:t>-Jun 18: Writers Working Group</a:t>
            </a:r>
          </a:p>
          <a:p>
            <a:pPr>
              <a:spcBef>
                <a:spcPct val="0"/>
              </a:spcBef>
              <a:buFontTx/>
              <a:buNone/>
            </a:pPr>
            <a:r>
              <a:rPr lang="en-US" altLang="en-US" sz="1505" dirty="0"/>
              <a:t>-Jul 18: 2d Round of </a:t>
            </a:r>
            <a:r>
              <a:rPr lang="en-US" altLang="en-US" sz="1505" dirty="0" smtClean="0"/>
              <a:t>CJCSM </a:t>
            </a:r>
            <a:r>
              <a:rPr lang="en-US" altLang="en-US" sz="1505" dirty="0"/>
              <a:t>5120 staffing</a:t>
            </a:r>
          </a:p>
          <a:p>
            <a:pPr>
              <a:spcBef>
                <a:spcPct val="0"/>
              </a:spcBef>
              <a:buFontTx/>
              <a:buNone/>
            </a:pPr>
            <a:r>
              <a:rPr lang="en-US" altLang="en-US" sz="1505" dirty="0"/>
              <a:t>-Sep 18: Comment adjudicated</a:t>
            </a:r>
          </a:p>
          <a:p>
            <a:pPr>
              <a:spcBef>
                <a:spcPct val="0"/>
              </a:spcBef>
              <a:buFontTx/>
              <a:buNone/>
            </a:pPr>
            <a:r>
              <a:rPr lang="en-US" altLang="en-US" sz="1505" dirty="0"/>
              <a:t>-Fall 18: Revised </a:t>
            </a:r>
            <a:r>
              <a:rPr lang="en-US" altLang="en-US" sz="1505" dirty="0" smtClean="0"/>
              <a:t>CJCSM </a:t>
            </a:r>
            <a:r>
              <a:rPr lang="en-US" altLang="en-US" sz="1505" dirty="0"/>
              <a:t>5120 promulgated</a:t>
            </a:r>
          </a:p>
        </p:txBody>
      </p:sp>
      <p:cxnSp>
        <p:nvCxnSpPr>
          <p:cNvPr id="27" name="Straight Connector 26"/>
          <p:cNvCxnSpPr/>
          <p:nvPr/>
        </p:nvCxnSpPr>
        <p:spPr>
          <a:xfrm>
            <a:off x="4914900" y="5000625"/>
            <a:ext cx="0" cy="2293620"/>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sp>
        <p:nvSpPr>
          <p:cNvPr id="29712" name="TextBox 32"/>
          <p:cNvSpPr txBox="1">
            <a:spLocks noChangeArrowheads="1"/>
          </p:cNvSpPr>
          <p:nvPr/>
        </p:nvSpPr>
        <p:spPr bwMode="auto">
          <a:xfrm>
            <a:off x="4996815" y="4966494"/>
            <a:ext cx="4832985" cy="1912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2150" b="1" u="sng"/>
              <a:t>Adaptive Doctrine Execution</a:t>
            </a:r>
          </a:p>
          <a:p>
            <a:pPr>
              <a:spcBef>
                <a:spcPct val="0"/>
              </a:spcBef>
              <a:buFontTx/>
              <a:buNone/>
            </a:pPr>
            <a:r>
              <a:rPr lang="en-US" altLang="en-US" sz="1935"/>
              <a:t>-Implement Preliminary Assessment</a:t>
            </a:r>
          </a:p>
          <a:p>
            <a:pPr>
              <a:spcBef>
                <a:spcPct val="0"/>
              </a:spcBef>
              <a:buFontTx/>
              <a:buNone/>
            </a:pPr>
            <a:endParaRPr lang="en-US" altLang="en-US" sz="1935"/>
          </a:p>
          <a:p>
            <a:pPr>
              <a:spcBef>
                <a:spcPct val="0"/>
              </a:spcBef>
              <a:buFontTx/>
              <a:buNone/>
            </a:pPr>
            <a:r>
              <a:rPr lang="en-US" altLang="en-US" sz="1935"/>
              <a:t>-Reduce staffing from two to one round</a:t>
            </a:r>
          </a:p>
          <a:p>
            <a:pPr>
              <a:spcBef>
                <a:spcPct val="0"/>
              </a:spcBef>
              <a:buFontTx/>
              <a:buNone/>
            </a:pPr>
            <a:endParaRPr lang="en-US" altLang="en-US" sz="1935"/>
          </a:p>
          <a:p>
            <a:pPr>
              <a:spcBef>
                <a:spcPct val="0"/>
              </a:spcBef>
              <a:buFontTx/>
              <a:buNone/>
            </a:pPr>
            <a:r>
              <a:rPr lang="en-US" altLang="en-US" sz="1935"/>
              <a:t>-Execute doctrine library refinement</a:t>
            </a:r>
          </a:p>
        </p:txBody>
      </p:sp>
      <p:sp>
        <p:nvSpPr>
          <p:cNvPr id="29713" name="TextBox 28"/>
          <p:cNvSpPr txBox="1">
            <a:spLocks noChangeArrowheads="1"/>
          </p:cNvSpPr>
          <p:nvPr/>
        </p:nvSpPr>
        <p:spPr bwMode="auto">
          <a:xfrm>
            <a:off x="409575" y="2309377"/>
            <a:ext cx="8928735" cy="390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935" b="1"/>
              <a:t>BLUF: Doctrine will move at the speed of change to support the Joint Force</a:t>
            </a:r>
          </a:p>
        </p:txBody>
      </p:sp>
    </p:spTree>
    <p:extLst>
      <p:ext uri="{BB962C8B-B14F-4D97-AF65-F5344CB8AC3E}">
        <p14:creationId xmlns:p14="http://schemas.microsoft.com/office/powerpoint/2010/main" val="19184978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2" name="Group 41"/>
          <p:cNvGrpSpPr/>
          <p:nvPr/>
        </p:nvGrpSpPr>
        <p:grpSpPr>
          <a:xfrm>
            <a:off x="229426" y="164880"/>
            <a:ext cx="9486475" cy="7482541"/>
            <a:chOff x="1105325" y="145630"/>
            <a:chExt cx="9486475" cy="7482541"/>
          </a:xfrm>
        </p:grpSpPr>
        <p:cxnSp>
          <p:nvCxnSpPr>
            <p:cNvPr id="47" name="Straight Connector 46"/>
            <p:cNvCxnSpPr>
              <a:cxnSpLocks/>
              <a:endCxn id="51" idx="1"/>
            </p:cNvCxnSpPr>
            <p:nvPr/>
          </p:nvCxnSpPr>
          <p:spPr>
            <a:xfrm>
              <a:off x="4439733" y="1584036"/>
              <a:ext cx="1848380" cy="27181"/>
            </a:xfrm>
            <a:prstGeom prst="line">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cxnSpLocks/>
            </p:cNvCxnSpPr>
            <p:nvPr/>
          </p:nvCxnSpPr>
          <p:spPr>
            <a:xfrm flipV="1">
              <a:off x="2084031" y="2306733"/>
              <a:ext cx="1211040" cy="1149845"/>
            </a:xfrm>
            <a:prstGeom prst="straightConnector1">
              <a:avLst/>
            </a:prstGeom>
            <a:ln w="76200">
              <a:solidFill>
                <a:schemeClr val="tx1"/>
              </a:solidFill>
              <a:tailEnd type="triangle"/>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16" name="TextBox 115"/>
            <p:cNvSpPr txBox="1"/>
            <p:nvPr/>
          </p:nvSpPr>
          <p:spPr>
            <a:xfrm>
              <a:off x="5046062" y="1021479"/>
              <a:ext cx="871451" cy="300082"/>
            </a:xfrm>
            <a:prstGeom prst="rect">
              <a:avLst/>
            </a:prstGeom>
            <a:noFill/>
          </p:spPr>
          <p:txBody>
            <a:bodyPr wrap="square" rtlCol="0">
              <a:spAutoFit/>
            </a:bodyPr>
            <a:lstStyle/>
            <a:p>
              <a:pPr algn="ctr"/>
              <a:r>
                <a:rPr lang="en-US" sz="675" b="1" dirty="0">
                  <a:solidFill>
                    <a:schemeClr val="bg1"/>
                  </a:solidFill>
                  <a:latin typeface="Arial" panose="020B0604020202020204" pitchFamily="34" charset="0"/>
                  <a:cs typeface="Arial" panose="020B0604020202020204" pitchFamily="34" charset="0"/>
                </a:rPr>
                <a:t>Validated </a:t>
              </a:r>
            </a:p>
            <a:p>
              <a:pPr algn="ctr"/>
              <a:r>
                <a:rPr lang="en-US" sz="675" b="1" dirty="0">
                  <a:solidFill>
                    <a:schemeClr val="bg1"/>
                  </a:solidFill>
                  <a:latin typeface="Arial" panose="020B0604020202020204" pitchFamily="34" charset="0"/>
                  <a:cs typeface="Arial" panose="020B0604020202020204" pitchFamily="34" charset="0"/>
                </a:rPr>
                <a:t> 1 Nov 2017</a:t>
              </a:r>
            </a:p>
          </p:txBody>
        </p:sp>
        <p:sp>
          <p:nvSpPr>
            <p:cNvPr id="51" name="Flowchart: Multidocument 50"/>
            <p:cNvSpPr/>
            <p:nvPr/>
          </p:nvSpPr>
          <p:spPr>
            <a:xfrm>
              <a:off x="6288113" y="1092077"/>
              <a:ext cx="830453" cy="1038280"/>
            </a:xfrm>
            <a:prstGeom prst="flowChartMultidocumen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75" dirty="0">
                  <a:solidFill>
                    <a:schemeClr val="tx1"/>
                  </a:solidFill>
                  <a:latin typeface="Arial" panose="020B0604020202020204" pitchFamily="34" charset="0"/>
                  <a:cs typeface="Arial" panose="020B0604020202020204" pitchFamily="34" charset="0"/>
                </a:rPr>
                <a:t>Preliminary</a:t>
              </a:r>
            </a:p>
            <a:p>
              <a:pPr algn="ctr"/>
              <a:r>
                <a:rPr lang="en-US" sz="675" dirty="0">
                  <a:solidFill>
                    <a:schemeClr val="tx1"/>
                  </a:solidFill>
                  <a:latin typeface="Arial" panose="020B0604020202020204" pitchFamily="34" charset="0"/>
                  <a:cs typeface="Arial" panose="020B0604020202020204" pitchFamily="34" charset="0"/>
                </a:rPr>
                <a:t>Assessment to Validated as of Date </a:t>
              </a:r>
            </a:p>
            <a:p>
              <a:pPr algn="ctr"/>
              <a:r>
                <a:rPr lang="en-US" sz="675" dirty="0">
                  <a:solidFill>
                    <a:schemeClr val="tx1"/>
                  </a:solidFill>
                  <a:latin typeface="Arial" panose="020B0604020202020204" pitchFamily="34" charset="0"/>
                  <a:cs typeface="Arial" panose="020B0604020202020204" pitchFamily="34" charset="0"/>
                </a:rPr>
                <a:t>90 day process</a:t>
              </a:r>
            </a:p>
            <a:p>
              <a:pPr algn="ctr"/>
              <a:endParaRPr lang="en-US" sz="675" dirty="0">
                <a:solidFill>
                  <a:schemeClr val="tx1"/>
                </a:solidFill>
                <a:latin typeface="Arial" panose="020B0604020202020204" pitchFamily="34" charset="0"/>
                <a:cs typeface="Arial" panose="020B0604020202020204" pitchFamily="34" charset="0"/>
              </a:endParaRPr>
            </a:p>
          </p:txBody>
        </p:sp>
        <p:sp>
          <p:nvSpPr>
            <p:cNvPr id="52" name="TextBox 51"/>
            <p:cNvSpPr txBox="1"/>
            <p:nvPr/>
          </p:nvSpPr>
          <p:spPr>
            <a:xfrm>
              <a:off x="3313986" y="1153893"/>
              <a:ext cx="1125747" cy="1546577"/>
            </a:xfrm>
            <a:prstGeom prst="rect">
              <a:avLst/>
            </a:prstGeom>
            <a:noFill/>
            <a:ln>
              <a:solidFill>
                <a:schemeClr val="tx1"/>
              </a:solidFill>
            </a:ln>
            <a:effectLst>
              <a:outerShdw blurRad="50800" dist="38100" dir="8100000" algn="tr" rotWithShape="0">
                <a:prstClr val="black">
                  <a:alpha val="40000"/>
                </a:prstClr>
              </a:outerShdw>
            </a:effectLst>
          </p:spPr>
          <p:txBody>
            <a:bodyPr wrap="square" rtlCol="0">
              <a:spAutoFit/>
            </a:bodyPr>
            <a:lstStyle/>
            <a:p>
              <a:pPr algn="ctr"/>
              <a:r>
                <a:rPr lang="en-US" sz="1050" u="sng" dirty="0">
                  <a:latin typeface="Arial" panose="020B0604020202020204" pitchFamily="34" charset="0"/>
                  <a:cs typeface="Arial" panose="020B0604020202020204" pitchFamily="34" charset="0"/>
                </a:rPr>
                <a:t>Validated</a:t>
              </a:r>
            </a:p>
            <a:p>
              <a:pPr>
                <a:buFont typeface="Arial" panose="020B0604020202020204" pitchFamily="34" charset="0"/>
                <a:buChar char="•"/>
              </a:pPr>
              <a:r>
                <a:rPr lang="en-US" sz="1050" dirty="0">
                  <a:latin typeface="Arial" panose="020B0604020202020204" pitchFamily="34" charset="0"/>
                  <a:cs typeface="Arial" panose="020B0604020202020204" pitchFamily="34" charset="0"/>
                </a:rPr>
                <a:t>No further action required</a:t>
              </a:r>
            </a:p>
            <a:p>
              <a:pPr>
                <a:buFont typeface="Arial" panose="020B0604020202020204" pitchFamily="34" charset="0"/>
                <a:buChar char="•"/>
              </a:pPr>
              <a:r>
                <a:rPr lang="en-US" sz="1050" dirty="0">
                  <a:latin typeface="Arial" panose="020B0604020202020204" pitchFamily="34" charset="0"/>
                  <a:cs typeface="Arial" panose="020B0604020202020204" pitchFamily="34" charset="0"/>
                </a:rPr>
                <a:t>Re-enters work schedule in 12 months</a:t>
              </a:r>
            </a:p>
            <a:p>
              <a:pPr>
                <a:buFont typeface="Arial" panose="020B0604020202020204" pitchFamily="34" charset="0"/>
                <a:buChar char="•"/>
              </a:pPr>
              <a:r>
                <a:rPr lang="en-US" sz="1050" dirty="0">
                  <a:latin typeface="Arial" panose="020B0604020202020204" pitchFamily="34" charset="0"/>
                  <a:cs typeface="Arial" panose="020B0604020202020204" pitchFamily="34" charset="0"/>
                </a:rPr>
                <a:t>“Reviewed as of DD MMM YY”</a:t>
              </a:r>
            </a:p>
          </p:txBody>
        </p:sp>
        <p:sp>
          <p:nvSpPr>
            <p:cNvPr id="56" name="TextBox 55"/>
            <p:cNvSpPr txBox="1"/>
            <p:nvPr/>
          </p:nvSpPr>
          <p:spPr>
            <a:xfrm>
              <a:off x="6934050" y="145630"/>
              <a:ext cx="3493264" cy="584775"/>
            </a:xfrm>
            <a:prstGeom prst="rect">
              <a:avLst/>
            </a:prstGeom>
            <a:noFill/>
          </p:spPr>
          <p:txBody>
            <a:bodyPr wrap="none" rtlCol="0">
              <a:spAutoFit/>
            </a:bodyPr>
            <a:lstStyle/>
            <a:p>
              <a:r>
                <a:rPr lang="en-US" sz="3200" b="1" i="1" dirty="0">
                  <a:latin typeface="Times New Roman" panose="02020603050405020304" pitchFamily="18" charset="0"/>
                  <a:cs typeface="Times New Roman" panose="02020603050405020304" pitchFamily="18" charset="0"/>
                </a:rPr>
                <a:t>Adaptive to Process</a:t>
              </a:r>
            </a:p>
          </p:txBody>
        </p:sp>
        <p:grpSp>
          <p:nvGrpSpPr>
            <p:cNvPr id="57" name="Group 56"/>
            <p:cNvGrpSpPr/>
            <p:nvPr/>
          </p:nvGrpSpPr>
          <p:grpSpPr>
            <a:xfrm>
              <a:off x="2362200" y="4228726"/>
              <a:ext cx="8229600" cy="2130662"/>
              <a:chOff x="838200" y="4393826"/>
              <a:chExt cx="8229600" cy="2130662"/>
            </a:xfrm>
          </p:grpSpPr>
          <p:cxnSp>
            <p:nvCxnSpPr>
              <p:cNvPr id="104" name="Straight Arrow Connector 103"/>
              <p:cNvCxnSpPr>
                <a:cxnSpLocks/>
              </p:cNvCxnSpPr>
              <p:nvPr/>
            </p:nvCxnSpPr>
            <p:spPr>
              <a:xfrm>
                <a:off x="838200" y="4393826"/>
                <a:ext cx="587416" cy="1031343"/>
              </a:xfrm>
              <a:prstGeom prst="straightConnector1">
                <a:avLst/>
              </a:prstGeom>
              <a:ln w="76200">
                <a:solidFill>
                  <a:schemeClr val="tx1"/>
                </a:solidFill>
                <a:tailEnd type="triangle"/>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flipV="1">
                <a:off x="2624932" y="5662991"/>
                <a:ext cx="5782421" cy="25434"/>
              </a:xfrm>
              <a:prstGeom prst="line">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6" name="TextBox 105"/>
              <p:cNvSpPr txBox="1"/>
              <p:nvPr/>
            </p:nvSpPr>
            <p:spPr>
              <a:xfrm>
                <a:off x="1421868" y="5391923"/>
                <a:ext cx="1195642" cy="577081"/>
              </a:xfrm>
              <a:prstGeom prst="rect">
                <a:avLst/>
              </a:prstGeom>
              <a:noFill/>
              <a:ln>
                <a:solidFill>
                  <a:schemeClr val="tx1"/>
                </a:solidFill>
              </a:ln>
              <a:effectLst>
                <a:outerShdw blurRad="50800" dist="38100" dir="8100000" algn="tr" rotWithShape="0">
                  <a:prstClr val="black">
                    <a:alpha val="40000"/>
                  </a:prstClr>
                </a:outerShdw>
              </a:effectLst>
            </p:spPr>
            <p:txBody>
              <a:bodyPr wrap="square" rtlCol="0">
                <a:spAutoFit/>
              </a:bodyPr>
              <a:lstStyle/>
              <a:p>
                <a:pPr algn="ctr"/>
                <a:r>
                  <a:rPr lang="en-US" sz="1050" u="sng" dirty="0">
                    <a:latin typeface="Arial" panose="020B0604020202020204" pitchFamily="34" charset="0"/>
                    <a:cs typeface="Arial" panose="020B0604020202020204" pitchFamily="34" charset="0"/>
                  </a:rPr>
                  <a:t>Revision</a:t>
                </a:r>
              </a:p>
              <a:p>
                <a:r>
                  <a:rPr lang="en-US" sz="1050" dirty="0">
                    <a:latin typeface="Arial" panose="020B0604020202020204" pitchFamily="34" charset="0"/>
                    <a:cs typeface="Arial" panose="020B0604020202020204" pitchFamily="34" charset="0"/>
                  </a:rPr>
                  <a:t>Status Quo action by JDDC</a:t>
                </a:r>
              </a:p>
            </p:txBody>
          </p:sp>
          <p:sp>
            <p:nvSpPr>
              <p:cNvPr id="107" name="TextBox 106"/>
              <p:cNvSpPr txBox="1"/>
              <p:nvPr/>
            </p:nvSpPr>
            <p:spPr>
              <a:xfrm>
                <a:off x="2624932" y="4880000"/>
                <a:ext cx="1053604" cy="727122"/>
              </a:xfrm>
              <a:prstGeom prst="rect">
                <a:avLst/>
              </a:prstGeom>
              <a:noFill/>
              <a:ln>
                <a:solidFill>
                  <a:schemeClr val="tx1"/>
                </a:solidFill>
              </a:ln>
              <a:effectLst>
                <a:outerShdw blurRad="50800" dist="38100" dir="8100000" algn="tr" rotWithShape="0">
                  <a:prstClr val="black">
                    <a:alpha val="40000"/>
                  </a:prstClr>
                </a:outerShdw>
              </a:effectLst>
            </p:spPr>
            <p:txBody>
              <a:bodyPr wrap="square" rtlCol="0">
                <a:spAutoFit/>
              </a:bodyPr>
              <a:lstStyle/>
              <a:p>
                <a:pPr algn="ctr"/>
                <a:r>
                  <a:rPr lang="en-US" sz="825" dirty="0">
                    <a:latin typeface="Arial" panose="020B0604020202020204" pitchFamily="34" charset="0"/>
                    <a:cs typeface="Arial" panose="020B0604020202020204" pitchFamily="34" charset="0"/>
                  </a:rPr>
                  <a:t>JDAD AO develops</a:t>
                </a:r>
              </a:p>
              <a:p>
                <a:pPr algn="ctr"/>
                <a:r>
                  <a:rPr lang="en-US" sz="825" dirty="0">
                    <a:latin typeface="Arial" panose="020B0604020202020204" pitchFamily="34" charset="0"/>
                    <a:cs typeface="Arial" panose="020B0604020202020204" pitchFamily="34" charset="0"/>
                  </a:rPr>
                  <a:t>Formal Assessment</a:t>
                </a:r>
              </a:p>
              <a:p>
                <a:pPr algn="ctr"/>
                <a:r>
                  <a:rPr lang="en-US" sz="825" dirty="0">
                    <a:latin typeface="Arial" panose="020B0604020202020204" pitchFamily="34" charset="0"/>
                    <a:cs typeface="Arial" panose="020B0604020202020204" pitchFamily="34" charset="0"/>
                  </a:rPr>
                  <a:t>Plan</a:t>
                </a:r>
              </a:p>
            </p:txBody>
          </p:sp>
          <p:sp>
            <p:nvSpPr>
              <p:cNvPr id="108" name="TextBox 107"/>
              <p:cNvSpPr txBox="1"/>
              <p:nvPr/>
            </p:nvSpPr>
            <p:spPr>
              <a:xfrm>
                <a:off x="3577985" y="5750856"/>
                <a:ext cx="765788" cy="600164"/>
              </a:xfrm>
              <a:prstGeom prst="rect">
                <a:avLst/>
              </a:prstGeom>
              <a:noFill/>
              <a:ln>
                <a:solidFill>
                  <a:schemeClr val="tx1"/>
                </a:solidFill>
              </a:ln>
              <a:effectLst>
                <a:outerShdw blurRad="50800" dist="38100" dir="8100000" algn="tr" rotWithShape="0">
                  <a:prstClr val="black">
                    <a:alpha val="40000"/>
                  </a:prstClr>
                </a:outerShdw>
              </a:effectLst>
            </p:spPr>
            <p:txBody>
              <a:bodyPr wrap="square" rtlCol="0">
                <a:spAutoFit/>
              </a:bodyPr>
              <a:lstStyle/>
              <a:p>
                <a:pPr algn="ctr"/>
                <a:r>
                  <a:rPr lang="en-US" sz="825" dirty="0">
                    <a:latin typeface="Arial" panose="020B0604020202020204" pitchFamily="34" charset="0"/>
                    <a:cs typeface="Arial" panose="020B0604020202020204" pitchFamily="34" charset="0"/>
                  </a:rPr>
                  <a:t>RFF developed JSAP released</a:t>
                </a:r>
              </a:p>
            </p:txBody>
          </p:sp>
          <p:sp>
            <p:nvSpPr>
              <p:cNvPr id="109" name="TextBox 108"/>
              <p:cNvSpPr txBox="1"/>
              <p:nvPr/>
            </p:nvSpPr>
            <p:spPr>
              <a:xfrm>
                <a:off x="4343400" y="4838678"/>
                <a:ext cx="1037589" cy="727122"/>
              </a:xfrm>
              <a:prstGeom prst="rect">
                <a:avLst/>
              </a:prstGeom>
              <a:noFill/>
              <a:ln>
                <a:solidFill>
                  <a:schemeClr val="tx1"/>
                </a:solidFill>
              </a:ln>
              <a:effectLst>
                <a:outerShdw blurRad="50800" dist="38100" dir="8100000" algn="tr" rotWithShape="0">
                  <a:prstClr val="black">
                    <a:alpha val="40000"/>
                  </a:prstClr>
                </a:outerShdw>
              </a:effectLst>
            </p:spPr>
            <p:txBody>
              <a:bodyPr wrap="square" rtlCol="0">
                <a:spAutoFit/>
              </a:bodyPr>
              <a:lstStyle/>
              <a:p>
                <a:pPr algn="ctr"/>
                <a:r>
                  <a:rPr lang="en-US" sz="825" dirty="0">
                    <a:latin typeface="Arial" panose="020B0604020202020204" pitchFamily="34" charset="0"/>
                    <a:cs typeface="Arial" panose="020B0604020202020204" pitchFamily="34" charset="0"/>
                  </a:rPr>
                  <a:t>FAR to JDD PD/Memo to JSDS &amp; LA</a:t>
                </a:r>
              </a:p>
              <a:p>
                <a:pPr algn="ctr"/>
                <a:r>
                  <a:rPr lang="en-US" sz="825" dirty="0">
                    <a:latin typeface="Arial" panose="020B0604020202020204" pitchFamily="34" charset="0"/>
                    <a:cs typeface="Arial" panose="020B0604020202020204" pitchFamily="34" charset="0"/>
                  </a:rPr>
                  <a:t>Commence revision</a:t>
                </a:r>
              </a:p>
            </p:txBody>
          </p:sp>
          <p:sp>
            <p:nvSpPr>
              <p:cNvPr id="110" name="TextBox 109"/>
              <p:cNvSpPr txBox="1"/>
              <p:nvPr/>
            </p:nvSpPr>
            <p:spPr>
              <a:xfrm>
                <a:off x="5231880" y="5737413"/>
                <a:ext cx="765788" cy="600164"/>
              </a:xfrm>
              <a:prstGeom prst="rect">
                <a:avLst/>
              </a:prstGeom>
              <a:noFill/>
              <a:ln>
                <a:solidFill>
                  <a:schemeClr val="tx1"/>
                </a:solidFill>
              </a:ln>
              <a:effectLst>
                <a:outerShdw blurRad="50800" dist="38100" dir="8100000" algn="tr" rotWithShape="0">
                  <a:prstClr val="black">
                    <a:alpha val="40000"/>
                  </a:prstClr>
                </a:outerShdw>
              </a:effectLst>
            </p:spPr>
            <p:txBody>
              <a:bodyPr wrap="square" rtlCol="0">
                <a:spAutoFit/>
              </a:bodyPr>
              <a:lstStyle/>
              <a:p>
                <a:pPr algn="ctr"/>
                <a:r>
                  <a:rPr lang="en-US" sz="825" dirty="0">
                    <a:latin typeface="Arial" panose="020B0604020202020204" pitchFamily="34" charset="0"/>
                    <a:cs typeface="Arial" panose="020B0604020202020204" pitchFamily="34" charset="0"/>
                  </a:rPr>
                  <a:t>LA completes Revision Draft </a:t>
                </a:r>
              </a:p>
            </p:txBody>
          </p:sp>
          <p:sp>
            <p:nvSpPr>
              <p:cNvPr id="111" name="TextBox 110"/>
              <p:cNvSpPr txBox="1"/>
              <p:nvPr/>
            </p:nvSpPr>
            <p:spPr>
              <a:xfrm>
                <a:off x="6045853" y="4997720"/>
                <a:ext cx="765788" cy="600164"/>
              </a:xfrm>
              <a:prstGeom prst="rect">
                <a:avLst/>
              </a:prstGeom>
              <a:noFill/>
              <a:ln>
                <a:solidFill>
                  <a:schemeClr val="tx1"/>
                </a:solidFill>
              </a:ln>
              <a:effectLst>
                <a:outerShdw blurRad="50800" dist="38100" dir="8100000" algn="tr" rotWithShape="0">
                  <a:prstClr val="black">
                    <a:alpha val="40000"/>
                  </a:prstClr>
                </a:outerShdw>
              </a:effectLst>
            </p:spPr>
            <p:txBody>
              <a:bodyPr wrap="square" rtlCol="0">
                <a:spAutoFit/>
              </a:bodyPr>
              <a:lstStyle/>
              <a:p>
                <a:pPr algn="ctr"/>
                <a:r>
                  <a:rPr lang="en-US" sz="825" dirty="0">
                    <a:latin typeface="Arial" panose="020B0604020202020204" pitchFamily="34" charset="0"/>
                    <a:cs typeface="Arial" panose="020B0604020202020204" pitchFamily="34" charset="0"/>
                  </a:rPr>
                  <a:t>Revision Draft Joint Working Group </a:t>
                </a:r>
              </a:p>
            </p:txBody>
          </p:sp>
          <p:sp>
            <p:nvSpPr>
              <p:cNvPr id="112" name="TextBox 111"/>
              <p:cNvSpPr txBox="1"/>
              <p:nvPr/>
            </p:nvSpPr>
            <p:spPr>
              <a:xfrm>
                <a:off x="6846116" y="5752258"/>
                <a:ext cx="765788" cy="473206"/>
              </a:xfrm>
              <a:prstGeom prst="rect">
                <a:avLst/>
              </a:prstGeom>
              <a:noFill/>
              <a:ln>
                <a:solidFill>
                  <a:schemeClr val="tx1"/>
                </a:solidFill>
              </a:ln>
              <a:effectLst>
                <a:outerShdw blurRad="50800" dist="38100" dir="8100000" algn="tr" rotWithShape="0">
                  <a:prstClr val="black">
                    <a:alpha val="40000"/>
                  </a:prstClr>
                </a:outerShdw>
              </a:effectLst>
            </p:spPr>
            <p:txBody>
              <a:bodyPr wrap="square" rtlCol="0">
                <a:spAutoFit/>
              </a:bodyPr>
              <a:lstStyle/>
              <a:p>
                <a:pPr algn="ctr"/>
                <a:r>
                  <a:rPr lang="en-US" sz="825" dirty="0">
                    <a:latin typeface="Arial" panose="020B0604020202020204" pitchFamily="34" charset="0"/>
                    <a:cs typeface="Arial" panose="020B0604020202020204" pitchFamily="34" charset="0"/>
                  </a:rPr>
                  <a:t>Prepare Signature Copy  </a:t>
                </a:r>
              </a:p>
            </p:txBody>
          </p:sp>
          <p:sp>
            <p:nvSpPr>
              <p:cNvPr id="113" name="TextBox 112"/>
              <p:cNvSpPr txBox="1"/>
              <p:nvPr/>
            </p:nvSpPr>
            <p:spPr>
              <a:xfrm>
                <a:off x="7584625" y="4980774"/>
                <a:ext cx="765788" cy="600164"/>
              </a:xfrm>
              <a:prstGeom prst="rect">
                <a:avLst/>
              </a:prstGeom>
              <a:noFill/>
              <a:ln>
                <a:solidFill>
                  <a:schemeClr val="tx1"/>
                </a:solidFill>
              </a:ln>
              <a:effectLst>
                <a:outerShdw blurRad="50800" dist="38100" dir="8100000" algn="tr" rotWithShape="0">
                  <a:prstClr val="black">
                    <a:alpha val="40000"/>
                  </a:prstClr>
                </a:outerShdw>
              </a:effectLst>
            </p:spPr>
            <p:txBody>
              <a:bodyPr wrap="square" rtlCol="0">
                <a:spAutoFit/>
              </a:bodyPr>
              <a:lstStyle/>
              <a:p>
                <a:pPr algn="ctr"/>
                <a:r>
                  <a:rPr lang="en-US" sz="825" dirty="0">
                    <a:latin typeface="Arial" panose="020B0604020202020204" pitchFamily="34" charset="0"/>
                    <a:cs typeface="Arial" panose="020B0604020202020204" pitchFamily="34" charset="0"/>
                  </a:rPr>
                  <a:t>Revised Joint Publication Signed  </a:t>
                </a:r>
              </a:p>
            </p:txBody>
          </p:sp>
          <p:sp>
            <p:nvSpPr>
              <p:cNvPr id="114" name="Flowchart: Multidocument 113"/>
              <p:cNvSpPr/>
              <p:nvPr/>
            </p:nvSpPr>
            <p:spPr>
              <a:xfrm>
                <a:off x="8382851" y="5602247"/>
                <a:ext cx="684949" cy="922241"/>
              </a:xfrm>
              <a:prstGeom prst="flowChartMultidocumen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75" dirty="0">
                    <a:solidFill>
                      <a:schemeClr val="tx1"/>
                    </a:solidFill>
                    <a:latin typeface="Arial" panose="020B0604020202020204" pitchFamily="34" charset="0"/>
                    <a:cs typeface="Arial" panose="020B0604020202020204" pitchFamily="34" charset="0"/>
                  </a:rPr>
                  <a:t>RFF JSAP to Signed JP </a:t>
                </a:r>
              </a:p>
              <a:p>
                <a:pPr algn="ctr"/>
                <a:r>
                  <a:rPr lang="en-US" sz="675" dirty="0">
                    <a:solidFill>
                      <a:schemeClr val="tx1"/>
                    </a:solidFill>
                    <a:latin typeface="Arial" panose="020B0604020202020204" pitchFamily="34" charset="0"/>
                    <a:cs typeface="Arial" panose="020B0604020202020204" pitchFamily="34" charset="0"/>
                  </a:rPr>
                  <a:t>18 months</a:t>
                </a:r>
              </a:p>
            </p:txBody>
          </p:sp>
        </p:grpSp>
        <p:grpSp>
          <p:nvGrpSpPr>
            <p:cNvPr id="58" name="Group 57"/>
            <p:cNvGrpSpPr/>
            <p:nvPr/>
          </p:nvGrpSpPr>
          <p:grpSpPr>
            <a:xfrm>
              <a:off x="1632526" y="3076702"/>
              <a:ext cx="1124731" cy="1278660"/>
              <a:chOff x="144699" y="2685945"/>
              <a:chExt cx="1499641" cy="1704883"/>
            </a:xfrm>
          </p:grpSpPr>
          <p:pic>
            <p:nvPicPr>
              <p:cNvPr id="101" name="Picture 10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86655" y="2685945"/>
                <a:ext cx="1290193" cy="1664356"/>
              </a:xfrm>
              <a:prstGeom prst="rect">
                <a:avLst/>
              </a:prstGeom>
              <a:ln>
                <a:solidFill>
                  <a:schemeClr val="tx1"/>
                </a:solidFill>
              </a:ln>
              <a:effectLst>
                <a:outerShdw blurRad="50800" dist="38100" dir="8100000" algn="tr" rotWithShape="0">
                  <a:prstClr val="black">
                    <a:alpha val="40000"/>
                  </a:prstClr>
                </a:outerShdw>
              </a:effectLst>
            </p:spPr>
          </p:pic>
          <p:sp>
            <p:nvSpPr>
              <p:cNvPr id="102" name="Rectangle 101"/>
              <p:cNvSpPr/>
              <p:nvPr/>
            </p:nvSpPr>
            <p:spPr>
              <a:xfrm>
                <a:off x="144699" y="3775275"/>
                <a:ext cx="1499641" cy="615553"/>
              </a:xfrm>
              <a:prstGeom prst="rect">
                <a:avLst/>
              </a:prstGeom>
              <a:effectLst>
                <a:outerShdw blurRad="50800" dist="38100" dir="8100000" algn="tr" rotWithShape="0">
                  <a:prstClr val="black">
                    <a:alpha val="40000"/>
                  </a:prstClr>
                </a:outerShdw>
              </a:effectLst>
            </p:spPr>
            <p:txBody>
              <a:bodyPr wrap="none">
                <a:spAutoFit/>
              </a:bodyPr>
              <a:lstStyle/>
              <a:p>
                <a:pPr algn="ctr"/>
                <a:r>
                  <a:rPr lang="en-US" sz="1200" b="1" dirty="0">
                    <a:latin typeface="Arial" panose="020B0604020202020204" pitchFamily="34" charset="0"/>
                    <a:cs typeface="Arial" panose="020B0604020202020204" pitchFamily="34" charset="0"/>
                  </a:rPr>
                  <a:t>Preliminary</a:t>
                </a:r>
              </a:p>
              <a:p>
                <a:pPr algn="ctr"/>
                <a:r>
                  <a:rPr lang="en-US" sz="1200" b="1" dirty="0">
                    <a:latin typeface="Arial" panose="020B0604020202020204" pitchFamily="34" charset="0"/>
                    <a:cs typeface="Arial" panose="020B0604020202020204" pitchFamily="34" charset="0"/>
                  </a:rPr>
                  <a:t> Assessment</a:t>
                </a:r>
              </a:p>
            </p:txBody>
          </p:sp>
          <p:sp>
            <p:nvSpPr>
              <p:cNvPr id="103" name="TextBox 102"/>
              <p:cNvSpPr txBox="1"/>
              <p:nvPr/>
            </p:nvSpPr>
            <p:spPr>
              <a:xfrm>
                <a:off x="350908" y="2843864"/>
                <a:ext cx="1149386" cy="677109"/>
              </a:xfrm>
              <a:prstGeom prst="rect">
                <a:avLst/>
              </a:prstGeom>
              <a:solidFill>
                <a:schemeClr val="bg1"/>
              </a:solidFill>
              <a:ln>
                <a:noFill/>
              </a:ln>
              <a:effectLst>
                <a:outerShdw blurRad="50800" dist="38100" dir="8100000" algn="tr" rotWithShape="0">
                  <a:prstClr val="black">
                    <a:alpha val="40000"/>
                  </a:prstClr>
                </a:outerShdw>
              </a:effectLst>
            </p:spPr>
            <p:txBody>
              <a:bodyPr wrap="square" rtlCol="0">
                <a:spAutoFit/>
              </a:bodyPr>
              <a:lstStyle/>
              <a:p>
                <a:pPr algn="ctr"/>
                <a:r>
                  <a:rPr lang="en-US" sz="900" b="1" dirty="0">
                    <a:latin typeface="Arial" panose="020B0604020202020204" pitchFamily="34" charset="0"/>
                    <a:cs typeface="Arial" panose="020B0604020202020204" pitchFamily="34" charset="0"/>
                  </a:rPr>
                  <a:t> JDD,JDAD, </a:t>
                </a:r>
              </a:p>
              <a:p>
                <a:pPr algn="ctr"/>
                <a:r>
                  <a:rPr lang="en-US" sz="900" b="1" dirty="0">
                    <a:latin typeface="Arial" panose="020B0604020202020204" pitchFamily="34" charset="0"/>
                    <a:cs typeface="Arial" panose="020B0604020202020204" pitchFamily="34" charset="0"/>
                  </a:rPr>
                  <a:t>JSDS, LA, TRA</a:t>
                </a:r>
                <a:endParaRPr lang="en-US" sz="1050" b="1" dirty="0">
                  <a:latin typeface="Arial" panose="020B0604020202020204" pitchFamily="34" charset="0"/>
                  <a:cs typeface="Arial" panose="020B0604020202020204" pitchFamily="34" charset="0"/>
                </a:endParaRPr>
              </a:p>
            </p:txBody>
          </p:sp>
        </p:grpSp>
        <p:grpSp>
          <p:nvGrpSpPr>
            <p:cNvPr id="60" name="Group 59"/>
            <p:cNvGrpSpPr/>
            <p:nvPr/>
          </p:nvGrpSpPr>
          <p:grpSpPr>
            <a:xfrm>
              <a:off x="2706638" y="2825114"/>
              <a:ext cx="7580361" cy="1617568"/>
              <a:chOff x="1576851" y="2350502"/>
              <a:chExt cx="9035214" cy="2156757"/>
            </a:xfrm>
          </p:grpSpPr>
          <p:cxnSp>
            <p:nvCxnSpPr>
              <p:cNvPr id="90" name="Straight Connector 89"/>
              <p:cNvCxnSpPr>
                <a:cxnSpLocks/>
              </p:cNvCxnSpPr>
              <p:nvPr/>
            </p:nvCxnSpPr>
            <p:spPr>
              <a:xfrm flipV="1">
                <a:off x="3638531" y="3411865"/>
                <a:ext cx="6108521" cy="22780"/>
              </a:xfrm>
              <a:prstGeom prst="line">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1" name="TextBox 90"/>
              <p:cNvSpPr txBox="1"/>
              <p:nvPr/>
            </p:nvSpPr>
            <p:spPr>
              <a:xfrm>
                <a:off x="2163096" y="2691377"/>
                <a:ext cx="1465007" cy="1631216"/>
              </a:xfrm>
              <a:prstGeom prst="rect">
                <a:avLst/>
              </a:prstGeom>
              <a:noFill/>
              <a:ln>
                <a:solidFill>
                  <a:schemeClr val="tx1"/>
                </a:solidFill>
              </a:ln>
              <a:effectLst>
                <a:outerShdw blurRad="50800" dist="38100" dir="8100000" algn="tr" rotWithShape="0">
                  <a:prstClr val="black">
                    <a:alpha val="40000"/>
                  </a:prstClr>
                </a:outerShdw>
              </a:effectLst>
            </p:spPr>
            <p:txBody>
              <a:bodyPr wrap="square" rtlCol="0">
                <a:spAutoFit/>
              </a:bodyPr>
              <a:lstStyle/>
              <a:p>
                <a:pPr algn="ctr"/>
                <a:r>
                  <a:rPr lang="en-US" sz="1050" u="sng" dirty="0">
                    <a:latin typeface="Arial" panose="020B0604020202020204" pitchFamily="34" charset="0"/>
                    <a:cs typeface="Arial" panose="020B0604020202020204" pitchFamily="34" charset="0"/>
                  </a:rPr>
                  <a:t>Update</a:t>
                </a:r>
              </a:p>
              <a:p>
                <a:pPr>
                  <a:buFont typeface="Arial" panose="020B0604020202020204" pitchFamily="34" charset="0"/>
                  <a:buChar char="•"/>
                </a:pPr>
                <a:r>
                  <a:rPr lang="en-US" sz="1050" dirty="0">
                    <a:latin typeface="Arial" panose="020B0604020202020204" pitchFamily="34" charset="0"/>
                    <a:cs typeface="Arial" panose="020B0604020202020204" pitchFamily="34" charset="0"/>
                  </a:rPr>
                  <a:t>Minimal changes</a:t>
                </a:r>
              </a:p>
              <a:p>
                <a:pPr>
                  <a:buFont typeface="Arial" panose="020B0604020202020204" pitchFamily="34" charset="0"/>
                  <a:buChar char="•"/>
                </a:pPr>
                <a:r>
                  <a:rPr lang="en-US" sz="1050" dirty="0">
                    <a:latin typeface="Arial" panose="020B0604020202020204" pitchFamily="34" charset="0"/>
                    <a:cs typeface="Arial" panose="020B0604020202020204" pitchFamily="34" charset="0"/>
                  </a:rPr>
                  <a:t>Corrects organizational and reference changes</a:t>
                </a:r>
              </a:p>
            </p:txBody>
          </p:sp>
          <p:sp>
            <p:nvSpPr>
              <p:cNvPr id="92" name="TextBox 91"/>
              <p:cNvSpPr txBox="1"/>
              <p:nvPr/>
            </p:nvSpPr>
            <p:spPr>
              <a:xfrm>
                <a:off x="3699094" y="2350502"/>
                <a:ext cx="945189" cy="969496"/>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tx1"/>
                </a:solidFill>
              </a:ln>
              <a:effectLst>
                <a:outerShdw blurRad="50800" dist="38100" dir="8100000" algn="tr" rotWithShape="0">
                  <a:prstClr val="black">
                    <a:alpha val="40000"/>
                  </a:prstClr>
                </a:outerShdw>
              </a:effectLst>
            </p:spPr>
            <p:txBody>
              <a:bodyPr wrap="square" rtlCol="0">
                <a:spAutoFit/>
              </a:bodyPr>
              <a:lstStyle/>
              <a:p>
                <a:pPr algn="ctr"/>
                <a:r>
                  <a:rPr lang="en-US" sz="825" dirty="0">
                    <a:latin typeface="Arial" panose="020B0604020202020204" pitchFamily="34" charset="0"/>
                    <a:cs typeface="Arial" panose="020B0604020202020204" pitchFamily="34" charset="0"/>
                  </a:rPr>
                  <a:t>JDAD AO develops Update</a:t>
                </a:r>
              </a:p>
              <a:p>
                <a:pPr algn="ctr"/>
                <a:r>
                  <a:rPr lang="en-US" sz="825" dirty="0">
                    <a:latin typeface="Arial" panose="020B0604020202020204" pitchFamily="34" charset="0"/>
                    <a:cs typeface="Arial" panose="020B0604020202020204" pitchFamily="34" charset="0"/>
                  </a:rPr>
                  <a:t>Assessment</a:t>
                </a:r>
              </a:p>
              <a:p>
                <a:pPr algn="ctr"/>
                <a:r>
                  <a:rPr lang="en-US" sz="825" dirty="0">
                    <a:latin typeface="Arial" panose="020B0604020202020204" pitchFamily="34" charset="0"/>
                    <a:cs typeface="Arial" panose="020B0604020202020204" pitchFamily="34" charset="0"/>
                  </a:rPr>
                  <a:t>Plan</a:t>
                </a:r>
              </a:p>
            </p:txBody>
          </p:sp>
          <p:sp>
            <p:nvSpPr>
              <p:cNvPr id="93" name="TextBox 92"/>
              <p:cNvSpPr txBox="1"/>
              <p:nvPr/>
            </p:nvSpPr>
            <p:spPr>
              <a:xfrm>
                <a:off x="4754250" y="3502202"/>
                <a:ext cx="860995" cy="800219"/>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tx1"/>
                </a:solidFill>
              </a:ln>
              <a:effectLst>
                <a:outerShdw blurRad="50800" dist="38100" dir="8100000" algn="tr" rotWithShape="0">
                  <a:prstClr val="black">
                    <a:alpha val="40000"/>
                  </a:prstClr>
                </a:outerShdw>
              </a:effectLst>
            </p:spPr>
            <p:txBody>
              <a:bodyPr wrap="square" rtlCol="0">
                <a:spAutoFit/>
              </a:bodyPr>
              <a:lstStyle/>
              <a:p>
                <a:pPr algn="ctr"/>
                <a:r>
                  <a:rPr lang="en-US" sz="825" dirty="0">
                    <a:latin typeface="Arial" panose="020B0604020202020204" pitchFamily="34" charset="0"/>
                    <a:cs typeface="Arial" panose="020B0604020202020204" pitchFamily="34" charset="0"/>
                  </a:rPr>
                  <a:t>Update RFF JSAP released</a:t>
                </a:r>
              </a:p>
              <a:p>
                <a:pPr algn="ctr"/>
                <a:r>
                  <a:rPr lang="en-US" sz="825" dirty="0">
                    <a:latin typeface="Arial" panose="020B0604020202020204" pitchFamily="34" charset="0"/>
                    <a:cs typeface="Arial" panose="020B0604020202020204" pitchFamily="34" charset="0"/>
                  </a:rPr>
                  <a:t>With PD</a:t>
                </a:r>
              </a:p>
            </p:txBody>
          </p:sp>
          <p:sp>
            <p:nvSpPr>
              <p:cNvPr id="94" name="TextBox 93"/>
              <p:cNvSpPr txBox="1"/>
              <p:nvPr/>
            </p:nvSpPr>
            <p:spPr>
              <a:xfrm>
                <a:off x="5757204" y="2548422"/>
                <a:ext cx="860995" cy="800219"/>
              </a:xfrm>
              <a:prstGeom prst="rect">
                <a:avLst/>
              </a:prstGeom>
              <a:noFill/>
              <a:ln>
                <a:solidFill>
                  <a:schemeClr val="tx1"/>
                </a:solidFill>
              </a:ln>
              <a:effectLst>
                <a:outerShdw blurRad="50800" dist="38100" dir="8100000" algn="tr" rotWithShape="0">
                  <a:prstClr val="black">
                    <a:alpha val="40000"/>
                  </a:prstClr>
                </a:outerShdw>
              </a:effectLst>
            </p:spPr>
            <p:txBody>
              <a:bodyPr wrap="square" rtlCol="0">
                <a:spAutoFit/>
              </a:bodyPr>
              <a:lstStyle/>
              <a:p>
                <a:pPr algn="ctr"/>
                <a:r>
                  <a:rPr lang="en-US" sz="825" dirty="0">
                    <a:latin typeface="Arial" panose="020B0604020202020204" pitchFamily="34" charset="0"/>
                    <a:cs typeface="Arial" panose="020B0604020202020204" pitchFamily="34" charset="0"/>
                  </a:rPr>
                  <a:t>LA completes Update Draft </a:t>
                </a:r>
              </a:p>
            </p:txBody>
          </p:sp>
          <p:sp>
            <p:nvSpPr>
              <p:cNvPr id="95" name="TextBox 94"/>
              <p:cNvSpPr txBox="1"/>
              <p:nvPr/>
            </p:nvSpPr>
            <p:spPr>
              <a:xfrm>
                <a:off x="6697865" y="3526542"/>
                <a:ext cx="860995" cy="800219"/>
              </a:xfrm>
              <a:prstGeom prst="rect">
                <a:avLst/>
              </a:prstGeom>
              <a:noFill/>
              <a:ln>
                <a:solidFill>
                  <a:schemeClr val="tx1"/>
                </a:solidFill>
              </a:ln>
              <a:effectLst>
                <a:outerShdw blurRad="50800" dist="38100" dir="8100000" algn="tr" rotWithShape="0">
                  <a:prstClr val="black">
                    <a:alpha val="40000"/>
                  </a:prstClr>
                </a:outerShdw>
              </a:effectLst>
            </p:spPr>
            <p:txBody>
              <a:bodyPr wrap="square" rtlCol="0">
                <a:spAutoFit/>
              </a:bodyPr>
              <a:lstStyle/>
              <a:p>
                <a:pPr algn="ctr"/>
                <a:r>
                  <a:rPr lang="en-US" sz="825" dirty="0">
                    <a:latin typeface="Arial" panose="020B0604020202020204" pitchFamily="34" charset="0"/>
                    <a:cs typeface="Arial" panose="020B0604020202020204" pitchFamily="34" charset="0"/>
                  </a:rPr>
                  <a:t>Update Draft Joint Working Group </a:t>
                </a:r>
                <a:endParaRPr lang="en-US" sz="900" dirty="0">
                  <a:latin typeface="Arial" panose="020B0604020202020204" pitchFamily="34" charset="0"/>
                  <a:cs typeface="Arial" panose="020B0604020202020204" pitchFamily="34" charset="0"/>
                </a:endParaRPr>
              </a:p>
            </p:txBody>
          </p:sp>
          <p:sp>
            <p:nvSpPr>
              <p:cNvPr id="96" name="TextBox 95"/>
              <p:cNvSpPr txBox="1"/>
              <p:nvPr/>
            </p:nvSpPr>
            <p:spPr>
              <a:xfrm>
                <a:off x="7607612" y="2674275"/>
                <a:ext cx="860995" cy="630941"/>
              </a:xfrm>
              <a:prstGeom prst="rect">
                <a:avLst/>
              </a:prstGeom>
              <a:noFill/>
              <a:ln>
                <a:solidFill>
                  <a:schemeClr val="tx1"/>
                </a:solidFill>
              </a:ln>
              <a:effectLst>
                <a:outerShdw blurRad="50800" dist="38100" dir="8100000" algn="tr" rotWithShape="0">
                  <a:prstClr val="black">
                    <a:alpha val="40000"/>
                  </a:prstClr>
                </a:outerShdw>
              </a:effectLst>
            </p:spPr>
            <p:txBody>
              <a:bodyPr wrap="square" rtlCol="0">
                <a:spAutoFit/>
              </a:bodyPr>
              <a:lstStyle/>
              <a:p>
                <a:pPr algn="ctr"/>
                <a:r>
                  <a:rPr lang="en-US" sz="825" dirty="0">
                    <a:latin typeface="Arial" panose="020B0604020202020204" pitchFamily="34" charset="0"/>
                    <a:cs typeface="Arial" panose="020B0604020202020204" pitchFamily="34" charset="0"/>
                  </a:rPr>
                  <a:t>Prepare Signature Copy  </a:t>
                </a:r>
              </a:p>
            </p:txBody>
          </p:sp>
          <p:sp>
            <p:nvSpPr>
              <p:cNvPr id="97" name="TextBox 96"/>
              <p:cNvSpPr txBox="1"/>
              <p:nvPr/>
            </p:nvSpPr>
            <p:spPr>
              <a:xfrm>
                <a:off x="8527715" y="3526542"/>
                <a:ext cx="1002244" cy="630941"/>
              </a:xfrm>
              <a:prstGeom prst="rect">
                <a:avLst/>
              </a:prstGeom>
              <a:noFill/>
              <a:ln>
                <a:solidFill>
                  <a:schemeClr val="tx1"/>
                </a:solidFill>
              </a:ln>
              <a:effectLst>
                <a:outerShdw blurRad="50800" dist="38100" dir="8100000" algn="tr" rotWithShape="0">
                  <a:prstClr val="black">
                    <a:alpha val="40000"/>
                  </a:prstClr>
                </a:outerShdw>
              </a:effectLst>
            </p:spPr>
            <p:txBody>
              <a:bodyPr wrap="square" rtlCol="0">
                <a:spAutoFit/>
              </a:bodyPr>
              <a:lstStyle/>
              <a:p>
                <a:pPr algn="ctr"/>
                <a:r>
                  <a:rPr lang="en-US" sz="825" dirty="0">
                    <a:latin typeface="Arial" panose="020B0604020202020204" pitchFamily="34" charset="0"/>
                    <a:cs typeface="Arial" panose="020B0604020202020204" pitchFamily="34" charset="0"/>
                  </a:rPr>
                  <a:t>Updated Joint Publication Signed  </a:t>
                </a:r>
              </a:p>
            </p:txBody>
          </p:sp>
          <p:sp>
            <p:nvSpPr>
              <p:cNvPr id="98" name="Rectangle 97"/>
              <p:cNvSpPr/>
              <p:nvPr/>
            </p:nvSpPr>
            <p:spPr>
              <a:xfrm>
                <a:off x="4721166" y="2515875"/>
                <a:ext cx="991289" cy="797621"/>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tx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 b="1" dirty="0" smtClean="0">
                    <a:solidFill>
                      <a:schemeClr val="tx1"/>
                    </a:solidFill>
                    <a:latin typeface="Arial" panose="020B0604020202020204" pitchFamily="34" charset="0"/>
                    <a:cs typeface="Arial" panose="020B0604020202020204" pitchFamily="34" charset="0"/>
                  </a:rPr>
                  <a:t>Once JSAP released JSDS/LA responsible for meeting JDD milestones</a:t>
                </a:r>
                <a:r>
                  <a:rPr lang="en-US" sz="675" b="1" dirty="0" smtClean="0">
                    <a:solidFill>
                      <a:schemeClr val="tx1"/>
                    </a:solidFill>
                    <a:latin typeface="Arial" panose="020B0604020202020204" pitchFamily="34" charset="0"/>
                    <a:cs typeface="Arial" panose="020B0604020202020204" pitchFamily="34" charset="0"/>
                  </a:rPr>
                  <a:t> </a:t>
                </a:r>
                <a:endParaRPr lang="en-US" sz="675" b="1" dirty="0">
                  <a:solidFill>
                    <a:schemeClr val="tx1"/>
                  </a:solidFill>
                  <a:latin typeface="Arial" panose="020B0604020202020204" pitchFamily="34" charset="0"/>
                  <a:cs typeface="Arial" panose="020B0604020202020204" pitchFamily="34" charset="0"/>
                </a:endParaRPr>
              </a:p>
            </p:txBody>
          </p:sp>
          <p:sp>
            <p:nvSpPr>
              <p:cNvPr id="99" name="Flowchart: Multidocument 98"/>
              <p:cNvSpPr/>
              <p:nvPr/>
            </p:nvSpPr>
            <p:spPr>
              <a:xfrm>
                <a:off x="9747052" y="3314326"/>
                <a:ext cx="865013" cy="1192933"/>
              </a:xfrm>
              <a:prstGeom prst="flowChartMultidocumen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75" dirty="0">
                    <a:solidFill>
                      <a:schemeClr val="tx1"/>
                    </a:solidFill>
                    <a:latin typeface="Arial" panose="020B0604020202020204" pitchFamily="34" charset="0"/>
                    <a:cs typeface="Arial" panose="020B0604020202020204" pitchFamily="34" charset="0"/>
                  </a:rPr>
                  <a:t>RFF JSAP to Signed JP </a:t>
                </a:r>
              </a:p>
              <a:p>
                <a:pPr algn="ctr"/>
                <a:r>
                  <a:rPr lang="en-US" sz="675" dirty="0" smtClean="0">
                    <a:solidFill>
                      <a:schemeClr val="tx1"/>
                    </a:solidFill>
                    <a:latin typeface="Arial" panose="020B0604020202020204" pitchFamily="34" charset="0"/>
                    <a:cs typeface="Arial" panose="020B0604020202020204" pitchFamily="34" charset="0"/>
                  </a:rPr>
                  <a:t>12 </a:t>
                </a:r>
                <a:r>
                  <a:rPr lang="en-US" sz="675" dirty="0">
                    <a:solidFill>
                      <a:schemeClr val="tx1"/>
                    </a:solidFill>
                    <a:latin typeface="Arial" panose="020B0604020202020204" pitchFamily="34" charset="0"/>
                    <a:cs typeface="Arial" panose="020B0604020202020204" pitchFamily="34" charset="0"/>
                  </a:rPr>
                  <a:t>months</a:t>
                </a:r>
              </a:p>
            </p:txBody>
          </p:sp>
          <p:cxnSp>
            <p:nvCxnSpPr>
              <p:cNvPr id="100" name="Straight Arrow Connector 99"/>
              <p:cNvCxnSpPr>
                <a:stCxn id="101" idx="3"/>
                <a:endCxn id="91" idx="1"/>
              </p:cNvCxnSpPr>
              <p:nvPr/>
            </p:nvCxnSpPr>
            <p:spPr>
              <a:xfrm flipV="1">
                <a:off x="1576851" y="3506984"/>
                <a:ext cx="586245" cy="11152"/>
              </a:xfrm>
              <a:prstGeom prst="straightConnector1">
                <a:avLst/>
              </a:prstGeom>
              <a:ln w="76200">
                <a:solidFill>
                  <a:schemeClr val="tx1"/>
                </a:solidFill>
                <a:tailEnd type="triangle"/>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sp>
          <p:nvSpPr>
            <p:cNvPr id="87" name="Rectangle 86"/>
            <p:cNvSpPr/>
            <p:nvPr/>
          </p:nvSpPr>
          <p:spPr>
            <a:xfrm>
              <a:off x="1750028" y="1255236"/>
              <a:ext cx="1246183" cy="923330"/>
            </a:xfrm>
            <a:prstGeom prst="rect">
              <a:avLst/>
            </a:prstGeom>
            <a:solidFill>
              <a:schemeClr val="bg1"/>
            </a:solidFill>
            <a:ln>
              <a:solidFill>
                <a:schemeClr val="tx1"/>
              </a:solidFill>
            </a:ln>
            <a:effectLst>
              <a:outerShdw blurRad="50800" dist="38100" dir="8100000" algn="tr" rotWithShape="0">
                <a:prstClr val="black">
                  <a:alpha val="40000"/>
                </a:prstClr>
              </a:outerShdw>
            </a:effectLst>
          </p:spPr>
          <p:txBody>
            <a:bodyPr wrap="square">
              <a:spAutoFit/>
            </a:bodyPr>
            <a:lstStyle/>
            <a:p>
              <a:r>
                <a:rPr lang="en-US" sz="1350" dirty="0"/>
                <a:t>The PA </a:t>
              </a:r>
              <a:r>
                <a:rPr lang="en-US" sz="1350" dirty="0" smtClean="0"/>
                <a:t>may </a:t>
              </a:r>
              <a:r>
                <a:rPr lang="en-US" sz="1350" dirty="0"/>
                <a:t>identify the JP for one of three actions.</a:t>
              </a:r>
              <a:endParaRPr lang="en-US" sz="1350" dirty="0">
                <a:latin typeface="Arial" panose="020B0604020202020204" pitchFamily="34" charset="0"/>
                <a:cs typeface="Arial" panose="020B0604020202020204" pitchFamily="34" charset="0"/>
              </a:endParaRPr>
            </a:p>
          </p:txBody>
        </p:sp>
        <p:sp>
          <p:nvSpPr>
            <p:cNvPr id="89" name="TextBox 88"/>
            <p:cNvSpPr txBox="1"/>
            <p:nvPr/>
          </p:nvSpPr>
          <p:spPr>
            <a:xfrm>
              <a:off x="1105325" y="6397065"/>
              <a:ext cx="9144000" cy="1231106"/>
            </a:xfrm>
            <a:prstGeom prst="rect">
              <a:avLst/>
            </a:prstGeom>
            <a:noFill/>
            <a:ln>
              <a:noFill/>
            </a:ln>
            <a:effectLst>
              <a:outerShdw blurRad="50800" dist="38100" dir="8100000" algn="tr" rotWithShape="0">
                <a:prstClr val="black">
                  <a:alpha val="40000"/>
                </a:prstClr>
              </a:outerShdw>
            </a:effectLst>
          </p:spPr>
          <p:txBody>
            <a:bodyPr wrap="square" rtlCol="0">
              <a:spAutoFit/>
            </a:bodyPr>
            <a:lstStyle/>
            <a:p>
              <a:r>
                <a:rPr lang="en-US" sz="1200" b="1" dirty="0">
                  <a:latin typeface="Arial" panose="020B0604020202020204" pitchFamily="34" charset="0"/>
                  <a:cs typeface="Arial" panose="020B0604020202020204" pitchFamily="34" charset="0"/>
                </a:rPr>
                <a:t>PA - Preliminary Assessment</a:t>
              </a:r>
            </a:p>
            <a:p>
              <a:r>
                <a:rPr lang="en-US" sz="1200" b="1" dirty="0">
                  <a:latin typeface="Arial" panose="020B0604020202020204" pitchFamily="34" charset="0"/>
                  <a:cs typeface="Arial" panose="020B0604020202020204" pitchFamily="34" charset="0"/>
                </a:rPr>
                <a:t>JDDC - Joint Doctrine Development Community</a:t>
              </a:r>
            </a:p>
            <a:p>
              <a:r>
                <a:rPr lang="en-US" sz="1200" b="1" dirty="0">
                  <a:latin typeface="Arial" panose="020B0604020202020204" pitchFamily="34" charset="0"/>
                  <a:cs typeface="Arial" panose="020B0604020202020204" pitchFamily="34" charset="0"/>
                </a:rPr>
                <a:t>JSDS -Joint Staff Doctrine Sponsor</a:t>
              </a:r>
            </a:p>
            <a:p>
              <a:r>
                <a:rPr lang="en-US" sz="1200" b="1" dirty="0">
                  <a:latin typeface="Arial" panose="020B0604020202020204" pitchFamily="34" charset="0"/>
                  <a:cs typeface="Arial" panose="020B0604020202020204" pitchFamily="34" charset="0"/>
                </a:rPr>
                <a:t>LA – Lead Agent</a:t>
              </a:r>
            </a:p>
            <a:p>
              <a:r>
                <a:rPr lang="en-US" sz="1200" b="1" dirty="0">
                  <a:latin typeface="Arial" panose="020B0604020202020204" pitchFamily="34" charset="0"/>
                  <a:cs typeface="Arial" panose="020B0604020202020204" pitchFamily="34" charset="0"/>
                </a:rPr>
                <a:t>TRA – Technical Review Authority</a:t>
              </a:r>
            </a:p>
            <a:p>
              <a:endParaRPr lang="en-US" sz="1400" b="1" dirty="0">
                <a:latin typeface="Arial" panose="020B0604020202020204" pitchFamily="34" charset="0"/>
                <a:cs typeface="Arial" panose="020B0604020202020204" pitchFamily="34" charset="0"/>
              </a:endParaRPr>
            </a:p>
          </p:txBody>
        </p:sp>
      </p:grpSp>
      <p:pic>
        <p:nvPicPr>
          <p:cNvPr id="4" name="Picture 3"/>
          <p:cNvPicPr>
            <a:picLocks noChangeAspect="1"/>
          </p:cNvPicPr>
          <p:nvPr/>
        </p:nvPicPr>
        <p:blipFill>
          <a:blip r:embed="rId4"/>
          <a:stretch>
            <a:fillRect/>
          </a:stretch>
        </p:blipFill>
        <p:spPr>
          <a:xfrm>
            <a:off x="3980625" y="1105251"/>
            <a:ext cx="976260" cy="1265071"/>
          </a:xfrm>
          <a:prstGeom prst="rect">
            <a:avLst/>
          </a:prstGeom>
          <a:ln>
            <a:solidFill>
              <a:schemeClr val="tx1"/>
            </a:solidFill>
          </a:ln>
          <a:effectLst>
            <a:outerShdw blurRad="50800" dist="38100" dir="8100000" algn="tr" rotWithShape="0">
              <a:prstClr val="black">
                <a:alpha val="40000"/>
              </a:prstClr>
            </a:outerShdw>
          </a:effectLst>
        </p:spPr>
      </p:pic>
    </p:spTree>
    <p:extLst>
      <p:ext uri="{BB962C8B-B14F-4D97-AF65-F5344CB8AC3E}">
        <p14:creationId xmlns:p14="http://schemas.microsoft.com/office/powerpoint/2010/main" val="36381088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446" y="685800"/>
            <a:ext cx="9625445" cy="7353300"/>
          </a:xfrm>
        </p:spPr>
        <p:txBody>
          <a:bodyPr/>
          <a:lstStyle/>
          <a:p>
            <a:pPr>
              <a:buFont typeface="Wingdings" panose="05000000000000000000" pitchFamily="2" charset="2"/>
              <a:buChar char="ü"/>
            </a:pPr>
            <a:endParaRPr lang="en-US" sz="2000" dirty="0"/>
          </a:p>
          <a:p>
            <a:pPr marL="344488" indent="-344488">
              <a:buFont typeface="Wingdings" panose="05000000000000000000" pitchFamily="2" charset="2"/>
              <a:buChar char="ü"/>
            </a:pPr>
            <a:r>
              <a:rPr lang="en-US" sz="2000" dirty="0" smtClean="0"/>
              <a:t>Accepted USTRANSCOM' </a:t>
            </a:r>
            <a:r>
              <a:rPr lang="en-US" sz="2000" dirty="0"/>
              <a:t>s proposal to update JP 4-01.5, </a:t>
            </a:r>
            <a:r>
              <a:rPr lang="en-US" sz="2000" i="1" dirty="0"/>
              <a:t>Joint Terminal Operations</a:t>
            </a:r>
            <a:r>
              <a:rPr lang="en-US" sz="2000" dirty="0" smtClean="0"/>
              <a:t>, without </a:t>
            </a:r>
            <a:r>
              <a:rPr lang="en-US" sz="2000" dirty="0"/>
              <a:t>a request for </a:t>
            </a:r>
            <a:r>
              <a:rPr lang="en-US" sz="2000" dirty="0" smtClean="0"/>
              <a:t>feedback.  Program Directive approved by DJ-7 on 3 Jan 2018.</a:t>
            </a:r>
            <a:endParaRPr lang="en-US" sz="2000" dirty="0"/>
          </a:p>
          <a:p>
            <a:pPr marL="0" indent="0">
              <a:buNone/>
            </a:pPr>
            <a:endParaRPr lang="en-US" sz="1400" dirty="0"/>
          </a:p>
          <a:p>
            <a:pPr marL="344488" indent="-344488">
              <a:buFont typeface="Wingdings" panose="05000000000000000000" pitchFamily="2" charset="2"/>
              <a:buChar char="ü"/>
            </a:pPr>
            <a:r>
              <a:rPr lang="en-US" sz="2000" dirty="0" smtClean="0"/>
              <a:t>Retained </a:t>
            </a:r>
            <a:r>
              <a:rPr lang="en-US" sz="2000" dirty="0"/>
              <a:t>Joint Doctrine Note (JDN) 1-16, </a:t>
            </a:r>
            <a:r>
              <a:rPr lang="en-US" sz="2000" i="1" dirty="0"/>
              <a:t>Command Red </a:t>
            </a:r>
            <a:r>
              <a:rPr lang="en-US" sz="2000" i="1" dirty="0" smtClean="0"/>
              <a:t>Team</a:t>
            </a:r>
            <a:r>
              <a:rPr lang="en-US" sz="2000" dirty="0" smtClean="0"/>
              <a:t>,</a:t>
            </a:r>
            <a:r>
              <a:rPr lang="en-US" sz="2000" i="1" dirty="0" smtClean="0"/>
              <a:t> </a:t>
            </a:r>
            <a:r>
              <a:rPr lang="en-US" sz="2000" dirty="0"/>
              <a:t>pending proponent rationale to retain. </a:t>
            </a:r>
            <a:r>
              <a:rPr lang="en-US" sz="2000" dirty="0" smtClean="0"/>
              <a:t> Archive </a:t>
            </a:r>
            <a:r>
              <a:rPr lang="en-US" sz="2000" dirty="0"/>
              <a:t>at 61</a:t>
            </a:r>
            <a:r>
              <a:rPr lang="en-US" sz="2000" baseline="30000" dirty="0"/>
              <a:t>st</a:t>
            </a:r>
            <a:r>
              <a:rPr lang="en-US" sz="2000" dirty="0"/>
              <a:t> JDPC if no rationale</a:t>
            </a:r>
            <a:r>
              <a:rPr lang="en-US" sz="2000" dirty="0" smtClean="0"/>
              <a:t>.</a:t>
            </a:r>
          </a:p>
          <a:p>
            <a:pPr>
              <a:buFont typeface="Wingdings" panose="05000000000000000000" pitchFamily="2" charset="2"/>
              <a:buChar char="ü"/>
            </a:pPr>
            <a:endParaRPr lang="en-US" sz="1400" dirty="0"/>
          </a:p>
          <a:p>
            <a:pPr>
              <a:buFont typeface="Wingdings" panose="05000000000000000000" pitchFamily="2" charset="2"/>
              <a:buChar char="ü"/>
            </a:pPr>
            <a:r>
              <a:rPr lang="en-US" sz="2000" dirty="0" smtClean="0"/>
              <a:t>  Retained JDN 2-16, </a:t>
            </a:r>
            <a:r>
              <a:rPr lang="en-US" sz="2000" i="1" dirty="0" smtClean="0"/>
              <a:t>Identity Activities</a:t>
            </a:r>
            <a:r>
              <a:rPr lang="en-US" sz="2000" dirty="0" smtClean="0"/>
              <a:t>, and discuss it at the 62nd JDPC.</a:t>
            </a:r>
          </a:p>
          <a:p>
            <a:pPr>
              <a:buFont typeface="Wingdings" panose="05000000000000000000" pitchFamily="2" charset="2"/>
              <a:buChar char="ü"/>
            </a:pPr>
            <a:endParaRPr lang="en-US" sz="1400" dirty="0"/>
          </a:p>
          <a:p>
            <a:pPr marL="344488" indent="-344488">
              <a:buFont typeface="Wingdings" panose="05000000000000000000" pitchFamily="2" charset="2"/>
              <a:buChar char="ü"/>
            </a:pPr>
            <a:r>
              <a:rPr lang="en-US" sz="2000" dirty="0" smtClean="0"/>
              <a:t>Accepted USSTRATCOM </a:t>
            </a:r>
            <a:r>
              <a:rPr lang="en-US" sz="2000" dirty="0"/>
              <a:t>proposal to write a JP on joint electromagnetic spectrum operations.</a:t>
            </a:r>
          </a:p>
          <a:p>
            <a:pPr>
              <a:buFont typeface="Wingdings" panose="05000000000000000000" pitchFamily="2" charset="2"/>
              <a:buChar char="ü"/>
            </a:pPr>
            <a:endParaRPr lang="en-US" sz="1400" dirty="0"/>
          </a:p>
          <a:p>
            <a:pPr marL="344488" indent="-344488">
              <a:buFont typeface="Wingdings" panose="05000000000000000000" pitchFamily="2" charset="2"/>
              <a:buChar char="ü"/>
            </a:pPr>
            <a:r>
              <a:rPr lang="en-US" sz="2000" dirty="0" smtClean="0"/>
              <a:t>Accepted </a:t>
            </a:r>
            <a:r>
              <a:rPr lang="en-US" sz="2000" dirty="0"/>
              <a:t>the USAF's proposal to become the lead agent for JP </a:t>
            </a:r>
            <a:r>
              <a:rPr lang="en-US" sz="2000" dirty="0" smtClean="0"/>
              <a:t>3-01, </a:t>
            </a:r>
            <a:r>
              <a:rPr lang="en-US" sz="2000" i="1" dirty="0"/>
              <a:t>Countering Air and Missile Threats</a:t>
            </a:r>
            <a:r>
              <a:rPr lang="en-US" sz="2000" dirty="0"/>
              <a:t>.</a:t>
            </a:r>
          </a:p>
          <a:p>
            <a:pPr>
              <a:buFont typeface="Wingdings" panose="05000000000000000000" pitchFamily="2" charset="2"/>
              <a:buChar char="ü"/>
            </a:pPr>
            <a:endParaRPr lang="en-US" sz="1400" dirty="0"/>
          </a:p>
          <a:p>
            <a:pPr defTabSz="344488">
              <a:spcBef>
                <a:spcPts val="0"/>
              </a:spcBef>
              <a:buFont typeface="Wingdings" panose="05000000000000000000" pitchFamily="2" charset="2"/>
              <a:buChar char="ü"/>
            </a:pPr>
            <a:r>
              <a:rPr lang="en-US" sz="2000" dirty="0" smtClean="0"/>
              <a:t>  Accepted USSOCOM's </a:t>
            </a:r>
            <a:r>
              <a:rPr lang="en-US" sz="2000" dirty="0"/>
              <a:t>proposal to draft a program directive for a new JP  </a:t>
            </a:r>
            <a:r>
              <a:rPr lang="en-US" sz="2000" dirty="0" smtClean="0"/>
              <a:t>      	3-26</a:t>
            </a:r>
            <a:r>
              <a:rPr lang="en-US" sz="2000" dirty="0"/>
              <a:t>, </a:t>
            </a:r>
            <a:r>
              <a:rPr lang="en-US" sz="2000" i="1" dirty="0"/>
              <a:t>Countering Terrorism</a:t>
            </a:r>
            <a:r>
              <a:rPr lang="en-US" sz="2000" dirty="0"/>
              <a:t>, which would combine JP 3-07.2, </a:t>
            </a:r>
            <a:r>
              <a:rPr lang="en-US" sz="2000" i="1" dirty="0"/>
              <a:t>Antiterrorism</a:t>
            </a:r>
            <a:r>
              <a:rPr lang="en-US" sz="2000" dirty="0"/>
              <a:t>, </a:t>
            </a:r>
            <a:r>
              <a:rPr lang="en-US" sz="2000" dirty="0" smtClean="0"/>
              <a:t>	and </a:t>
            </a:r>
            <a:r>
              <a:rPr lang="en-US" sz="2000" dirty="0"/>
              <a:t>JP 3-26, </a:t>
            </a:r>
            <a:r>
              <a:rPr lang="en-US" sz="2000" i="1" dirty="0"/>
              <a:t>Counterterrorism</a:t>
            </a:r>
            <a:r>
              <a:rPr lang="en-US" sz="2000" dirty="0" smtClean="0"/>
              <a:t>.  JSAP suspense to USSOCOM 11 May 2018</a:t>
            </a:r>
            <a:r>
              <a:rPr lang="en-US" sz="2000" dirty="0"/>
              <a:t>.</a:t>
            </a:r>
          </a:p>
          <a:p>
            <a:pPr>
              <a:buFont typeface="Wingdings" panose="05000000000000000000" pitchFamily="2" charset="2"/>
              <a:buChar char="ü"/>
            </a:pPr>
            <a:endParaRPr lang="en-US" dirty="0" smtClean="0">
              <a:cs typeface="Arial" panose="020B0604020202020204" pitchFamily="34" charset="0"/>
            </a:endParaRPr>
          </a:p>
          <a:p>
            <a:pPr>
              <a:buFont typeface="Wingdings" panose="05000000000000000000" pitchFamily="2" charset="2"/>
              <a:buChar char="ü"/>
            </a:pPr>
            <a:endParaRPr lang="en-US" dirty="0">
              <a:cs typeface="Arial" panose="020B0604020202020204" pitchFamily="34" charset="0"/>
            </a:endParaRPr>
          </a:p>
          <a:p>
            <a:pPr marL="0" indent="0">
              <a:buNone/>
            </a:pPr>
            <a:endParaRPr lang="en-US" dirty="0" smtClean="0">
              <a:cs typeface="Arial" panose="020B0604020202020204" pitchFamily="34" charset="0"/>
            </a:endParaRPr>
          </a:p>
        </p:txBody>
      </p:sp>
      <p:sp>
        <p:nvSpPr>
          <p:cNvPr id="4" name="Slide Number Placeholder 3"/>
          <p:cNvSpPr>
            <a:spLocks noGrp="1"/>
          </p:cNvSpPr>
          <p:nvPr>
            <p:ph type="sldNum" sz="quarter" idx="11"/>
          </p:nvPr>
        </p:nvSpPr>
        <p:spPr/>
        <p:txBody>
          <a:bodyPr/>
          <a:lstStyle/>
          <a:p>
            <a:fld id="{B27C9CEC-CE27-4242-B95B-FC4AF56DB688}" type="slidenum">
              <a:rPr lang="en-US" smtClean="0"/>
              <a:pPr/>
              <a:t>7</a:t>
            </a:fld>
            <a:endParaRPr lang="en-US" dirty="0"/>
          </a:p>
        </p:txBody>
      </p:sp>
      <p:sp>
        <p:nvSpPr>
          <p:cNvPr id="6" name="Rectangle 6"/>
          <p:cNvSpPr>
            <a:spLocks noGrp="1" noChangeArrowheads="1"/>
          </p:cNvSpPr>
          <p:nvPr>
            <p:ph type="title"/>
          </p:nvPr>
        </p:nvSpPr>
        <p:spPr>
          <a:xfrm>
            <a:off x="4635062" y="351947"/>
            <a:ext cx="4989361" cy="578525"/>
          </a:xfrm>
        </p:spPr>
        <p:txBody>
          <a:bodyPr/>
          <a:lstStyle/>
          <a:p>
            <a:pPr eaLnBrk="1" hangingPunct="1">
              <a:defRPr/>
            </a:pPr>
            <a:r>
              <a:rPr lang="en-US" dirty="0" smtClean="0">
                <a:latin typeface="+mn-lt"/>
              </a:rPr>
              <a:t>DJ-7 60th JDPC Decisions</a:t>
            </a:r>
          </a:p>
        </p:txBody>
      </p:sp>
    </p:spTree>
    <p:extLst>
      <p:ext uri="{BB962C8B-B14F-4D97-AF65-F5344CB8AC3E}">
        <p14:creationId xmlns:p14="http://schemas.microsoft.com/office/powerpoint/2010/main" val="3546545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Title 1"/>
          <p:cNvSpPr>
            <a:spLocks noGrp="1"/>
          </p:cNvSpPr>
          <p:nvPr>
            <p:ph type="title"/>
          </p:nvPr>
        </p:nvSpPr>
        <p:spPr>
          <a:xfrm>
            <a:off x="1562100" y="104900"/>
            <a:ext cx="8155563" cy="518698"/>
          </a:xfrm>
        </p:spPr>
        <p:txBody>
          <a:bodyPr>
            <a:normAutofit/>
          </a:bodyPr>
          <a:lstStyle/>
          <a:p>
            <a:pPr algn="ctr"/>
            <a:r>
              <a:rPr lang="en-US" sz="2300" i="0" dirty="0" smtClean="0">
                <a:latin typeface="+mn-lt"/>
              </a:rPr>
              <a:t>Update Timeline -</a:t>
            </a:r>
            <a:r>
              <a:rPr lang="en-US" sz="2300" i="0" dirty="0">
                <a:latin typeface="+mn-lt"/>
              </a:rPr>
              <a:t> JP 4-01.5, </a:t>
            </a:r>
            <a:r>
              <a:rPr lang="en-US" sz="2300" dirty="0">
                <a:latin typeface="+mn-lt"/>
              </a:rPr>
              <a:t>Joint Terminal Operations</a:t>
            </a:r>
          </a:p>
        </p:txBody>
      </p:sp>
      <p:sp>
        <p:nvSpPr>
          <p:cNvPr id="108" name="TextBox 107"/>
          <p:cNvSpPr txBox="1"/>
          <p:nvPr/>
        </p:nvSpPr>
        <p:spPr>
          <a:xfrm>
            <a:off x="963924" y="2510586"/>
            <a:ext cx="7374667" cy="546538"/>
          </a:xfrm>
          <a:prstGeom prst="rect">
            <a:avLst/>
          </a:prstGeom>
          <a:solidFill>
            <a:schemeClr val="accent1">
              <a:lumMod val="20000"/>
              <a:lumOff val="80000"/>
            </a:schemeClr>
          </a:solidFill>
          <a:ln w="25400">
            <a:solidFill>
              <a:schemeClr val="bg2">
                <a:lumMod val="90000"/>
              </a:schemeClr>
            </a:solidFill>
          </a:ln>
        </p:spPr>
        <p:txBody>
          <a:bodyPr wrap="square" rtlCol="0">
            <a:spAutoFit/>
          </a:bodyPr>
          <a:lstStyle/>
          <a:p>
            <a:endParaRPr lang="en-US" dirty="0"/>
          </a:p>
        </p:txBody>
      </p:sp>
      <p:sp>
        <p:nvSpPr>
          <p:cNvPr id="109" name="TextBox 108"/>
          <p:cNvSpPr txBox="1"/>
          <p:nvPr/>
        </p:nvSpPr>
        <p:spPr>
          <a:xfrm>
            <a:off x="932210" y="3628673"/>
            <a:ext cx="7406381" cy="546538"/>
          </a:xfrm>
          <a:prstGeom prst="rect">
            <a:avLst/>
          </a:prstGeom>
          <a:solidFill>
            <a:srgbClr val="CC99FF"/>
          </a:solidFill>
          <a:ln w="25400">
            <a:solidFill>
              <a:schemeClr val="bg2">
                <a:lumMod val="90000"/>
              </a:schemeClr>
            </a:solidFill>
          </a:ln>
        </p:spPr>
        <p:txBody>
          <a:bodyPr wrap="square" rtlCol="0">
            <a:spAutoFit/>
          </a:bodyPr>
          <a:lstStyle/>
          <a:p>
            <a:endParaRPr lang="en-US" dirty="0"/>
          </a:p>
        </p:txBody>
      </p:sp>
      <p:sp>
        <p:nvSpPr>
          <p:cNvPr id="110" name="TextBox 109"/>
          <p:cNvSpPr txBox="1"/>
          <p:nvPr/>
        </p:nvSpPr>
        <p:spPr>
          <a:xfrm>
            <a:off x="932850" y="3076890"/>
            <a:ext cx="7405742" cy="546538"/>
          </a:xfrm>
          <a:prstGeom prst="rect">
            <a:avLst/>
          </a:prstGeom>
          <a:solidFill>
            <a:schemeClr val="accent4">
              <a:lumMod val="20000"/>
              <a:lumOff val="80000"/>
            </a:schemeClr>
          </a:solidFill>
          <a:ln w="25400">
            <a:solidFill>
              <a:schemeClr val="bg2">
                <a:lumMod val="90000"/>
              </a:schemeClr>
            </a:solidFill>
          </a:ln>
        </p:spPr>
        <p:txBody>
          <a:bodyPr wrap="square" rtlCol="0">
            <a:spAutoFit/>
          </a:bodyPr>
          <a:lstStyle/>
          <a:p>
            <a:endParaRPr lang="en-US" dirty="0"/>
          </a:p>
        </p:txBody>
      </p:sp>
      <p:cxnSp>
        <p:nvCxnSpPr>
          <p:cNvPr id="52" name="Straight Connector 51"/>
          <p:cNvCxnSpPr/>
          <p:nvPr/>
        </p:nvCxnSpPr>
        <p:spPr>
          <a:xfrm>
            <a:off x="932210" y="1621213"/>
            <a:ext cx="0" cy="3092888"/>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619746" y="1028700"/>
            <a:ext cx="678392" cy="646331"/>
          </a:xfrm>
          <a:prstGeom prst="rect">
            <a:avLst/>
          </a:prstGeom>
          <a:noFill/>
        </p:spPr>
        <p:txBody>
          <a:bodyPr wrap="none" rtlCol="0">
            <a:spAutoFit/>
          </a:bodyPr>
          <a:lstStyle/>
          <a:p>
            <a:pPr algn="ctr"/>
            <a:r>
              <a:rPr lang="en-US" sz="1200" dirty="0" smtClean="0"/>
              <a:t>Update</a:t>
            </a:r>
          </a:p>
          <a:p>
            <a:pPr algn="ctr"/>
            <a:r>
              <a:rPr lang="en-US" sz="1200" dirty="0" smtClean="0"/>
              <a:t>PD </a:t>
            </a:r>
          </a:p>
          <a:p>
            <a:pPr algn="ctr"/>
            <a:r>
              <a:rPr lang="en-US" sz="1200" dirty="0" smtClean="0"/>
              <a:t>JSAP</a:t>
            </a:r>
            <a:endParaRPr lang="en-US" sz="1200" dirty="0"/>
          </a:p>
        </p:txBody>
      </p:sp>
      <p:sp>
        <p:nvSpPr>
          <p:cNvPr id="54" name="TextBox 53"/>
          <p:cNvSpPr txBox="1"/>
          <p:nvPr/>
        </p:nvSpPr>
        <p:spPr>
          <a:xfrm>
            <a:off x="1471130" y="1710035"/>
            <a:ext cx="934871" cy="461665"/>
          </a:xfrm>
          <a:prstGeom prst="rect">
            <a:avLst/>
          </a:prstGeom>
          <a:noFill/>
        </p:spPr>
        <p:txBody>
          <a:bodyPr wrap="none" rtlCol="0">
            <a:spAutoFit/>
          </a:bodyPr>
          <a:lstStyle/>
          <a:p>
            <a:pPr algn="ctr"/>
            <a:r>
              <a:rPr lang="en-US" sz="1200" dirty="0" smtClean="0"/>
              <a:t>Update PD</a:t>
            </a:r>
          </a:p>
          <a:p>
            <a:pPr algn="ctr"/>
            <a:r>
              <a:rPr lang="en-US" sz="1200" dirty="0" smtClean="0"/>
              <a:t>Approved</a:t>
            </a:r>
          </a:p>
        </p:txBody>
      </p:sp>
      <p:sp>
        <p:nvSpPr>
          <p:cNvPr id="55" name="TextBox 54"/>
          <p:cNvSpPr txBox="1"/>
          <p:nvPr/>
        </p:nvSpPr>
        <p:spPr>
          <a:xfrm>
            <a:off x="1177876" y="2663455"/>
            <a:ext cx="739305" cy="276999"/>
          </a:xfrm>
          <a:prstGeom prst="rect">
            <a:avLst/>
          </a:prstGeom>
          <a:noFill/>
        </p:spPr>
        <p:txBody>
          <a:bodyPr wrap="none" rtlCol="0">
            <a:spAutoFit/>
          </a:bodyPr>
          <a:lstStyle/>
          <a:p>
            <a:pPr algn="ctr"/>
            <a:r>
              <a:rPr lang="en-US" sz="1200" dirty="0" smtClean="0"/>
              <a:t>1 Month</a:t>
            </a:r>
            <a:endParaRPr lang="en-US" sz="1200" dirty="0"/>
          </a:p>
        </p:txBody>
      </p:sp>
      <p:sp>
        <p:nvSpPr>
          <p:cNvPr id="56" name="TextBox 55"/>
          <p:cNvSpPr txBox="1"/>
          <p:nvPr/>
        </p:nvSpPr>
        <p:spPr>
          <a:xfrm>
            <a:off x="987529" y="3019469"/>
            <a:ext cx="1044324" cy="646331"/>
          </a:xfrm>
          <a:prstGeom prst="rect">
            <a:avLst/>
          </a:prstGeom>
          <a:noFill/>
        </p:spPr>
        <p:txBody>
          <a:bodyPr wrap="none" rtlCol="0">
            <a:spAutoFit/>
          </a:bodyPr>
          <a:lstStyle/>
          <a:p>
            <a:pPr algn="ctr"/>
            <a:r>
              <a:rPr lang="en-US" sz="1200" dirty="0" smtClean="0"/>
              <a:t>PD </a:t>
            </a:r>
          </a:p>
          <a:p>
            <a:pPr algn="ctr"/>
            <a:r>
              <a:rPr lang="en-US" sz="1200" dirty="0" smtClean="0"/>
              <a:t>Staffing and </a:t>
            </a:r>
          </a:p>
          <a:p>
            <a:pPr algn="ctr"/>
            <a:r>
              <a:rPr lang="en-US" sz="1200" dirty="0" smtClean="0"/>
              <a:t>Adjudication</a:t>
            </a:r>
            <a:endParaRPr lang="en-US" sz="1200" dirty="0"/>
          </a:p>
        </p:txBody>
      </p:sp>
      <p:sp>
        <p:nvSpPr>
          <p:cNvPr id="60" name="TextBox 59"/>
          <p:cNvSpPr txBox="1"/>
          <p:nvPr/>
        </p:nvSpPr>
        <p:spPr>
          <a:xfrm>
            <a:off x="713515" y="3577842"/>
            <a:ext cx="1546938" cy="646331"/>
          </a:xfrm>
          <a:prstGeom prst="rect">
            <a:avLst/>
          </a:prstGeom>
          <a:noFill/>
        </p:spPr>
        <p:txBody>
          <a:bodyPr wrap="square" rtlCol="0">
            <a:spAutoFit/>
          </a:bodyPr>
          <a:lstStyle/>
          <a:p>
            <a:pPr algn="ctr"/>
            <a:r>
              <a:rPr lang="en-US" sz="1200" dirty="0" smtClean="0"/>
              <a:t>JDD</a:t>
            </a:r>
          </a:p>
          <a:p>
            <a:pPr algn="ctr"/>
            <a:r>
              <a:rPr lang="en-US" sz="1200" dirty="0" smtClean="0"/>
              <a:t>Lead Agent </a:t>
            </a:r>
          </a:p>
          <a:p>
            <a:pPr algn="ctr"/>
            <a:r>
              <a:rPr lang="en-US" sz="1200" dirty="0" smtClean="0"/>
              <a:t>JDDC</a:t>
            </a:r>
            <a:endParaRPr lang="en-US" sz="1200" dirty="0"/>
          </a:p>
        </p:txBody>
      </p:sp>
      <p:sp>
        <p:nvSpPr>
          <p:cNvPr id="62" name="TextBox 61"/>
          <p:cNvSpPr txBox="1"/>
          <p:nvPr/>
        </p:nvSpPr>
        <p:spPr>
          <a:xfrm>
            <a:off x="2236946" y="2668715"/>
            <a:ext cx="944489" cy="276999"/>
          </a:xfrm>
          <a:prstGeom prst="rect">
            <a:avLst/>
          </a:prstGeom>
          <a:noFill/>
        </p:spPr>
        <p:txBody>
          <a:bodyPr wrap="none" rtlCol="0">
            <a:spAutoFit/>
          </a:bodyPr>
          <a:lstStyle/>
          <a:p>
            <a:pPr algn="ctr"/>
            <a:r>
              <a:rPr lang="en-US" sz="1200" dirty="0" smtClean="0"/>
              <a:t>1.5 Months</a:t>
            </a:r>
            <a:endParaRPr lang="en-US" sz="1200" dirty="0"/>
          </a:p>
        </p:txBody>
      </p:sp>
      <p:sp>
        <p:nvSpPr>
          <p:cNvPr id="64" name="TextBox 63"/>
          <p:cNvSpPr txBox="1"/>
          <p:nvPr/>
        </p:nvSpPr>
        <p:spPr>
          <a:xfrm>
            <a:off x="2693275" y="1154301"/>
            <a:ext cx="1064587" cy="461665"/>
          </a:xfrm>
          <a:prstGeom prst="rect">
            <a:avLst/>
          </a:prstGeom>
          <a:noFill/>
        </p:spPr>
        <p:txBody>
          <a:bodyPr wrap="none" rtlCol="0">
            <a:spAutoFit/>
          </a:bodyPr>
          <a:lstStyle/>
          <a:p>
            <a:pPr algn="ctr"/>
            <a:r>
              <a:rPr lang="en-US" sz="1200" dirty="0"/>
              <a:t>Update</a:t>
            </a:r>
            <a:r>
              <a:rPr lang="en-US" sz="1200" dirty="0" smtClean="0"/>
              <a:t> Draft</a:t>
            </a:r>
          </a:p>
          <a:p>
            <a:pPr algn="ctr"/>
            <a:r>
              <a:rPr lang="en-US" sz="1200" dirty="0" smtClean="0"/>
              <a:t>To J-7 from LA</a:t>
            </a:r>
            <a:endParaRPr lang="en-US" sz="1200" dirty="0"/>
          </a:p>
        </p:txBody>
      </p:sp>
      <p:sp>
        <p:nvSpPr>
          <p:cNvPr id="65" name="TextBox 64"/>
          <p:cNvSpPr txBox="1"/>
          <p:nvPr/>
        </p:nvSpPr>
        <p:spPr>
          <a:xfrm>
            <a:off x="2311576" y="2842144"/>
            <a:ext cx="721672" cy="830997"/>
          </a:xfrm>
          <a:prstGeom prst="rect">
            <a:avLst/>
          </a:prstGeom>
          <a:noFill/>
        </p:spPr>
        <p:txBody>
          <a:bodyPr wrap="none" rtlCol="0">
            <a:spAutoFit/>
          </a:bodyPr>
          <a:lstStyle/>
          <a:p>
            <a:pPr algn="ctr"/>
            <a:endParaRPr lang="en-US" sz="1200" dirty="0" smtClean="0"/>
          </a:p>
          <a:p>
            <a:pPr algn="ctr"/>
            <a:r>
              <a:rPr lang="en-US" sz="1200" dirty="0" smtClean="0"/>
              <a:t>LA </a:t>
            </a:r>
          </a:p>
          <a:p>
            <a:pPr algn="ctr"/>
            <a:r>
              <a:rPr lang="en-US" sz="1200" dirty="0" smtClean="0"/>
              <a:t>Update </a:t>
            </a:r>
          </a:p>
          <a:p>
            <a:pPr algn="ctr"/>
            <a:r>
              <a:rPr lang="en-US" sz="1200" dirty="0" smtClean="0"/>
              <a:t>Draft</a:t>
            </a:r>
          </a:p>
        </p:txBody>
      </p:sp>
      <p:sp>
        <p:nvSpPr>
          <p:cNvPr id="70" name="TextBox 69"/>
          <p:cNvSpPr txBox="1"/>
          <p:nvPr/>
        </p:nvSpPr>
        <p:spPr>
          <a:xfrm>
            <a:off x="3229169" y="2663465"/>
            <a:ext cx="782587" cy="276999"/>
          </a:xfrm>
          <a:prstGeom prst="rect">
            <a:avLst/>
          </a:prstGeom>
          <a:noFill/>
        </p:spPr>
        <p:txBody>
          <a:bodyPr wrap="none" rtlCol="0">
            <a:spAutoFit/>
          </a:bodyPr>
          <a:lstStyle/>
          <a:p>
            <a:pPr algn="ctr"/>
            <a:r>
              <a:rPr lang="en-US" sz="1200" dirty="0" smtClean="0"/>
              <a:t>.5 Month</a:t>
            </a:r>
            <a:endParaRPr lang="en-US" sz="1200" dirty="0"/>
          </a:p>
        </p:txBody>
      </p:sp>
      <p:sp>
        <p:nvSpPr>
          <p:cNvPr id="71" name="TextBox 70"/>
          <p:cNvSpPr txBox="1"/>
          <p:nvPr/>
        </p:nvSpPr>
        <p:spPr>
          <a:xfrm>
            <a:off x="4632554" y="952500"/>
            <a:ext cx="970137" cy="1015663"/>
          </a:xfrm>
          <a:prstGeom prst="rect">
            <a:avLst/>
          </a:prstGeom>
          <a:noFill/>
        </p:spPr>
        <p:txBody>
          <a:bodyPr wrap="none" rtlCol="0">
            <a:spAutoFit/>
          </a:bodyPr>
          <a:lstStyle/>
          <a:p>
            <a:pPr algn="ctr"/>
            <a:r>
              <a:rPr lang="en-US" sz="1200" dirty="0" smtClean="0"/>
              <a:t>Update </a:t>
            </a:r>
          </a:p>
          <a:p>
            <a:pPr algn="ctr"/>
            <a:r>
              <a:rPr lang="en-US" sz="1200" dirty="0" smtClean="0"/>
              <a:t>Comments </a:t>
            </a:r>
          </a:p>
          <a:p>
            <a:pPr algn="ctr"/>
            <a:r>
              <a:rPr lang="en-US" sz="1200" dirty="0" smtClean="0"/>
              <a:t>Due</a:t>
            </a:r>
          </a:p>
          <a:p>
            <a:pPr algn="ctr"/>
            <a:endParaRPr lang="en-US" sz="1200" dirty="0" smtClean="0"/>
          </a:p>
          <a:p>
            <a:pPr algn="ctr"/>
            <a:endParaRPr lang="en-US" sz="1200" dirty="0"/>
          </a:p>
        </p:txBody>
      </p:sp>
      <p:sp>
        <p:nvSpPr>
          <p:cNvPr id="72" name="TextBox 71"/>
          <p:cNvSpPr txBox="1"/>
          <p:nvPr/>
        </p:nvSpPr>
        <p:spPr>
          <a:xfrm>
            <a:off x="3268443" y="2836894"/>
            <a:ext cx="721672" cy="830997"/>
          </a:xfrm>
          <a:prstGeom prst="rect">
            <a:avLst/>
          </a:prstGeom>
          <a:noFill/>
        </p:spPr>
        <p:txBody>
          <a:bodyPr wrap="none" rtlCol="0">
            <a:spAutoFit/>
          </a:bodyPr>
          <a:lstStyle/>
          <a:p>
            <a:pPr algn="ctr"/>
            <a:endParaRPr lang="en-US" sz="1200" dirty="0" smtClean="0"/>
          </a:p>
          <a:p>
            <a:pPr algn="ctr"/>
            <a:r>
              <a:rPr lang="en-US" sz="1200" dirty="0"/>
              <a:t>Update</a:t>
            </a:r>
            <a:r>
              <a:rPr lang="en-US" sz="1200" dirty="0" smtClean="0"/>
              <a:t> </a:t>
            </a:r>
          </a:p>
          <a:p>
            <a:pPr algn="ctr"/>
            <a:r>
              <a:rPr lang="en-US" sz="1200" dirty="0" smtClean="0"/>
              <a:t>Draft</a:t>
            </a:r>
          </a:p>
          <a:p>
            <a:pPr algn="ctr"/>
            <a:r>
              <a:rPr lang="en-US" sz="1200" dirty="0" smtClean="0"/>
              <a:t>Prep</a:t>
            </a:r>
          </a:p>
        </p:txBody>
      </p:sp>
      <p:sp>
        <p:nvSpPr>
          <p:cNvPr id="79" name="TextBox 78"/>
          <p:cNvSpPr txBox="1"/>
          <p:nvPr/>
        </p:nvSpPr>
        <p:spPr>
          <a:xfrm>
            <a:off x="3656180" y="1567003"/>
            <a:ext cx="832279" cy="646331"/>
          </a:xfrm>
          <a:prstGeom prst="rect">
            <a:avLst/>
          </a:prstGeom>
          <a:noFill/>
        </p:spPr>
        <p:txBody>
          <a:bodyPr wrap="none" rtlCol="0">
            <a:spAutoFit/>
          </a:bodyPr>
          <a:lstStyle/>
          <a:p>
            <a:pPr algn="ctr"/>
            <a:r>
              <a:rPr lang="en-US" sz="1200" dirty="0" smtClean="0"/>
              <a:t>Distribute</a:t>
            </a:r>
          </a:p>
          <a:p>
            <a:pPr algn="ctr"/>
            <a:r>
              <a:rPr lang="en-US" sz="1200" dirty="0" smtClean="0"/>
              <a:t>Update</a:t>
            </a:r>
          </a:p>
          <a:p>
            <a:pPr algn="ctr"/>
            <a:r>
              <a:rPr lang="en-US" sz="1200" dirty="0" smtClean="0"/>
              <a:t>Draft</a:t>
            </a:r>
            <a:endParaRPr lang="en-US" sz="1200" dirty="0"/>
          </a:p>
        </p:txBody>
      </p:sp>
      <p:sp>
        <p:nvSpPr>
          <p:cNvPr id="86" name="TextBox 85"/>
          <p:cNvSpPr txBox="1"/>
          <p:nvPr/>
        </p:nvSpPr>
        <p:spPr>
          <a:xfrm>
            <a:off x="4130909" y="2940903"/>
            <a:ext cx="1063112" cy="830997"/>
          </a:xfrm>
          <a:prstGeom prst="rect">
            <a:avLst/>
          </a:prstGeom>
          <a:noFill/>
        </p:spPr>
        <p:txBody>
          <a:bodyPr wrap="none" rtlCol="0">
            <a:spAutoFit/>
          </a:bodyPr>
          <a:lstStyle/>
          <a:p>
            <a:pPr algn="ctr"/>
            <a:endParaRPr lang="en-US" sz="1200" dirty="0" smtClean="0"/>
          </a:p>
          <a:p>
            <a:pPr algn="ctr"/>
            <a:r>
              <a:rPr lang="en-US" sz="1200" dirty="0"/>
              <a:t>Update </a:t>
            </a:r>
            <a:endParaRPr lang="en-US" sz="1200" dirty="0" smtClean="0"/>
          </a:p>
          <a:p>
            <a:pPr algn="ctr"/>
            <a:r>
              <a:rPr lang="en-US" sz="1200" dirty="0" smtClean="0"/>
              <a:t>Draft Review</a:t>
            </a:r>
          </a:p>
          <a:p>
            <a:pPr algn="ctr"/>
            <a:endParaRPr lang="en-US" sz="1200" dirty="0" smtClean="0"/>
          </a:p>
        </p:txBody>
      </p:sp>
      <p:sp>
        <p:nvSpPr>
          <p:cNvPr id="87" name="TextBox 86"/>
          <p:cNvSpPr txBox="1"/>
          <p:nvPr/>
        </p:nvSpPr>
        <p:spPr>
          <a:xfrm>
            <a:off x="3414202" y="3635655"/>
            <a:ext cx="423513" cy="461665"/>
          </a:xfrm>
          <a:prstGeom prst="rect">
            <a:avLst/>
          </a:prstGeom>
          <a:noFill/>
        </p:spPr>
        <p:txBody>
          <a:bodyPr wrap="none" rtlCol="0">
            <a:spAutoFit/>
          </a:bodyPr>
          <a:lstStyle/>
          <a:p>
            <a:pPr algn="ctr"/>
            <a:r>
              <a:rPr lang="en-US" sz="1200" dirty="0" smtClean="0"/>
              <a:t>J-7</a:t>
            </a:r>
          </a:p>
          <a:p>
            <a:pPr algn="ctr"/>
            <a:r>
              <a:rPr lang="en-US" sz="1200" dirty="0" smtClean="0"/>
              <a:t>JDD</a:t>
            </a:r>
            <a:endParaRPr lang="en-US" sz="1200" dirty="0"/>
          </a:p>
        </p:txBody>
      </p:sp>
      <p:cxnSp>
        <p:nvCxnSpPr>
          <p:cNvPr id="89" name="Straight Connector 88"/>
          <p:cNvCxnSpPr/>
          <p:nvPr/>
        </p:nvCxnSpPr>
        <p:spPr>
          <a:xfrm>
            <a:off x="1989196" y="2157258"/>
            <a:ext cx="16078" cy="2177066"/>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91" name="TextBox 90"/>
          <p:cNvSpPr txBox="1"/>
          <p:nvPr/>
        </p:nvSpPr>
        <p:spPr>
          <a:xfrm>
            <a:off x="4281574" y="2663465"/>
            <a:ext cx="782778" cy="276999"/>
          </a:xfrm>
          <a:prstGeom prst="rect">
            <a:avLst/>
          </a:prstGeom>
          <a:noFill/>
        </p:spPr>
        <p:txBody>
          <a:bodyPr wrap="none" rtlCol="0">
            <a:spAutoFit/>
          </a:bodyPr>
          <a:lstStyle/>
          <a:p>
            <a:pPr algn="ctr"/>
            <a:r>
              <a:rPr lang="en-US" sz="1200" dirty="0"/>
              <a:t>2</a:t>
            </a:r>
            <a:r>
              <a:rPr lang="en-US" sz="1200" dirty="0" smtClean="0"/>
              <a:t> Months</a:t>
            </a:r>
            <a:endParaRPr lang="en-US" sz="1200" dirty="0"/>
          </a:p>
        </p:txBody>
      </p:sp>
      <p:sp>
        <p:nvSpPr>
          <p:cNvPr id="93" name="TextBox 92"/>
          <p:cNvSpPr txBox="1"/>
          <p:nvPr/>
        </p:nvSpPr>
        <p:spPr>
          <a:xfrm>
            <a:off x="5209315" y="2858869"/>
            <a:ext cx="1055096" cy="830997"/>
          </a:xfrm>
          <a:prstGeom prst="rect">
            <a:avLst/>
          </a:prstGeom>
          <a:noFill/>
        </p:spPr>
        <p:txBody>
          <a:bodyPr wrap="none" rtlCol="0">
            <a:spAutoFit/>
          </a:bodyPr>
          <a:lstStyle/>
          <a:p>
            <a:pPr algn="ctr"/>
            <a:endParaRPr lang="en-US" sz="1200" dirty="0" smtClean="0"/>
          </a:p>
          <a:p>
            <a:pPr algn="ctr"/>
            <a:r>
              <a:rPr lang="en-US" sz="1200" dirty="0" smtClean="0"/>
              <a:t>Adjudicate</a:t>
            </a:r>
          </a:p>
          <a:p>
            <a:pPr algn="ctr"/>
            <a:r>
              <a:rPr lang="en-US" sz="1200" dirty="0" smtClean="0"/>
              <a:t>Update Draft</a:t>
            </a:r>
          </a:p>
          <a:p>
            <a:pPr algn="ctr"/>
            <a:r>
              <a:rPr lang="en-US" sz="1200" dirty="0" smtClean="0"/>
              <a:t>JWG</a:t>
            </a:r>
          </a:p>
        </p:txBody>
      </p:sp>
      <p:sp>
        <p:nvSpPr>
          <p:cNvPr id="94" name="TextBox 93"/>
          <p:cNvSpPr txBox="1"/>
          <p:nvPr/>
        </p:nvSpPr>
        <p:spPr>
          <a:xfrm>
            <a:off x="5259853" y="3572611"/>
            <a:ext cx="960071" cy="830997"/>
          </a:xfrm>
          <a:prstGeom prst="rect">
            <a:avLst/>
          </a:prstGeom>
          <a:noFill/>
        </p:spPr>
        <p:txBody>
          <a:bodyPr wrap="none" rtlCol="0">
            <a:spAutoFit/>
          </a:bodyPr>
          <a:lstStyle/>
          <a:p>
            <a:pPr algn="ctr"/>
            <a:r>
              <a:rPr lang="en-US" sz="1200" dirty="0" smtClean="0"/>
              <a:t>JSDS</a:t>
            </a:r>
          </a:p>
          <a:p>
            <a:pPr algn="ctr"/>
            <a:r>
              <a:rPr lang="en-US" sz="1200" dirty="0" smtClean="0"/>
              <a:t>Lead Agent</a:t>
            </a:r>
          </a:p>
          <a:p>
            <a:pPr algn="ctr"/>
            <a:r>
              <a:rPr lang="en-US" sz="1200" dirty="0" smtClean="0"/>
              <a:t>JDD</a:t>
            </a:r>
          </a:p>
          <a:p>
            <a:pPr algn="ctr"/>
            <a:endParaRPr lang="en-US" sz="1200" dirty="0"/>
          </a:p>
        </p:txBody>
      </p:sp>
      <p:sp>
        <p:nvSpPr>
          <p:cNvPr id="95" name="TextBox 94"/>
          <p:cNvSpPr txBox="1"/>
          <p:nvPr/>
        </p:nvSpPr>
        <p:spPr>
          <a:xfrm>
            <a:off x="5339232" y="2657475"/>
            <a:ext cx="816249" cy="276999"/>
          </a:xfrm>
          <a:prstGeom prst="rect">
            <a:avLst/>
          </a:prstGeom>
          <a:noFill/>
        </p:spPr>
        <p:txBody>
          <a:bodyPr wrap="none" rtlCol="0">
            <a:spAutoFit/>
          </a:bodyPr>
          <a:lstStyle/>
          <a:p>
            <a:pPr algn="ctr"/>
            <a:r>
              <a:rPr lang="en-US" sz="1200" dirty="0"/>
              <a:t>2</a:t>
            </a:r>
            <a:r>
              <a:rPr lang="en-US" sz="1200" dirty="0" smtClean="0"/>
              <a:t> Months</a:t>
            </a:r>
            <a:endParaRPr lang="en-US" sz="1200" dirty="0"/>
          </a:p>
        </p:txBody>
      </p:sp>
      <p:sp>
        <p:nvSpPr>
          <p:cNvPr id="96" name="TextBox 95"/>
          <p:cNvSpPr txBox="1"/>
          <p:nvPr/>
        </p:nvSpPr>
        <p:spPr>
          <a:xfrm>
            <a:off x="6003657" y="1010840"/>
            <a:ext cx="1018227" cy="830997"/>
          </a:xfrm>
          <a:prstGeom prst="rect">
            <a:avLst/>
          </a:prstGeom>
          <a:noFill/>
        </p:spPr>
        <p:txBody>
          <a:bodyPr wrap="none" rtlCol="0">
            <a:spAutoFit/>
          </a:bodyPr>
          <a:lstStyle/>
          <a:p>
            <a:pPr algn="ctr"/>
            <a:r>
              <a:rPr lang="en-US" sz="1200" dirty="0" smtClean="0"/>
              <a:t>Update</a:t>
            </a:r>
          </a:p>
          <a:p>
            <a:pPr algn="ctr"/>
            <a:r>
              <a:rPr lang="en-US" sz="1200" dirty="0" smtClean="0"/>
              <a:t>Adjudication</a:t>
            </a:r>
          </a:p>
          <a:p>
            <a:pPr algn="ctr"/>
            <a:r>
              <a:rPr lang="en-US" sz="1200" dirty="0" smtClean="0"/>
              <a:t>Complete</a:t>
            </a:r>
          </a:p>
          <a:p>
            <a:pPr algn="ctr"/>
            <a:endParaRPr lang="en-US" sz="1200" dirty="0"/>
          </a:p>
        </p:txBody>
      </p:sp>
      <p:sp>
        <p:nvSpPr>
          <p:cNvPr id="100" name="TextBox 99"/>
          <p:cNvSpPr txBox="1"/>
          <p:nvPr/>
        </p:nvSpPr>
        <p:spPr>
          <a:xfrm>
            <a:off x="6602707" y="2826414"/>
            <a:ext cx="774315" cy="830997"/>
          </a:xfrm>
          <a:prstGeom prst="rect">
            <a:avLst/>
          </a:prstGeom>
          <a:noFill/>
        </p:spPr>
        <p:txBody>
          <a:bodyPr wrap="none" rtlCol="0">
            <a:spAutoFit/>
          </a:bodyPr>
          <a:lstStyle/>
          <a:p>
            <a:pPr algn="ctr"/>
            <a:endParaRPr lang="en-US" sz="1200" dirty="0" smtClean="0"/>
          </a:p>
          <a:p>
            <a:pPr algn="ctr"/>
            <a:r>
              <a:rPr lang="en-US" sz="1200" dirty="0" smtClean="0"/>
              <a:t>Signature</a:t>
            </a:r>
          </a:p>
          <a:p>
            <a:pPr algn="ctr"/>
            <a:r>
              <a:rPr lang="en-US" sz="1200" dirty="0" smtClean="0"/>
              <a:t> Draft </a:t>
            </a:r>
          </a:p>
          <a:p>
            <a:pPr algn="ctr"/>
            <a:r>
              <a:rPr lang="en-US" sz="1200" dirty="0" smtClean="0"/>
              <a:t>Prep</a:t>
            </a:r>
          </a:p>
        </p:txBody>
      </p:sp>
      <p:sp>
        <p:nvSpPr>
          <p:cNvPr id="101" name="TextBox 100"/>
          <p:cNvSpPr txBox="1"/>
          <p:nvPr/>
        </p:nvSpPr>
        <p:spPr>
          <a:xfrm>
            <a:off x="6528113" y="2672685"/>
            <a:ext cx="944489" cy="276999"/>
          </a:xfrm>
          <a:prstGeom prst="rect">
            <a:avLst/>
          </a:prstGeom>
          <a:noFill/>
        </p:spPr>
        <p:txBody>
          <a:bodyPr wrap="none" rtlCol="0">
            <a:spAutoFit/>
          </a:bodyPr>
          <a:lstStyle/>
          <a:p>
            <a:pPr algn="ctr"/>
            <a:r>
              <a:rPr lang="en-US" sz="1200" dirty="0" smtClean="0"/>
              <a:t>1.5 Months</a:t>
            </a:r>
            <a:endParaRPr lang="en-US" sz="1200" dirty="0"/>
          </a:p>
        </p:txBody>
      </p:sp>
      <p:sp>
        <p:nvSpPr>
          <p:cNvPr id="102" name="TextBox 101"/>
          <p:cNvSpPr txBox="1"/>
          <p:nvPr/>
        </p:nvSpPr>
        <p:spPr>
          <a:xfrm>
            <a:off x="6760658" y="3618163"/>
            <a:ext cx="423513" cy="461665"/>
          </a:xfrm>
          <a:prstGeom prst="rect">
            <a:avLst/>
          </a:prstGeom>
          <a:noFill/>
        </p:spPr>
        <p:txBody>
          <a:bodyPr wrap="none" rtlCol="0">
            <a:spAutoFit/>
          </a:bodyPr>
          <a:lstStyle/>
          <a:p>
            <a:pPr algn="ctr"/>
            <a:r>
              <a:rPr lang="en-US" sz="1200" dirty="0" smtClean="0"/>
              <a:t>J-7</a:t>
            </a:r>
          </a:p>
          <a:p>
            <a:pPr algn="ctr"/>
            <a:r>
              <a:rPr lang="en-US" sz="1200" dirty="0" smtClean="0"/>
              <a:t>JDD</a:t>
            </a:r>
            <a:endParaRPr lang="en-US" sz="1200" dirty="0"/>
          </a:p>
        </p:txBody>
      </p:sp>
      <p:sp>
        <p:nvSpPr>
          <p:cNvPr id="103" name="TextBox 102"/>
          <p:cNvSpPr txBox="1"/>
          <p:nvPr/>
        </p:nvSpPr>
        <p:spPr>
          <a:xfrm>
            <a:off x="7494077" y="2896969"/>
            <a:ext cx="844847" cy="646331"/>
          </a:xfrm>
          <a:prstGeom prst="rect">
            <a:avLst/>
          </a:prstGeom>
          <a:noFill/>
        </p:spPr>
        <p:txBody>
          <a:bodyPr wrap="none" rtlCol="0">
            <a:spAutoFit/>
          </a:bodyPr>
          <a:lstStyle/>
          <a:p>
            <a:pPr algn="ctr"/>
            <a:endParaRPr lang="en-US" sz="1200" dirty="0" smtClean="0"/>
          </a:p>
          <a:p>
            <a:pPr algn="ctr"/>
            <a:r>
              <a:rPr lang="en-US" sz="1200" dirty="0" smtClean="0"/>
              <a:t> Signature </a:t>
            </a:r>
          </a:p>
          <a:p>
            <a:pPr algn="ctr"/>
            <a:r>
              <a:rPr lang="en-US" sz="1200" dirty="0" smtClean="0"/>
              <a:t>Process</a:t>
            </a:r>
          </a:p>
        </p:txBody>
      </p:sp>
      <p:sp>
        <p:nvSpPr>
          <p:cNvPr id="104" name="TextBox 103"/>
          <p:cNvSpPr txBox="1"/>
          <p:nvPr/>
        </p:nvSpPr>
        <p:spPr>
          <a:xfrm>
            <a:off x="7545514" y="2687470"/>
            <a:ext cx="721864" cy="276999"/>
          </a:xfrm>
          <a:prstGeom prst="rect">
            <a:avLst/>
          </a:prstGeom>
          <a:noFill/>
        </p:spPr>
        <p:txBody>
          <a:bodyPr wrap="none" rtlCol="0">
            <a:spAutoFit/>
          </a:bodyPr>
          <a:lstStyle/>
          <a:p>
            <a:pPr algn="ctr"/>
            <a:r>
              <a:rPr lang="en-US" sz="1200" dirty="0" smtClean="0"/>
              <a:t>1 Month</a:t>
            </a:r>
            <a:endParaRPr lang="en-US" sz="1200" dirty="0"/>
          </a:p>
        </p:txBody>
      </p:sp>
      <p:sp>
        <p:nvSpPr>
          <p:cNvPr id="105" name="TextBox 104"/>
          <p:cNvSpPr txBox="1"/>
          <p:nvPr/>
        </p:nvSpPr>
        <p:spPr>
          <a:xfrm>
            <a:off x="7540031" y="3560363"/>
            <a:ext cx="806438" cy="646331"/>
          </a:xfrm>
          <a:prstGeom prst="rect">
            <a:avLst/>
          </a:prstGeom>
          <a:noFill/>
        </p:spPr>
        <p:txBody>
          <a:bodyPr wrap="none" rtlCol="0">
            <a:spAutoFit/>
          </a:bodyPr>
          <a:lstStyle/>
          <a:p>
            <a:pPr algn="ctr"/>
            <a:r>
              <a:rPr lang="en-US" sz="1200" dirty="0" smtClean="0"/>
              <a:t>J-7</a:t>
            </a:r>
          </a:p>
          <a:p>
            <a:pPr algn="ctr"/>
            <a:r>
              <a:rPr lang="en-US" sz="1200" dirty="0" smtClean="0"/>
              <a:t>JDD/JDAD</a:t>
            </a:r>
          </a:p>
          <a:p>
            <a:pPr algn="ctr"/>
            <a:r>
              <a:rPr lang="en-US" sz="1200" dirty="0" smtClean="0"/>
              <a:t>LA/JSDS</a:t>
            </a:r>
            <a:endParaRPr lang="en-US" sz="1200" dirty="0"/>
          </a:p>
        </p:txBody>
      </p:sp>
      <p:sp>
        <p:nvSpPr>
          <p:cNvPr id="106" name="TextBox 105"/>
          <p:cNvSpPr txBox="1"/>
          <p:nvPr/>
        </p:nvSpPr>
        <p:spPr>
          <a:xfrm>
            <a:off x="7168944" y="1039485"/>
            <a:ext cx="809581" cy="1015663"/>
          </a:xfrm>
          <a:prstGeom prst="rect">
            <a:avLst/>
          </a:prstGeom>
          <a:noFill/>
        </p:spPr>
        <p:txBody>
          <a:bodyPr wrap="none" rtlCol="0">
            <a:spAutoFit/>
          </a:bodyPr>
          <a:lstStyle/>
          <a:p>
            <a:pPr algn="ctr"/>
            <a:r>
              <a:rPr lang="en-US" sz="1200" dirty="0" smtClean="0"/>
              <a:t>Forward</a:t>
            </a:r>
          </a:p>
          <a:p>
            <a:pPr algn="ctr"/>
            <a:r>
              <a:rPr lang="en-US" sz="1200" dirty="0" smtClean="0"/>
              <a:t>Signature </a:t>
            </a:r>
          </a:p>
          <a:p>
            <a:pPr algn="ctr"/>
            <a:r>
              <a:rPr lang="en-US" sz="1200" dirty="0" smtClean="0"/>
              <a:t>Draft </a:t>
            </a:r>
          </a:p>
          <a:p>
            <a:pPr algn="ctr"/>
            <a:endParaRPr lang="en-US" sz="1200" dirty="0" smtClean="0"/>
          </a:p>
          <a:p>
            <a:pPr algn="ctr"/>
            <a:endParaRPr lang="en-US" sz="1200" dirty="0"/>
          </a:p>
        </p:txBody>
      </p:sp>
      <p:sp>
        <p:nvSpPr>
          <p:cNvPr id="107" name="TextBox 106"/>
          <p:cNvSpPr txBox="1"/>
          <p:nvPr/>
        </p:nvSpPr>
        <p:spPr>
          <a:xfrm>
            <a:off x="7933081" y="1684699"/>
            <a:ext cx="777136" cy="1015663"/>
          </a:xfrm>
          <a:prstGeom prst="rect">
            <a:avLst/>
          </a:prstGeom>
          <a:noFill/>
        </p:spPr>
        <p:txBody>
          <a:bodyPr wrap="none" rtlCol="0">
            <a:spAutoFit/>
          </a:bodyPr>
          <a:lstStyle/>
          <a:p>
            <a:pPr algn="ctr"/>
            <a:r>
              <a:rPr lang="en-US" sz="1200" dirty="0" smtClean="0"/>
              <a:t>J-7</a:t>
            </a:r>
          </a:p>
          <a:p>
            <a:pPr algn="ctr"/>
            <a:r>
              <a:rPr lang="en-US" sz="1200" dirty="0" smtClean="0"/>
              <a:t>Approval </a:t>
            </a:r>
          </a:p>
          <a:p>
            <a:pPr algn="ctr"/>
            <a:endParaRPr lang="en-US" sz="1200" dirty="0" smtClean="0"/>
          </a:p>
          <a:p>
            <a:pPr algn="ctr"/>
            <a:endParaRPr lang="en-US" sz="1200" dirty="0" smtClean="0"/>
          </a:p>
          <a:p>
            <a:pPr algn="ctr"/>
            <a:endParaRPr lang="en-US" sz="1200" dirty="0"/>
          </a:p>
        </p:txBody>
      </p:sp>
      <p:sp>
        <p:nvSpPr>
          <p:cNvPr id="111" name="TextBox 110"/>
          <p:cNvSpPr txBox="1"/>
          <p:nvPr/>
        </p:nvSpPr>
        <p:spPr>
          <a:xfrm>
            <a:off x="1909777" y="3602913"/>
            <a:ext cx="1546938" cy="646331"/>
          </a:xfrm>
          <a:prstGeom prst="rect">
            <a:avLst/>
          </a:prstGeom>
          <a:noFill/>
        </p:spPr>
        <p:txBody>
          <a:bodyPr wrap="square" rtlCol="0">
            <a:spAutoFit/>
          </a:bodyPr>
          <a:lstStyle/>
          <a:p>
            <a:pPr algn="ctr"/>
            <a:r>
              <a:rPr lang="en-US" sz="1200" dirty="0" smtClean="0"/>
              <a:t>JDD</a:t>
            </a:r>
          </a:p>
          <a:p>
            <a:pPr algn="ctr"/>
            <a:r>
              <a:rPr lang="en-US" sz="1200" dirty="0" smtClean="0"/>
              <a:t>Lead Agent </a:t>
            </a:r>
          </a:p>
          <a:p>
            <a:pPr algn="ctr"/>
            <a:r>
              <a:rPr lang="en-US" sz="1200" dirty="0" smtClean="0"/>
              <a:t>JDDC</a:t>
            </a:r>
            <a:endParaRPr lang="en-US" sz="1200" dirty="0"/>
          </a:p>
        </p:txBody>
      </p:sp>
      <p:sp>
        <p:nvSpPr>
          <p:cNvPr id="112" name="TextBox 111"/>
          <p:cNvSpPr txBox="1"/>
          <p:nvPr/>
        </p:nvSpPr>
        <p:spPr>
          <a:xfrm>
            <a:off x="3837715" y="3602913"/>
            <a:ext cx="1546938" cy="461665"/>
          </a:xfrm>
          <a:prstGeom prst="rect">
            <a:avLst/>
          </a:prstGeom>
          <a:noFill/>
        </p:spPr>
        <p:txBody>
          <a:bodyPr wrap="square" rtlCol="0">
            <a:spAutoFit/>
          </a:bodyPr>
          <a:lstStyle/>
          <a:p>
            <a:pPr algn="ctr"/>
            <a:r>
              <a:rPr lang="en-US" sz="1200" dirty="0" smtClean="0"/>
              <a:t> </a:t>
            </a:r>
          </a:p>
          <a:p>
            <a:pPr algn="ctr"/>
            <a:r>
              <a:rPr lang="en-US" sz="1200" dirty="0" smtClean="0"/>
              <a:t>JDDC</a:t>
            </a:r>
            <a:endParaRPr lang="en-US" sz="1200" dirty="0"/>
          </a:p>
        </p:txBody>
      </p:sp>
      <p:sp>
        <p:nvSpPr>
          <p:cNvPr id="113" name="TextBox 112"/>
          <p:cNvSpPr txBox="1"/>
          <p:nvPr/>
        </p:nvSpPr>
        <p:spPr>
          <a:xfrm>
            <a:off x="474673" y="4670913"/>
            <a:ext cx="968535" cy="276999"/>
          </a:xfrm>
          <a:prstGeom prst="rect">
            <a:avLst/>
          </a:prstGeom>
          <a:noFill/>
        </p:spPr>
        <p:txBody>
          <a:bodyPr wrap="none" rtlCol="0">
            <a:spAutoFit/>
          </a:bodyPr>
          <a:lstStyle/>
          <a:p>
            <a:pPr algn="ctr"/>
            <a:r>
              <a:rPr lang="en-US" sz="1200" dirty="0" smtClean="0"/>
              <a:t>1 Dec 2017</a:t>
            </a:r>
          </a:p>
        </p:txBody>
      </p:sp>
      <p:sp>
        <p:nvSpPr>
          <p:cNvPr id="114" name="TextBox 113"/>
          <p:cNvSpPr txBox="1"/>
          <p:nvPr/>
        </p:nvSpPr>
        <p:spPr>
          <a:xfrm>
            <a:off x="1470816" y="4369289"/>
            <a:ext cx="942886" cy="276999"/>
          </a:xfrm>
          <a:prstGeom prst="rect">
            <a:avLst/>
          </a:prstGeom>
          <a:noFill/>
        </p:spPr>
        <p:txBody>
          <a:bodyPr wrap="none" rtlCol="0">
            <a:spAutoFit/>
          </a:bodyPr>
          <a:lstStyle/>
          <a:p>
            <a:pPr algn="ctr"/>
            <a:r>
              <a:rPr lang="en-US" sz="1200" dirty="0" smtClean="0"/>
              <a:t>3 Jan 2018</a:t>
            </a:r>
          </a:p>
        </p:txBody>
      </p:sp>
      <p:sp>
        <p:nvSpPr>
          <p:cNvPr id="115" name="TextBox 114"/>
          <p:cNvSpPr txBox="1"/>
          <p:nvPr/>
        </p:nvSpPr>
        <p:spPr>
          <a:xfrm>
            <a:off x="2865114" y="4679376"/>
            <a:ext cx="832279" cy="276999"/>
          </a:xfrm>
          <a:prstGeom prst="rect">
            <a:avLst/>
          </a:prstGeom>
          <a:noFill/>
        </p:spPr>
        <p:txBody>
          <a:bodyPr wrap="none" rtlCol="0">
            <a:spAutoFit/>
          </a:bodyPr>
          <a:lstStyle/>
          <a:p>
            <a:pPr algn="ctr"/>
            <a:r>
              <a:rPr lang="en-US" sz="1200" dirty="0" smtClean="0"/>
              <a:t>Mar 2018</a:t>
            </a:r>
          </a:p>
        </p:txBody>
      </p:sp>
      <p:sp>
        <p:nvSpPr>
          <p:cNvPr id="117" name="TextBox 116"/>
          <p:cNvSpPr txBox="1"/>
          <p:nvPr/>
        </p:nvSpPr>
        <p:spPr>
          <a:xfrm>
            <a:off x="4727210" y="4686300"/>
            <a:ext cx="840295" cy="276999"/>
          </a:xfrm>
          <a:prstGeom prst="rect">
            <a:avLst/>
          </a:prstGeom>
          <a:noFill/>
        </p:spPr>
        <p:txBody>
          <a:bodyPr wrap="none" rtlCol="0">
            <a:spAutoFit/>
          </a:bodyPr>
          <a:lstStyle/>
          <a:p>
            <a:pPr algn="ctr"/>
            <a:r>
              <a:rPr lang="en-US" sz="1200" dirty="0" smtClean="0"/>
              <a:t>Aug 2018</a:t>
            </a:r>
          </a:p>
        </p:txBody>
      </p:sp>
      <p:sp>
        <p:nvSpPr>
          <p:cNvPr id="118" name="TextBox 117"/>
          <p:cNvSpPr txBox="1"/>
          <p:nvPr/>
        </p:nvSpPr>
        <p:spPr>
          <a:xfrm>
            <a:off x="7937488" y="4372006"/>
            <a:ext cx="840294" cy="276999"/>
          </a:xfrm>
          <a:prstGeom prst="rect">
            <a:avLst/>
          </a:prstGeom>
          <a:noFill/>
        </p:spPr>
        <p:txBody>
          <a:bodyPr wrap="none" rtlCol="0">
            <a:spAutoFit/>
          </a:bodyPr>
          <a:lstStyle/>
          <a:p>
            <a:pPr algn="ctr"/>
            <a:r>
              <a:rPr lang="en-US" sz="1200" dirty="0" smtClean="0"/>
              <a:t>Dec 2018</a:t>
            </a:r>
          </a:p>
        </p:txBody>
      </p:sp>
      <p:sp>
        <p:nvSpPr>
          <p:cNvPr id="119" name="TextBox 118"/>
          <p:cNvSpPr txBox="1"/>
          <p:nvPr/>
        </p:nvSpPr>
        <p:spPr>
          <a:xfrm>
            <a:off x="7163457" y="4714101"/>
            <a:ext cx="840294" cy="276999"/>
          </a:xfrm>
          <a:prstGeom prst="rect">
            <a:avLst/>
          </a:prstGeom>
          <a:noFill/>
        </p:spPr>
        <p:txBody>
          <a:bodyPr wrap="none" rtlCol="0">
            <a:spAutoFit/>
          </a:bodyPr>
          <a:lstStyle/>
          <a:p>
            <a:pPr algn="ctr"/>
            <a:r>
              <a:rPr lang="en-US" sz="1200" dirty="0" smtClean="0"/>
              <a:t>Nov 2018</a:t>
            </a:r>
          </a:p>
        </p:txBody>
      </p:sp>
      <p:cxnSp>
        <p:nvCxnSpPr>
          <p:cNvPr id="120" name="Straight Connector 119"/>
          <p:cNvCxnSpPr/>
          <p:nvPr/>
        </p:nvCxnSpPr>
        <p:spPr>
          <a:xfrm>
            <a:off x="3232123" y="1638300"/>
            <a:ext cx="0" cy="3092888"/>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a:off x="5153362" y="1593412"/>
            <a:ext cx="0" cy="3092888"/>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a:off x="7473139" y="1638300"/>
            <a:ext cx="0" cy="3092888"/>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a:off x="4085728" y="2171700"/>
            <a:ext cx="16078" cy="2177066"/>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a:xfrm flipH="1">
            <a:off x="6493449" y="1638300"/>
            <a:ext cx="11266" cy="2696024"/>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125" name="Slide Number Placeholder 2"/>
          <p:cNvSpPr>
            <a:spLocks noGrp="1"/>
          </p:cNvSpPr>
          <p:nvPr>
            <p:ph type="sldNum" sz="quarter" idx="11"/>
          </p:nvPr>
        </p:nvSpPr>
        <p:spPr>
          <a:xfrm>
            <a:off x="3890963" y="7040880"/>
            <a:ext cx="2047875" cy="502920"/>
          </a:xfrm>
        </p:spPr>
        <p:txBody>
          <a:bodyPr/>
          <a:lstStyle/>
          <a:p>
            <a:r>
              <a:rPr lang="en-US" dirty="0"/>
              <a:t>5</a:t>
            </a:r>
          </a:p>
        </p:txBody>
      </p:sp>
      <p:sp>
        <p:nvSpPr>
          <p:cNvPr id="51" name="Right Arrow 50"/>
          <p:cNvSpPr/>
          <p:nvPr/>
        </p:nvSpPr>
        <p:spPr>
          <a:xfrm>
            <a:off x="484915" y="4791404"/>
            <a:ext cx="8468585" cy="809296"/>
          </a:xfrm>
          <a:prstGeom prst="rightArrow">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Update Timeline Estimate 9.5 Months </a:t>
            </a:r>
            <a:endParaRPr lang="en-US" dirty="0">
              <a:solidFill>
                <a:schemeClr val="tx1"/>
              </a:solidFill>
            </a:endParaRPr>
          </a:p>
        </p:txBody>
      </p:sp>
      <p:sp>
        <p:nvSpPr>
          <p:cNvPr id="2" name="Rectangle 1"/>
          <p:cNvSpPr/>
          <p:nvPr/>
        </p:nvSpPr>
        <p:spPr>
          <a:xfrm>
            <a:off x="-222276" y="5448300"/>
            <a:ext cx="10471175" cy="1181862"/>
          </a:xfrm>
          <a:prstGeom prst="rect">
            <a:avLst/>
          </a:prstGeom>
        </p:spPr>
        <p:txBody>
          <a:bodyPr wrap="square">
            <a:spAutoFit/>
          </a:bodyPr>
          <a:lstStyle/>
          <a:p>
            <a:pPr marL="800100" lvl="1" indent="-457200">
              <a:lnSpc>
                <a:spcPct val="110000"/>
              </a:lnSpc>
              <a:spcBef>
                <a:spcPct val="50000"/>
              </a:spcBef>
              <a:buFont typeface="Wingdings" panose="05000000000000000000" pitchFamily="2" charset="2"/>
              <a:buChar char="Ø"/>
            </a:pPr>
            <a:r>
              <a:rPr lang="en-US" sz="1200" kern="0" dirty="0" smtClean="0">
                <a:cs typeface="Arial" panose="020B0604020202020204" pitchFamily="34" charset="0"/>
              </a:rPr>
              <a:t>Actual timeline is 12 months.</a:t>
            </a:r>
          </a:p>
          <a:p>
            <a:pPr marL="800100" lvl="1" indent="-457200">
              <a:lnSpc>
                <a:spcPct val="110000"/>
              </a:lnSpc>
              <a:spcBef>
                <a:spcPct val="50000"/>
              </a:spcBef>
              <a:buFont typeface="Wingdings" panose="05000000000000000000" pitchFamily="2" charset="2"/>
              <a:buChar char="Ø"/>
            </a:pPr>
            <a:r>
              <a:rPr lang="en-US" sz="1200" kern="0" dirty="0" smtClean="0">
                <a:cs typeface="Arial" panose="020B0604020202020204" pitchFamily="34" charset="0"/>
              </a:rPr>
              <a:t>JDD provides LA a Word document version of JP with instructions to edit using “track changes”.</a:t>
            </a:r>
          </a:p>
          <a:p>
            <a:pPr marL="800100" lvl="1" indent="-457200">
              <a:lnSpc>
                <a:spcPct val="110000"/>
              </a:lnSpc>
              <a:spcBef>
                <a:spcPct val="50000"/>
              </a:spcBef>
              <a:buFont typeface="Wingdings" panose="05000000000000000000" pitchFamily="2" charset="2"/>
              <a:buChar char="Ø"/>
            </a:pPr>
            <a:r>
              <a:rPr lang="en-US" sz="1200" kern="0" dirty="0" smtClean="0">
                <a:cs typeface="Arial" panose="020B0604020202020204" pitchFamily="34" charset="0"/>
              </a:rPr>
              <a:t>LA returns Word document to JDD with “track changes” for JDDT formatting.</a:t>
            </a:r>
            <a:endParaRPr lang="en-US" sz="1200" kern="0" dirty="0">
              <a:cs typeface="Arial" panose="020B0604020202020204" pitchFamily="34" charset="0"/>
            </a:endParaRPr>
          </a:p>
          <a:p>
            <a:pPr marL="800100" lvl="1" indent="-457200">
              <a:lnSpc>
                <a:spcPct val="110000"/>
              </a:lnSpc>
              <a:spcBef>
                <a:spcPct val="50000"/>
              </a:spcBef>
              <a:buFont typeface="Wingdings" panose="05000000000000000000" pitchFamily="2" charset="2"/>
              <a:buChar char="Ø"/>
            </a:pPr>
            <a:r>
              <a:rPr lang="en-US" sz="1200" kern="0" dirty="0" smtClean="0">
                <a:cs typeface="Arial" panose="020B0604020202020204" pitchFamily="34" charset="0"/>
              </a:rPr>
              <a:t>JDD in coordination with JSDS and LA releases JSAP to staff “Update Draft” to the JDDC via the JDDT.</a:t>
            </a:r>
            <a:endParaRPr lang="en-US" sz="1200" kern="0" dirty="0">
              <a:cs typeface="Arial" panose="020B0604020202020204" pitchFamily="34" charset="0"/>
            </a:endParaRPr>
          </a:p>
        </p:txBody>
      </p:sp>
      <p:cxnSp>
        <p:nvCxnSpPr>
          <p:cNvPr id="57" name="Straight Connector 56"/>
          <p:cNvCxnSpPr/>
          <p:nvPr/>
        </p:nvCxnSpPr>
        <p:spPr>
          <a:xfrm flipH="1">
            <a:off x="6259010" y="2135854"/>
            <a:ext cx="1027" cy="488159"/>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5972725" y="1862435"/>
            <a:ext cx="570990" cy="461665"/>
          </a:xfrm>
          <a:prstGeom prst="rect">
            <a:avLst/>
          </a:prstGeom>
          <a:noFill/>
        </p:spPr>
        <p:txBody>
          <a:bodyPr wrap="none" rtlCol="0">
            <a:spAutoFit/>
          </a:bodyPr>
          <a:lstStyle/>
          <a:p>
            <a:pPr algn="ctr"/>
            <a:r>
              <a:rPr lang="en-US" sz="1200" dirty="0" smtClean="0"/>
              <a:t>JWG </a:t>
            </a:r>
          </a:p>
          <a:p>
            <a:pPr algn="ctr"/>
            <a:endParaRPr lang="en-US" sz="1200" dirty="0"/>
          </a:p>
        </p:txBody>
      </p:sp>
      <p:sp>
        <p:nvSpPr>
          <p:cNvPr id="59" name="TextBox 58"/>
          <p:cNvSpPr txBox="1"/>
          <p:nvPr/>
        </p:nvSpPr>
        <p:spPr>
          <a:xfrm>
            <a:off x="6085558" y="4333101"/>
            <a:ext cx="808234" cy="276999"/>
          </a:xfrm>
          <a:prstGeom prst="rect">
            <a:avLst/>
          </a:prstGeom>
          <a:noFill/>
        </p:spPr>
        <p:txBody>
          <a:bodyPr wrap="none" rtlCol="0">
            <a:spAutoFit/>
          </a:bodyPr>
          <a:lstStyle/>
          <a:p>
            <a:pPr algn="ctr"/>
            <a:r>
              <a:rPr lang="en-US" sz="1200" dirty="0" smtClean="0"/>
              <a:t>Oct 2018</a:t>
            </a:r>
          </a:p>
        </p:txBody>
      </p:sp>
      <p:cxnSp>
        <p:nvCxnSpPr>
          <p:cNvPr id="61" name="Straight Connector 60"/>
          <p:cNvCxnSpPr/>
          <p:nvPr/>
        </p:nvCxnSpPr>
        <p:spPr>
          <a:xfrm>
            <a:off x="8337347" y="2146637"/>
            <a:ext cx="16078" cy="2177066"/>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63" name="Rectangle 62"/>
          <p:cNvSpPr/>
          <p:nvPr/>
        </p:nvSpPr>
        <p:spPr>
          <a:xfrm>
            <a:off x="937260" y="6621780"/>
            <a:ext cx="7406640" cy="731520"/>
          </a:xfrm>
          <a:prstGeom prst="rect">
            <a:avLst/>
          </a:prstGeom>
          <a:solidFill>
            <a:schemeClr val="bg1">
              <a:lumMod val="65000"/>
            </a:schemeClr>
          </a:solidFill>
          <a:ln>
            <a:solidFill>
              <a:srgbClr val="00194C"/>
            </a:solidFill>
          </a:ln>
        </p:spPr>
        <p:style>
          <a:lnRef idx="2">
            <a:schemeClr val="accent1">
              <a:shade val="50000"/>
            </a:schemeClr>
          </a:lnRef>
          <a:fillRef idx="1">
            <a:schemeClr val="accent1"/>
          </a:fillRef>
          <a:effectRef idx="0">
            <a:schemeClr val="accent1"/>
          </a:effectRef>
          <a:fontRef idx="minor">
            <a:schemeClr val="lt1"/>
          </a:fontRef>
        </p:style>
        <p:txBody>
          <a:bodyPr wrap="square" lIns="91440" tIns="0" rIns="0" bIns="0" rtlCol="0" anchor="ctr"/>
          <a:lstStyle/>
          <a:p>
            <a:pPr algn="ctr"/>
            <a:r>
              <a:rPr lang="en-US" sz="1000" b="1" dirty="0" smtClean="0">
                <a:solidFill>
                  <a:schemeClr val="tx1"/>
                </a:solidFill>
              </a:rPr>
              <a:t>Legend</a:t>
            </a:r>
          </a:p>
          <a:p>
            <a:r>
              <a:rPr lang="en-US" sz="1000" dirty="0" smtClean="0">
                <a:solidFill>
                  <a:schemeClr val="tx1"/>
                </a:solidFill>
              </a:rPr>
              <a:t>JDD     Joint Doctrine Division             JDAD     Joint Doctrine Analysis Division     JDDC  Joint Doctrine Development Community</a:t>
            </a:r>
          </a:p>
          <a:p>
            <a:r>
              <a:rPr lang="en-US" sz="1000" dirty="0">
                <a:solidFill>
                  <a:schemeClr val="tx1"/>
                </a:solidFill>
              </a:rPr>
              <a:t>JSDS </a:t>
            </a:r>
            <a:r>
              <a:rPr lang="en-US" sz="1000" dirty="0" smtClean="0">
                <a:solidFill>
                  <a:schemeClr val="tx1"/>
                </a:solidFill>
              </a:rPr>
              <a:t>  </a:t>
            </a:r>
            <a:r>
              <a:rPr lang="en-US" sz="1000" dirty="0">
                <a:solidFill>
                  <a:schemeClr val="tx1"/>
                </a:solidFill>
              </a:rPr>
              <a:t>Joint Staff Doctrine Sponsor </a:t>
            </a:r>
            <a:r>
              <a:rPr lang="en-US" sz="1000" dirty="0" smtClean="0">
                <a:solidFill>
                  <a:schemeClr val="tx1"/>
                </a:solidFill>
              </a:rPr>
              <a:t>   JSAP     Joint Staff Action Processing          JWG    Joint Working Group</a:t>
            </a:r>
          </a:p>
          <a:p>
            <a:r>
              <a:rPr lang="en-US" sz="1000" dirty="0" smtClean="0">
                <a:solidFill>
                  <a:schemeClr val="tx1"/>
                </a:solidFill>
              </a:rPr>
              <a:t>LA</a:t>
            </a:r>
            <a:r>
              <a:rPr lang="en-US" sz="1000" dirty="0">
                <a:solidFill>
                  <a:schemeClr val="tx1"/>
                </a:solidFill>
              </a:rPr>
              <a:t> </a:t>
            </a:r>
            <a:r>
              <a:rPr lang="en-US" sz="1000" dirty="0" smtClean="0">
                <a:solidFill>
                  <a:schemeClr val="tx1"/>
                </a:solidFill>
              </a:rPr>
              <a:t>       Lead Agent  	         PD </a:t>
            </a:r>
            <a:r>
              <a:rPr lang="en-US" sz="1000" dirty="0">
                <a:solidFill>
                  <a:schemeClr val="tx1"/>
                </a:solidFill>
              </a:rPr>
              <a:t> </a:t>
            </a:r>
            <a:r>
              <a:rPr lang="en-US" sz="1000" dirty="0" smtClean="0">
                <a:solidFill>
                  <a:schemeClr val="tx1"/>
                </a:solidFill>
              </a:rPr>
              <a:t>       Program Directive</a:t>
            </a:r>
            <a:endParaRPr lang="en-US" sz="1000" dirty="0">
              <a:solidFill>
                <a:schemeClr val="tx1"/>
              </a:solidFill>
            </a:endParaRPr>
          </a:p>
        </p:txBody>
      </p:sp>
      <p:sp>
        <p:nvSpPr>
          <p:cNvPr id="116" name="TextBox 115"/>
          <p:cNvSpPr txBox="1"/>
          <p:nvPr/>
        </p:nvSpPr>
        <p:spPr>
          <a:xfrm>
            <a:off x="3664995" y="4288794"/>
            <a:ext cx="814646" cy="276999"/>
          </a:xfrm>
          <a:prstGeom prst="rect">
            <a:avLst/>
          </a:prstGeom>
          <a:solidFill>
            <a:schemeClr val="bg1"/>
          </a:solidFill>
          <a:ln w="25400">
            <a:solidFill>
              <a:srgbClr val="FF0000"/>
            </a:solidFill>
          </a:ln>
        </p:spPr>
        <p:txBody>
          <a:bodyPr wrap="none" rtlCol="0">
            <a:spAutoFit/>
          </a:bodyPr>
          <a:lstStyle/>
          <a:p>
            <a:pPr algn="ctr"/>
            <a:r>
              <a:rPr lang="en-US" sz="1200" dirty="0" smtClean="0"/>
              <a:t>Jun 2018</a:t>
            </a:r>
          </a:p>
        </p:txBody>
      </p:sp>
    </p:spTree>
    <p:extLst>
      <p:ext uri="{BB962C8B-B14F-4D97-AF65-F5344CB8AC3E}">
        <p14:creationId xmlns:p14="http://schemas.microsoft.com/office/powerpoint/2010/main" val="28382428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B27C9CEC-CE27-4242-B95B-FC4AF56DB688}" type="slidenum">
              <a:rPr lang="en-US" smtClean="0"/>
              <a:pPr/>
              <a:t>9</a:t>
            </a:fld>
            <a:endParaRPr lang="en-US" dirty="0"/>
          </a:p>
        </p:txBody>
      </p:sp>
      <p:sp>
        <p:nvSpPr>
          <p:cNvPr id="9" name="Rectangle 6"/>
          <p:cNvSpPr txBox="1">
            <a:spLocks noChangeArrowheads="1"/>
          </p:cNvSpPr>
          <p:nvPr/>
        </p:nvSpPr>
        <p:spPr bwMode="auto">
          <a:xfrm>
            <a:off x="2301766" y="38100"/>
            <a:ext cx="7232569" cy="578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20" tIns="46038" rIns="45720" bIns="46038" numCol="1" anchor="b" anchorCtr="0" compatLnSpc="1">
            <a:prstTxWarp prst="textNoShape">
              <a:avLst/>
            </a:prstTxWarp>
          </a:bodyPr>
          <a:lstStyle>
            <a:lvl1pPr algn="r" rtl="0" eaLnBrk="1" fontAlgn="base" hangingPunct="1">
              <a:spcBef>
                <a:spcPct val="0"/>
              </a:spcBef>
              <a:spcAft>
                <a:spcPct val="0"/>
              </a:spcAft>
              <a:defRPr sz="3010" b="1" i="1">
                <a:solidFill>
                  <a:srgbClr val="000000"/>
                </a:solidFill>
                <a:latin typeface="+mj-lt"/>
                <a:ea typeface="+mj-ea"/>
                <a:cs typeface="+mj-cs"/>
              </a:defRPr>
            </a:lvl1pPr>
            <a:lvl2pPr algn="r" rtl="0" eaLnBrk="1" fontAlgn="base" hangingPunct="1">
              <a:spcBef>
                <a:spcPct val="0"/>
              </a:spcBef>
              <a:spcAft>
                <a:spcPct val="0"/>
              </a:spcAft>
              <a:defRPr sz="3010" b="1" i="1">
                <a:solidFill>
                  <a:srgbClr val="000000"/>
                </a:solidFill>
                <a:latin typeface="Times New Roman" pitchFamily="18" charset="0"/>
              </a:defRPr>
            </a:lvl2pPr>
            <a:lvl3pPr algn="r" rtl="0" eaLnBrk="1" fontAlgn="base" hangingPunct="1">
              <a:spcBef>
                <a:spcPct val="0"/>
              </a:spcBef>
              <a:spcAft>
                <a:spcPct val="0"/>
              </a:spcAft>
              <a:defRPr sz="3010" b="1" i="1">
                <a:solidFill>
                  <a:srgbClr val="000000"/>
                </a:solidFill>
                <a:latin typeface="Times New Roman" pitchFamily="18" charset="0"/>
              </a:defRPr>
            </a:lvl3pPr>
            <a:lvl4pPr algn="r" rtl="0" eaLnBrk="1" fontAlgn="base" hangingPunct="1">
              <a:spcBef>
                <a:spcPct val="0"/>
              </a:spcBef>
              <a:spcAft>
                <a:spcPct val="0"/>
              </a:spcAft>
              <a:defRPr sz="3010" b="1" i="1">
                <a:solidFill>
                  <a:srgbClr val="000000"/>
                </a:solidFill>
                <a:latin typeface="Times New Roman" pitchFamily="18" charset="0"/>
              </a:defRPr>
            </a:lvl4pPr>
            <a:lvl5pPr algn="r" rtl="0" eaLnBrk="1" fontAlgn="base" hangingPunct="1">
              <a:spcBef>
                <a:spcPct val="0"/>
              </a:spcBef>
              <a:spcAft>
                <a:spcPct val="0"/>
              </a:spcAft>
              <a:defRPr sz="3010" b="1" i="1">
                <a:solidFill>
                  <a:srgbClr val="000000"/>
                </a:solidFill>
                <a:latin typeface="Times New Roman" pitchFamily="18" charset="0"/>
              </a:defRPr>
            </a:lvl5pPr>
            <a:lvl6pPr marL="491490" algn="r" rtl="0" eaLnBrk="1" fontAlgn="base" hangingPunct="1">
              <a:spcBef>
                <a:spcPct val="0"/>
              </a:spcBef>
              <a:spcAft>
                <a:spcPct val="0"/>
              </a:spcAft>
              <a:defRPr sz="3010" b="1" i="1">
                <a:solidFill>
                  <a:srgbClr val="000000"/>
                </a:solidFill>
                <a:latin typeface="Times New Roman" pitchFamily="18" charset="0"/>
              </a:defRPr>
            </a:lvl6pPr>
            <a:lvl7pPr marL="982980" algn="r" rtl="0" eaLnBrk="1" fontAlgn="base" hangingPunct="1">
              <a:spcBef>
                <a:spcPct val="0"/>
              </a:spcBef>
              <a:spcAft>
                <a:spcPct val="0"/>
              </a:spcAft>
              <a:defRPr sz="3010" b="1" i="1">
                <a:solidFill>
                  <a:srgbClr val="000000"/>
                </a:solidFill>
                <a:latin typeface="Times New Roman" pitchFamily="18" charset="0"/>
              </a:defRPr>
            </a:lvl7pPr>
            <a:lvl8pPr marL="1474470" algn="r" rtl="0" eaLnBrk="1" fontAlgn="base" hangingPunct="1">
              <a:spcBef>
                <a:spcPct val="0"/>
              </a:spcBef>
              <a:spcAft>
                <a:spcPct val="0"/>
              </a:spcAft>
              <a:defRPr sz="3010" b="1" i="1">
                <a:solidFill>
                  <a:srgbClr val="000000"/>
                </a:solidFill>
                <a:latin typeface="Times New Roman" pitchFamily="18" charset="0"/>
              </a:defRPr>
            </a:lvl8pPr>
            <a:lvl9pPr marL="1965960" algn="r" rtl="0" eaLnBrk="1" fontAlgn="base" hangingPunct="1">
              <a:spcBef>
                <a:spcPct val="0"/>
              </a:spcBef>
              <a:spcAft>
                <a:spcPct val="0"/>
              </a:spcAft>
              <a:defRPr sz="3010" b="1" i="1">
                <a:solidFill>
                  <a:srgbClr val="000000"/>
                </a:solidFill>
                <a:latin typeface="Times New Roman" pitchFamily="18" charset="0"/>
              </a:defRPr>
            </a:lvl9pPr>
          </a:lstStyle>
          <a:p>
            <a:pPr>
              <a:defRPr/>
            </a:pPr>
            <a:r>
              <a:rPr lang="en-US" sz="3200" kern="0" dirty="0" smtClean="0">
                <a:latin typeface="+mn-lt"/>
              </a:rPr>
              <a:t>Overview of Joint Doctrine Workload</a:t>
            </a:r>
          </a:p>
        </p:txBody>
      </p:sp>
      <p:graphicFrame>
        <p:nvGraphicFramePr>
          <p:cNvPr id="6" name="Content Placeholder 4"/>
          <p:cNvGraphicFramePr>
            <a:graphicFrameLocks noGrp="1"/>
          </p:cNvGraphicFramePr>
          <p:nvPr>
            <p:ph idx="1"/>
            <p:extLst>
              <p:ext uri="{D42A27DB-BD31-4B8C-83A1-F6EECF244321}">
                <p14:modId xmlns:p14="http://schemas.microsoft.com/office/powerpoint/2010/main" val="771517046"/>
              </p:ext>
            </p:extLst>
          </p:nvPr>
        </p:nvGraphicFramePr>
        <p:xfrm>
          <a:off x="368300" y="571500"/>
          <a:ext cx="9067800" cy="6733313"/>
        </p:xfrm>
        <a:graphic>
          <a:graphicData uri="http://schemas.openxmlformats.org/drawingml/2006/table">
            <a:tbl>
              <a:tblPr firstRow="1" bandRow="1">
                <a:tableStyleId>{5C22544A-7EE6-4342-B048-85BDC9FD1C3A}</a:tableStyleId>
              </a:tblPr>
              <a:tblGrid>
                <a:gridCol w="1834730">
                  <a:extLst>
                    <a:ext uri="{9D8B030D-6E8A-4147-A177-3AD203B41FA5}">
                      <a16:colId xmlns:a16="http://schemas.microsoft.com/office/drawing/2014/main" val="20000"/>
                    </a:ext>
                  </a:extLst>
                </a:gridCol>
                <a:gridCol w="1937170">
                  <a:extLst>
                    <a:ext uri="{9D8B030D-6E8A-4147-A177-3AD203B41FA5}">
                      <a16:colId xmlns:a16="http://schemas.microsoft.com/office/drawing/2014/main" val="20001"/>
                    </a:ext>
                  </a:extLst>
                </a:gridCol>
                <a:gridCol w="5295900">
                  <a:extLst>
                    <a:ext uri="{9D8B030D-6E8A-4147-A177-3AD203B41FA5}">
                      <a16:colId xmlns:a16="http://schemas.microsoft.com/office/drawing/2014/main" val="856253995"/>
                    </a:ext>
                  </a:extLst>
                </a:gridCol>
              </a:tblGrid>
              <a:tr h="332390">
                <a:tc>
                  <a:txBody>
                    <a:bodyPr/>
                    <a:lstStyle/>
                    <a:p>
                      <a:pPr algn="ctr"/>
                      <a:r>
                        <a:rPr lang="en-US" sz="1600" dirty="0" smtClean="0">
                          <a:latin typeface="+mn-lt"/>
                        </a:rPr>
                        <a:t>Type</a:t>
                      </a:r>
                      <a:endParaRPr lang="en-US" sz="1600" dirty="0">
                        <a:latin typeface="+mn-lt"/>
                      </a:endParaRPr>
                    </a:p>
                  </a:txBody>
                  <a:tcPr marL="67022" marR="67022" marT="33511" marB="33511">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US" sz="1600" dirty="0" smtClean="0">
                          <a:latin typeface="+mn-lt"/>
                        </a:rPr>
                        <a:t>Suspense/Event</a:t>
                      </a:r>
                      <a:endParaRPr lang="en-US" sz="1600" dirty="0">
                        <a:latin typeface="+mn-lt"/>
                      </a:endParaRPr>
                    </a:p>
                  </a:txBody>
                  <a:tcPr marL="67022" marR="67022" marT="33511" marB="33511">
                    <a:lnT w="12700" cap="flat" cmpd="sng" algn="ctr">
                      <a:solidFill>
                        <a:schemeClr val="tx1"/>
                      </a:solidFill>
                      <a:prstDash val="solid"/>
                      <a:round/>
                      <a:headEnd type="none" w="med" len="med"/>
                      <a:tailEnd type="none" w="med" len="med"/>
                    </a:lnT>
                  </a:tcPr>
                </a:tc>
                <a:tc>
                  <a:txBody>
                    <a:bodyPr/>
                    <a:lstStyle/>
                    <a:p>
                      <a:pPr algn="ctr"/>
                      <a:r>
                        <a:rPr lang="en-US" sz="1600" dirty="0" smtClean="0">
                          <a:latin typeface="+mn-lt"/>
                        </a:rPr>
                        <a:t>Details</a:t>
                      </a:r>
                      <a:endParaRPr lang="en-US" sz="1600" dirty="0">
                        <a:latin typeface="+mn-lt"/>
                      </a:endParaRPr>
                    </a:p>
                  </a:txBody>
                  <a:tcPr marL="67022" marR="67022" marT="33511" marB="33511">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0"/>
                  </a:ext>
                </a:extLst>
              </a:tr>
              <a:tr h="233846">
                <a:tc gridSpan="3">
                  <a:txBody>
                    <a:bodyPr/>
                    <a:lstStyle/>
                    <a:p>
                      <a:pPr algn="ctr"/>
                      <a:r>
                        <a:rPr lang="en-US" sz="1200" b="1" dirty="0" smtClean="0">
                          <a:solidFill>
                            <a:schemeClr val="bg1"/>
                          </a:solidFill>
                          <a:latin typeface="+mn-lt"/>
                        </a:rPr>
                        <a:t>June 2018</a:t>
                      </a:r>
                      <a:endParaRPr lang="en-US" sz="1200" b="1" dirty="0">
                        <a:solidFill>
                          <a:schemeClr val="bg1"/>
                        </a:solidFill>
                        <a:latin typeface="+mn-lt"/>
                      </a:endParaRPr>
                    </a:p>
                  </a:txBody>
                  <a:tcPr marL="67022" marR="6702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3333FF"/>
                    </a:solidFill>
                  </a:tcPr>
                </a:tc>
                <a:tc hMerge="1">
                  <a:txBody>
                    <a:bodyPr/>
                    <a:lstStyle/>
                    <a:p>
                      <a:endParaRPr lang="en-US" sz="2400" dirty="0">
                        <a:latin typeface="+mn-lt"/>
                      </a:endParaRPr>
                    </a:p>
                  </a:txBody>
                  <a:tcPr marL="73724" marR="73724" marT="36862" marB="36862"/>
                </a:tc>
                <a:tc hMerge="1">
                  <a:txBody>
                    <a:bodyPr/>
                    <a:lstStyle/>
                    <a:p>
                      <a:endParaRPr lang="en-US"/>
                    </a:p>
                  </a:txBody>
                  <a:tcPr/>
                </a:tc>
                <a:extLst>
                  <a:ext uri="{0D108BD9-81ED-4DB2-BD59-A6C34878D82A}">
                    <a16:rowId xmlns:a16="http://schemas.microsoft.com/office/drawing/2014/main" val="2109707108"/>
                  </a:ext>
                </a:extLst>
              </a:tr>
              <a:tr h="571074">
                <a:tc>
                  <a:txBody>
                    <a:bodyPr/>
                    <a:lstStyle/>
                    <a:p>
                      <a:r>
                        <a:rPr lang="en-US" sz="1050" dirty="0" smtClean="0"/>
                        <a:t>Request for Feedback</a:t>
                      </a:r>
                      <a:endParaRPr lang="en-US" sz="1050" dirty="0"/>
                    </a:p>
                  </a:txBody>
                  <a:tcPr marL="83127" marR="83127" marT="41564" marB="41564" anchor="ctr">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pPr algn="ctr"/>
                      <a:r>
                        <a:rPr lang="en-US" sz="1100" dirty="0" smtClean="0"/>
                        <a:t>4</a:t>
                      </a:r>
                      <a:endParaRPr lang="en-US" sz="1100" dirty="0"/>
                    </a:p>
                  </a:txBody>
                  <a:tcPr marL="83127" marR="83127" marT="41564" marB="41564" anchor="ctr">
                    <a:solidFill>
                      <a:schemeClr val="bg1">
                        <a:lumMod val="75000"/>
                      </a:schemeClr>
                    </a:solidFill>
                  </a:tcPr>
                </a:tc>
                <a:tc>
                  <a:txBody>
                    <a:bodyPr/>
                    <a:lstStyle/>
                    <a:p>
                      <a:pPr algn="l"/>
                      <a:r>
                        <a:rPr lang="en-US" sz="1050" i="0" dirty="0" smtClean="0"/>
                        <a:t>JP 3-18, </a:t>
                      </a:r>
                      <a:r>
                        <a:rPr lang="en-US" sz="1050" i="1" dirty="0" smtClean="0"/>
                        <a:t>Joint Forcible Entry Operations </a:t>
                      </a:r>
                      <a:r>
                        <a:rPr lang="en-US" sz="1050" i="0" dirty="0" smtClean="0"/>
                        <a:t>(01 JUN PA-JSDS/LA only)</a:t>
                      </a:r>
                    </a:p>
                    <a:p>
                      <a:pPr algn="l"/>
                      <a:r>
                        <a:rPr lang="en-US" sz="1050" i="0" dirty="0" smtClean="0"/>
                        <a:t>AJP 3.4.5, </a:t>
                      </a:r>
                      <a:r>
                        <a:rPr lang="en-US" sz="1050" i="1" dirty="0" smtClean="0"/>
                        <a:t>Stabilization and Reconstruction </a:t>
                      </a:r>
                      <a:r>
                        <a:rPr lang="en-US" sz="1050" i="0" dirty="0" smtClean="0"/>
                        <a:t>(14 JUN Data Fusion-ACT)</a:t>
                      </a:r>
                    </a:p>
                    <a:p>
                      <a:pPr algn="l"/>
                      <a:r>
                        <a:rPr lang="en-US" sz="1050" i="0" dirty="0" smtClean="0"/>
                        <a:t>JP 4-01, </a:t>
                      </a:r>
                      <a:r>
                        <a:rPr lang="en-US" sz="1050" i="1" dirty="0" smtClean="0"/>
                        <a:t>The Defense Transportation System </a:t>
                      </a:r>
                      <a:r>
                        <a:rPr lang="en-US" sz="1050" i="0" dirty="0" smtClean="0"/>
                        <a:t>(18 JUN PA-JSDS/LA only)</a:t>
                      </a:r>
                    </a:p>
                    <a:p>
                      <a:pPr algn="l"/>
                      <a:r>
                        <a:rPr lang="en-US" sz="1050" i="0" dirty="0" smtClean="0"/>
                        <a:t>JP 1-04, </a:t>
                      </a:r>
                      <a:r>
                        <a:rPr lang="en-US" sz="1050" i="1" dirty="0" smtClean="0"/>
                        <a:t>Legal Support to Military Operations </a:t>
                      </a:r>
                      <a:r>
                        <a:rPr lang="en-US" sz="1050" i="0" dirty="0" smtClean="0"/>
                        <a:t>(25 JUN PA-JSDS/LA only) </a:t>
                      </a:r>
                    </a:p>
                  </a:txBody>
                  <a:tcPr marL="83127" marR="83127" marT="41564" marB="41564">
                    <a:lnR w="12700" cap="flat" cmpd="sng" algn="ctr">
                      <a:solidFill>
                        <a:schemeClr val="tx1"/>
                      </a:solidFill>
                      <a:prstDash val="solid"/>
                      <a:round/>
                      <a:headEnd type="none" w="med" len="med"/>
                      <a:tailEnd type="none" w="med" len="med"/>
                    </a:lnR>
                    <a:solidFill>
                      <a:schemeClr val="bg1">
                        <a:lumMod val="75000"/>
                      </a:schemeClr>
                    </a:solidFill>
                  </a:tcPr>
                </a:tc>
                <a:extLst>
                  <a:ext uri="{0D108BD9-81ED-4DB2-BD59-A6C34878D82A}">
                    <a16:rowId xmlns:a16="http://schemas.microsoft.com/office/drawing/2014/main" val="2189708123"/>
                  </a:ext>
                </a:extLst>
              </a:tr>
              <a:tr h="332044">
                <a:tc>
                  <a:txBody>
                    <a:bodyPr/>
                    <a:lstStyle/>
                    <a:p>
                      <a:r>
                        <a:rPr lang="en-US" sz="1050" baseline="0" dirty="0" smtClean="0"/>
                        <a:t>Assessments</a:t>
                      </a:r>
                      <a:endParaRPr lang="en-US" sz="1050" dirty="0"/>
                    </a:p>
                  </a:txBody>
                  <a:tcPr marL="83127" marR="83127" marT="41564" marB="41564"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1100" dirty="0" smtClean="0"/>
                        <a:t>1</a:t>
                      </a:r>
                      <a:endParaRPr lang="en-US" sz="1100" dirty="0"/>
                    </a:p>
                  </a:txBody>
                  <a:tcPr marL="83127" marR="83127" marT="41564" marB="41564" anchor="ctr">
                    <a:solidFill>
                      <a:schemeClr val="bg1"/>
                    </a:solidFill>
                  </a:tcPr>
                </a:tc>
                <a:tc>
                  <a:txBody>
                    <a:bodyPr/>
                    <a:lstStyle/>
                    <a:p>
                      <a:pPr algn="l"/>
                      <a:r>
                        <a:rPr lang="en-US" sz="1050" dirty="0" smtClean="0"/>
                        <a:t>JP 3-18, </a:t>
                      </a:r>
                      <a:r>
                        <a:rPr lang="en-US" sz="1050" i="1" dirty="0" smtClean="0"/>
                        <a:t>Joint Forcible Entry Operations </a:t>
                      </a:r>
                      <a:r>
                        <a:rPr lang="en-US" sz="1050" i="0" dirty="0" smtClean="0"/>
                        <a:t>(27 JUN PA)</a:t>
                      </a:r>
                    </a:p>
                  </a:txBody>
                  <a:tcPr marL="83127" marR="83127" marT="41564" marB="41564">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551937766"/>
                  </a:ext>
                </a:extLst>
              </a:tr>
              <a:tr h="408813">
                <a:tc>
                  <a:txBody>
                    <a:bodyPr/>
                    <a:lstStyle/>
                    <a:p>
                      <a:r>
                        <a:rPr lang="en-US" sz="1050" dirty="0" smtClean="0"/>
                        <a:t>Program</a:t>
                      </a:r>
                    </a:p>
                    <a:p>
                      <a:r>
                        <a:rPr lang="en-US" sz="1050" dirty="0" smtClean="0"/>
                        <a:t>Directives</a:t>
                      </a:r>
                      <a:endParaRPr lang="en-US" sz="1050" dirty="0"/>
                    </a:p>
                  </a:txBody>
                  <a:tcPr marL="83127" marR="83127" marT="41564" marB="41564" anchor="ctr">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pPr algn="ctr"/>
                      <a:r>
                        <a:rPr lang="en-US" sz="1100" dirty="0" smtClean="0"/>
                        <a:t>3</a:t>
                      </a:r>
                      <a:endParaRPr lang="en-US" sz="1100" dirty="0"/>
                    </a:p>
                  </a:txBody>
                  <a:tcPr marL="83127" marR="83127" marT="41564" marB="41564" anchor="ctr">
                    <a:solidFill>
                      <a:schemeClr val="bg1">
                        <a:lumMod val="75000"/>
                      </a:schemeClr>
                    </a:solidFill>
                  </a:tcPr>
                </a:tc>
                <a:tc>
                  <a:txBody>
                    <a:bodyPr/>
                    <a:lstStyle/>
                    <a:p>
                      <a:pPr algn="l"/>
                      <a:r>
                        <a:rPr lang="en-US" sz="1050" dirty="0" smtClean="0"/>
                        <a:t>JP X-XX, </a:t>
                      </a:r>
                      <a:r>
                        <a:rPr lang="en-US" sz="1050" i="1" dirty="0" smtClean="0"/>
                        <a:t>Joint Electromagnetic</a:t>
                      </a:r>
                      <a:r>
                        <a:rPr lang="en-US" sz="1050" i="1" baseline="0" dirty="0" smtClean="0"/>
                        <a:t> Spectrum Operations </a:t>
                      </a:r>
                      <a:r>
                        <a:rPr lang="en-US" sz="1050" dirty="0" smtClean="0"/>
                        <a:t>(7 JUN)</a:t>
                      </a:r>
                    </a:p>
                    <a:p>
                      <a:pPr algn="l"/>
                      <a:r>
                        <a:rPr lang="en-US" sz="1050" dirty="0" smtClean="0"/>
                        <a:t>JP 3-13.2, </a:t>
                      </a:r>
                      <a:r>
                        <a:rPr lang="en-US" sz="1050" i="1" dirty="0" smtClean="0"/>
                        <a:t>Military Information Support Operations </a:t>
                      </a:r>
                      <a:r>
                        <a:rPr lang="en-US" sz="1050" dirty="0" smtClean="0"/>
                        <a:t>(15 JUN)</a:t>
                      </a:r>
                    </a:p>
                    <a:p>
                      <a:pPr algn="l"/>
                      <a:r>
                        <a:rPr lang="en-US" sz="1050" dirty="0" smtClean="0"/>
                        <a:t>JP 2-0, </a:t>
                      </a:r>
                      <a:r>
                        <a:rPr lang="en-US" sz="1050" i="1" dirty="0" smtClean="0"/>
                        <a:t>Joint Intelligence</a:t>
                      </a:r>
                      <a:r>
                        <a:rPr lang="en-US" sz="1050" dirty="0" smtClean="0"/>
                        <a:t> (28 JUN)</a:t>
                      </a:r>
                    </a:p>
                  </a:txBody>
                  <a:tcPr marL="83127" marR="83127" marT="41564" marB="41564">
                    <a:lnR w="12700" cap="flat" cmpd="sng" algn="ctr">
                      <a:solidFill>
                        <a:schemeClr val="tx1"/>
                      </a:solidFill>
                      <a:prstDash val="solid"/>
                      <a:round/>
                      <a:headEnd type="none" w="med" len="med"/>
                      <a:tailEnd type="none" w="med" len="med"/>
                    </a:lnR>
                    <a:solidFill>
                      <a:schemeClr val="bg1">
                        <a:lumMod val="75000"/>
                      </a:schemeClr>
                    </a:solidFill>
                  </a:tcPr>
                </a:tc>
                <a:extLst>
                  <a:ext uri="{0D108BD9-81ED-4DB2-BD59-A6C34878D82A}">
                    <a16:rowId xmlns:a16="http://schemas.microsoft.com/office/drawing/2014/main" val="384312674"/>
                  </a:ext>
                </a:extLst>
              </a:tr>
              <a:tr h="571074">
                <a:tc>
                  <a:txBody>
                    <a:bodyPr/>
                    <a:lstStyle/>
                    <a:p>
                      <a:r>
                        <a:rPr lang="en-US" sz="1050" dirty="0" smtClean="0"/>
                        <a:t>Joint/Allied</a:t>
                      </a:r>
                    </a:p>
                    <a:p>
                      <a:r>
                        <a:rPr lang="en-US" sz="1050" dirty="0" smtClean="0"/>
                        <a:t>Publication </a:t>
                      </a:r>
                      <a:r>
                        <a:rPr lang="en-US" sz="1050" baseline="0" dirty="0" smtClean="0"/>
                        <a:t>Drafts</a:t>
                      </a:r>
                      <a:endParaRPr lang="en-US" sz="1050" dirty="0"/>
                    </a:p>
                  </a:txBody>
                  <a:tcPr marL="83127" marR="83127" marT="41564" marB="41564"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1100" dirty="0" smtClean="0"/>
                        <a:t>4</a:t>
                      </a:r>
                      <a:endParaRPr lang="en-US" sz="1100" dirty="0"/>
                    </a:p>
                  </a:txBody>
                  <a:tcPr marL="83127" marR="83127" marT="41564" marB="41564" anchor="ctr">
                    <a:solidFill>
                      <a:schemeClr val="bg1"/>
                    </a:solidFill>
                  </a:tcPr>
                </a:tc>
                <a:tc>
                  <a:txBody>
                    <a:bodyPr/>
                    <a:lstStyle/>
                    <a:p>
                      <a:pPr algn="l"/>
                      <a:r>
                        <a:rPr lang="en-US" sz="1050" dirty="0" smtClean="0"/>
                        <a:t>JP 3-02, </a:t>
                      </a:r>
                      <a:r>
                        <a:rPr lang="en-US" sz="1050" i="1" dirty="0" smtClean="0"/>
                        <a:t>Amphibious Operations</a:t>
                      </a:r>
                      <a:r>
                        <a:rPr lang="en-US" sz="1050" dirty="0" smtClean="0"/>
                        <a:t> (1 JUN)</a:t>
                      </a:r>
                    </a:p>
                    <a:p>
                      <a:pPr algn="l"/>
                      <a:r>
                        <a:rPr lang="en-US" sz="1050" baseline="0" dirty="0" smtClean="0"/>
                        <a:t>JP 3-29, </a:t>
                      </a:r>
                      <a:r>
                        <a:rPr lang="en-US" sz="1050" i="1" baseline="0" dirty="0" smtClean="0"/>
                        <a:t>Foreign Humanitarian Assistance</a:t>
                      </a:r>
                      <a:r>
                        <a:rPr lang="en-US" sz="1050" baseline="0" dirty="0" smtClean="0"/>
                        <a:t> (TBD JUN)</a:t>
                      </a:r>
                    </a:p>
                    <a:p>
                      <a:pPr algn="l"/>
                      <a:r>
                        <a:rPr lang="en-US" sz="1050" baseline="0" dirty="0" smtClean="0"/>
                        <a:t>JP 3-16, </a:t>
                      </a:r>
                      <a:r>
                        <a:rPr lang="en-US" sz="1050" i="1" baseline="0" dirty="0" smtClean="0"/>
                        <a:t>Multinational Operations</a:t>
                      </a:r>
                      <a:r>
                        <a:rPr lang="en-US" sz="1050" baseline="0" dirty="0" smtClean="0"/>
                        <a:t> (4 JUN)</a:t>
                      </a:r>
                    </a:p>
                    <a:p>
                      <a:pPr algn="l"/>
                      <a:r>
                        <a:rPr lang="en-US" sz="1050" baseline="0" dirty="0" smtClean="0"/>
                        <a:t>JP 3-40, </a:t>
                      </a:r>
                      <a:r>
                        <a:rPr lang="en-US" sz="1050" i="1" baseline="0" dirty="0" smtClean="0"/>
                        <a:t>Countering Weapons of Mass Destruction </a:t>
                      </a:r>
                      <a:r>
                        <a:rPr lang="en-US" sz="1050" baseline="0" dirty="0" smtClean="0"/>
                        <a:t>(29 JUN)</a:t>
                      </a:r>
                      <a:endParaRPr lang="en-US" sz="1050" dirty="0"/>
                    </a:p>
                  </a:txBody>
                  <a:tcPr marL="83127" marR="83127" marT="41564" marB="41564">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3"/>
                  </a:ext>
                </a:extLst>
              </a:tr>
              <a:tr h="408813">
                <a:tc>
                  <a:txBody>
                    <a:bodyPr/>
                    <a:lstStyle/>
                    <a:p>
                      <a:r>
                        <a:rPr lang="en-US" sz="1050" dirty="0" smtClean="0"/>
                        <a:t>Joint</a:t>
                      </a:r>
                      <a:r>
                        <a:rPr lang="en-US" sz="1050" baseline="0" dirty="0" smtClean="0"/>
                        <a:t> Working</a:t>
                      </a:r>
                    </a:p>
                    <a:p>
                      <a:r>
                        <a:rPr lang="en-US" sz="1050" baseline="0" dirty="0" smtClean="0"/>
                        <a:t>Groups</a:t>
                      </a:r>
                      <a:endParaRPr lang="en-US" sz="1050" dirty="0" smtClean="0"/>
                    </a:p>
                  </a:txBody>
                  <a:tcPr marL="83127" marR="83127" marT="41564" marB="41564" anchor="ctr">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pPr algn="ctr"/>
                      <a:r>
                        <a:rPr lang="en-US" sz="1100" dirty="0" smtClean="0"/>
                        <a:t>2</a:t>
                      </a:r>
                      <a:endParaRPr lang="en-US" sz="1100" dirty="0"/>
                    </a:p>
                  </a:txBody>
                  <a:tcPr marL="83127" marR="83127" marT="41564" marB="41564" anchor="ctr">
                    <a:solidFill>
                      <a:schemeClr val="bg1">
                        <a:lumMod val="75000"/>
                      </a:schemeClr>
                    </a:solidFill>
                  </a:tcPr>
                </a:tc>
                <a:tc>
                  <a:txBody>
                    <a:bodyPr/>
                    <a:lstStyle/>
                    <a:p>
                      <a:pPr marL="0" marR="0" lvl="0" indent="0" algn="l" defTabSz="982980" rtl="0" eaLnBrk="1" fontAlgn="auto" latinLnBrk="0" hangingPunct="1">
                        <a:lnSpc>
                          <a:spcPct val="100000"/>
                        </a:lnSpc>
                        <a:spcBef>
                          <a:spcPts val="0"/>
                        </a:spcBef>
                        <a:spcAft>
                          <a:spcPts val="0"/>
                        </a:spcAft>
                        <a:buClrTx/>
                        <a:buSzTx/>
                        <a:buFontTx/>
                        <a:buNone/>
                        <a:tabLst/>
                        <a:defRPr/>
                      </a:pPr>
                      <a:r>
                        <a:rPr lang="en-US" sz="1050" dirty="0" smtClean="0"/>
                        <a:t>JP 3-07.4, </a:t>
                      </a:r>
                      <a:r>
                        <a:rPr lang="en-US" sz="1050" i="1" dirty="0" smtClean="0"/>
                        <a:t>Counterdrug Operations </a:t>
                      </a:r>
                      <a:r>
                        <a:rPr lang="en-US" sz="1050" dirty="0" smtClean="0"/>
                        <a:t>(TBD</a:t>
                      </a:r>
                      <a:r>
                        <a:rPr lang="en-US" sz="1050" baseline="0" dirty="0" smtClean="0"/>
                        <a:t> </a:t>
                      </a:r>
                      <a:r>
                        <a:rPr lang="en-US" sz="1050" dirty="0" smtClean="0"/>
                        <a:t>JUN)</a:t>
                      </a:r>
                    </a:p>
                    <a:p>
                      <a:pPr algn="l"/>
                      <a:r>
                        <a:rPr lang="en-US" sz="1050" dirty="0" smtClean="0"/>
                        <a:t>JP 4-05, </a:t>
                      </a:r>
                      <a:r>
                        <a:rPr lang="en-US" sz="1050" i="1" dirty="0" smtClean="0"/>
                        <a:t>Mobilization Planning</a:t>
                      </a:r>
                      <a:r>
                        <a:rPr lang="en-US" sz="1050" baseline="0" dirty="0" smtClean="0"/>
                        <a:t> </a:t>
                      </a:r>
                      <a:r>
                        <a:rPr lang="en-US" sz="1050" dirty="0" smtClean="0"/>
                        <a:t>(5 JUN)</a:t>
                      </a:r>
                      <a:endParaRPr lang="en-US" sz="1050" dirty="0"/>
                    </a:p>
                  </a:txBody>
                  <a:tcPr marL="83127" marR="83127" marT="41564" marB="41564">
                    <a:lnR w="12700" cap="flat" cmpd="sng" algn="ctr">
                      <a:solidFill>
                        <a:schemeClr val="tx1"/>
                      </a:solidFill>
                      <a:prstDash val="solid"/>
                      <a:round/>
                      <a:headEnd type="none" w="med" len="med"/>
                      <a:tailEnd type="none" w="med" len="med"/>
                    </a:lnR>
                    <a:solidFill>
                      <a:schemeClr val="bg1">
                        <a:lumMod val="75000"/>
                      </a:schemeClr>
                    </a:solidFill>
                  </a:tcPr>
                </a:tc>
                <a:extLst>
                  <a:ext uri="{0D108BD9-81ED-4DB2-BD59-A6C34878D82A}">
                    <a16:rowId xmlns:a16="http://schemas.microsoft.com/office/drawing/2014/main" val="10005"/>
                  </a:ext>
                </a:extLst>
              </a:tr>
              <a:tr h="270147">
                <a:tc>
                  <a:txBody>
                    <a:bodyPr/>
                    <a:lstStyle/>
                    <a:p>
                      <a:pPr algn="ctr"/>
                      <a:r>
                        <a:rPr lang="en-US" sz="1400" b="1" dirty="0" smtClean="0">
                          <a:solidFill>
                            <a:srgbClr val="0000FF"/>
                          </a:solidFill>
                        </a:rPr>
                        <a:t>Total</a:t>
                      </a:r>
                      <a:endParaRPr lang="en-US" sz="1400" b="1" dirty="0">
                        <a:solidFill>
                          <a:srgbClr val="0000FF"/>
                        </a:solidFill>
                      </a:endParaRPr>
                    </a:p>
                  </a:txBody>
                  <a:tcPr marL="83127" marR="83127" marT="41564" marB="41564">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1400" b="1" dirty="0" smtClean="0">
                          <a:solidFill>
                            <a:srgbClr val="0000FF"/>
                          </a:solidFill>
                        </a:rPr>
                        <a:t>14</a:t>
                      </a:r>
                      <a:endParaRPr lang="en-US" sz="1400" b="1" dirty="0">
                        <a:solidFill>
                          <a:srgbClr val="0000FF"/>
                        </a:solidFill>
                      </a:endParaRPr>
                    </a:p>
                  </a:txBody>
                  <a:tcPr marL="83127" marR="83127" marT="41564" marB="41564">
                    <a:solidFill>
                      <a:schemeClr val="bg1"/>
                    </a:solidFill>
                  </a:tcPr>
                </a:tc>
                <a:tc>
                  <a:txBody>
                    <a:bodyPr/>
                    <a:lstStyle/>
                    <a:p>
                      <a:endParaRPr lang="en-US"/>
                    </a:p>
                  </a:txBody>
                  <a:tcPr marL="83127" marR="83127" marT="41564" marB="41564">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6"/>
                  </a:ext>
                </a:extLst>
              </a:tr>
              <a:tr h="282022">
                <a:tc gridSpan="3">
                  <a:txBody>
                    <a:bodyPr/>
                    <a:lstStyle/>
                    <a:p>
                      <a:pPr algn="ctr"/>
                      <a:r>
                        <a:rPr lang="en-US" sz="1200" b="1" dirty="0" smtClean="0">
                          <a:solidFill>
                            <a:schemeClr val="bg1"/>
                          </a:solidFill>
                        </a:rPr>
                        <a:t>July 2018</a:t>
                      </a:r>
                      <a:endParaRPr lang="en-US" sz="1200" b="1" i="1" dirty="0">
                        <a:solidFill>
                          <a:schemeClr val="bg1"/>
                        </a:solidFill>
                      </a:endParaRPr>
                    </a:p>
                  </a:txBody>
                  <a:tcPr marL="67022" marR="67022" marT="33511" marB="3351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3333FF"/>
                    </a:solidFill>
                  </a:tcPr>
                </a:tc>
                <a:tc hMerge="1">
                  <a:txBody>
                    <a:bodyPr/>
                    <a:lstStyle/>
                    <a:p>
                      <a:endParaRPr lang="en-US" sz="1400" i="1" dirty="0"/>
                    </a:p>
                  </a:txBody>
                  <a:tcPr marL="73724" marR="73724" marT="36862" marB="36862">
                    <a:solidFill>
                      <a:schemeClr val="bg1">
                        <a:lumMod val="75000"/>
                      </a:schemeClr>
                    </a:solidFill>
                  </a:tcPr>
                </a:tc>
                <a:tc hMerge="1">
                  <a:txBody>
                    <a:bodyPr/>
                    <a:lstStyle/>
                    <a:p>
                      <a:endParaRPr lang="en-US"/>
                    </a:p>
                  </a:txBody>
                  <a:tcPr/>
                </a:tc>
                <a:extLst>
                  <a:ext uri="{0D108BD9-81ED-4DB2-BD59-A6C34878D82A}">
                    <a16:rowId xmlns:a16="http://schemas.microsoft.com/office/drawing/2014/main" val="10007"/>
                  </a:ext>
                </a:extLst>
              </a:tr>
              <a:tr h="371727">
                <a:tc>
                  <a:txBody>
                    <a:bodyPr/>
                    <a:lstStyle/>
                    <a:p>
                      <a:r>
                        <a:rPr lang="en-US" sz="1050" dirty="0" smtClean="0"/>
                        <a:t>Request for Feedback</a:t>
                      </a:r>
                      <a:endParaRPr lang="en-US" sz="1050" dirty="0"/>
                    </a:p>
                  </a:txBody>
                  <a:tcPr marL="83127" marR="83127" marT="41564" marB="41564" anchor="ctr">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pPr algn="ctr"/>
                      <a:r>
                        <a:rPr lang="en-US" sz="1100" dirty="0" smtClean="0"/>
                        <a:t>2</a:t>
                      </a:r>
                      <a:endParaRPr lang="en-US" sz="1100" dirty="0"/>
                    </a:p>
                  </a:txBody>
                  <a:tcPr marL="83127" marR="83127" marT="41564" marB="41564" anchor="ctr">
                    <a:solidFill>
                      <a:schemeClr val="bg1">
                        <a:lumMod val="75000"/>
                      </a:schemeClr>
                    </a:solidFill>
                  </a:tcPr>
                </a:tc>
                <a:tc>
                  <a:txBody>
                    <a:bodyPr/>
                    <a:lstStyle/>
                    <a:p>
                      <a:pPr algn="l"/>
                      <a:r>
                        <a:rPr lang="en-US" sz="1050" dirty="0" smtClean="0"/>
                        <a:t>JP 4-01.6, </a:t>
                      </a:r>
                      <a:r>
                        <a:rPr lang="en-US" sz="1050" i="1" dirty="0" smtClean="0"/>
                        <a:t>Joint Logistics Over-the-Shore </a:t>
                      </a:r>
                      <a:r>
                        <a:rPr lang="en-US" sz="1050" dirty="0" smtClean="0"/>
                        <a:t>(17 JUL PA-JSDS/LA only)</a:t>
                      </a:r>
                    </a:p>
                    <a:p>
                      <a:pPr marL="0" marR="0" lvl="0" indent="0" algn="l" defTabSz="982980" rtl="0" eaLnBrk="1" fontAlgn="auto" latinLnBrk="0" hangingPunct="1">
                        <a:lnSpc>
                          <a:spcPct val="100000"/>
                        </a:lnSpc>
                        <a:spcBef>
                          <a:spcPts val="0"/>
                        </a:spcBef>
                        <a:spcAft>
                          <a:spcPts val="0"/>
                        </a:spcAft>
                        <a:buClrTx/>
                        <a:buSzTx/>
                        <a:buFontTx/>
                        <a:buNone/>
                        <a:tabLst/>
                        <a:defRPr/>
                      </a:pPr>
                      <a:r>
                        <a:rPr lang="en-US" sz="1050" dirty="0" smtClean="0"/>
                        <a:t>JP 1-0, </a:t>
                      </a:r>
                      <a:r>
                        <a:rPr lang="en-US" sz="1050" i="1" dirty="0" smtClean="0"/>
                        <a:t>Joint Personnel Support</a:t>
                      </a:r>
                      <a:r>
                        <a:rPr lang="en-US" sz="1050" dirty="0" smtClean="0"/>
                        <a:t> (10 JUL FAR)</a:t>
                      </a:r>
                    </a:p>
                  </a:txBody>
                  <a:tcPr marL="83127" marR="83127" marT="41564" marB="41564">
                    <a:lnR w="12700" cap="flat" cmpd="sng" algn="ctr">
                      <a:solidFill>
                        <a:schemeClr val="tx1"/>
                      </a:solidFill>
                      <a:prstDash val="solid"/>
                      <a:round/>
                      <a:headEnd type="none" w="med" len="med"/>
                      <a:tailEnd type="none" w="med" len="med"/>
                    </a:lnR>
                    <a:solidFill>
                      <a:schemeClr val="bg1">
                        <a:lumMod val="75000"/>
                      </a:schemeClr>
                    </a:solidFill>
                  </a:tcPr>
                </a:tc>
                <a:extLst>
                  <a:ext uri="{0D108BD9-81ED-4DB2-BD59-A6C34878D82A}">
                    <a16:rowId xmlns:a16="http://schemas.microsoft.com/office/drawing/2014/main" val="2065762903"/>
                  </a:ext>
                </a:extLst>
              </a:tr>
              <a:tr h="386821">
                <a:tc>
                  <a:txBody>
                    <a:bodyPr/>
                    <a:lstStyle/>
                    <a:p>
                      <a:r>
                        <a:rPr lang="en-US" sz="1050" dirty="0" smtClean="0"/>
                        <a:t>Assessments</a:t>
                      </a:r>
                    </a:p>
                    <a:p>
                      <a:endParaRPr lang="en-US" sz="1050" dirty="0"/>
                    </a:p>
                  </a:txBody>
                  <a:tcPr marL="83127" marR="83127" marT="41564" marB="41564" anchor="ctr">
                    <a:lnL w="12700" cap="flat" cmpd="sng" algn="ctr">
                      <a:solidFill>
                        <a:schemeClr val="tx1"/>
                      </a:solidFill>
                      <a:prstDash val="solid"/>
                      <a:round/>
                      <a:headEnd type="none" w="med" len="med"/>
                      <a:tailEnd type="none" w="med" len="med"/>
                    </a:lnL>
                    <a:lnB w="12700" cmpd="sng">
                      <a:noFill/>
                    </a:lnB>
                    <a:solidFill>
                      <a:schemeClr val="bg1"/>
                    </a:solidFill>
                  </a:tcPr>
                </a:tc>
                <a:tc>
                  <a:txBody>
                    <a:bodyPr/>
                    <a:lstStyle/>
                    <a:p>
                      <a:pPr algn="ctr"/>
                      <a:r>
                        <a:rPr lang="en-US" sz="1100" dirty="0" smtClean="0"/>
                        <a:t>2</a:t>
                      </a:r>
                      <a:endParaRPr lang="en-US" sz="1100" dirty="0"/>
                    </a:p>
                  </a:txBody>
                  <a:tcPr marL="83127" marR="83127" marT="41564" marB="41564" anchor="ctr">
                    <a:lnB w="12700" cmpd="sng">
                      <a:noFill/>
                    </a:lnB>
                    <a:solidFill>
                      <a:schemeClr val="bg1"/>
                    </a:solidFill>
                  </a:tcPr>
                </a:tc>
                <a:tc>
                  <a:txBody>
                    <a:bodyPr/>
                    <a:lstStyle/>
                    <a:p>
                      <a:pPr algn="l"/>
                      <a:r>
                        <a:rPr lang="en-US" sz="1050" dirty="0" smtClean="0"/>
                        <a:t>JP 4-01, </a:t>
                      </a:r>
                      <a:r>
                        <a:rPr lang="en-US" sz="1050" i="1" dirty="0" smtClean="0"/>
                        <a:t>The Defense Transportation System </a:t>
                      </a:r>
                      <a:r>
                        <a:rPr lang="en-US" sz="1050" i="0" dirty="0" smtClean="0"/>
                        <a:t>(18 JUL)</a:t>
                      </a:r>
                    </a:p>
                    <a:p>
                      <a:pPr algn="l"/>
                      <a:r>
                        <a:rPr lang="en-US" sz="1050" dirty="0" smtClean="0"/>
                        <a:t>JP 1-04, </a:t>
                      </a:r>
                      <a:r>
                        <a:rPr lang="en-US" sz="1050" i="1" dirty="0" smtClean="0"/>
                        <a:t>Legal Support to Military Operations </a:t>
                      </a:r>
                      <a:r>
                        <a:rPr lang="en-US" sz="1050" i="0" dirty="0" smtClean="0"/>
                        <a:t>(25 JUL)</a:t>
                      </a:r>
                    </a:p>
                  </a:txBody>
                  <a:tcPr marL="83127" marR="83127" marT="41564" marB="41564">
                    <a:lnR w="12700" cap="flat" cmpd="sng" algn="ctr">
                      <a:solidFill>
                        <a:schemeClr val="tx1"/>
                      </a:solidFill>
                      <a:prstDash val="solid"/>
                      <a:round/>
                      <a:headEnd type="none" w="med" len="med"/>
                      <a:tailEnd type="none" w="med" len="med"/>
                    </a:lnR>
                    <a:lnB w="12700" cmpd="sng">
                      <a:noFill/>
                    </a:lnB>
                    <a:solidFill>
                      <a:schemeClr val="bg1"/>
                    </a:solidFill>
                  </a:tcPr>
                </a:tc>
                <a:extLst>
                  <a:ext uri="{0D108BD9-81ED-4DB2-BD59-A6C34878D82A}">
                    <a16:rowId xmlns:a16="http://schemas.microsoft.com/office/drawing/2014/main" val="3432366736"/>
                  </a:ext>
                </a:extLst>
              </a:tr>
              <a:tr h="408813">
                <a:tc>
                  <a:txBody>
                    <a:bodyPr/>
                    <a:lstStyle/>
                    <a:p>
                      <a:r>
                        <a:rPr lang="en-US" sz="1050" dirty="0" smtClean="0"/>
                        <a:t>Program</a:t>
                      </a:r>
                    </a:p>
                    <a:p>
                      <a:r>
                        <a:rPr lang="en-US" sz="1050" dirty="0" smtClean="0"/>
                        <a:t>Directives</a:t>
                      </a:r>
                      <a:endParaRPr lang="en-US" sz="1050" dirty="0"/>
                    </a:p>
                  </a:txBody>
                  <a:tcPr marL="83127" marR="83127" marT="41564" marB="41564" anchor="ctr">
                    <a:lnL w="12700" cap="flat" cmpd="sng" algn="ctr">
                      <a:solidFill>
                        <a:schemeClr val="tx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a:r>
                        <a:rPr lang="en-US" sz="1100" dirty="0" smtClean="0"/>
                        <a:t>2</a:t>
                      </a:r>
                      <a:endParaRPr lang="en-US" sz="1100" dirty="0"/>
                    </a:p>
                  </a:txBody>
                  <a:tcPr marL="83127" marR="83127" marT="41564" marB="41564"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l"/>
                      <a:r>
                        <a:rPr lang="en-US" sz="1050" dirty="0" smtClean="0"/>
                        <a:t>JP 3-63, </a:t>
                      </a:r>
                      <a:r>
                        <a:rPr lang="en-US" sz="1050" i="1" dirty="0" smtClean="0"/>
                        <a:t>Detainee Operations</a:t>
                      </a:r>
                      <a:r>
                        <a:rPr lang="en-US" sz="1050" dirty="0" smtClean="0"/>
                        <a:t> (TBD</a:t>
                      </a:r>
                      <a:r>
                        <a:rPr lang="en-US" sz="1050" baseline="0" dirty="0" smtClean="0"/>
                        <a:t> </a:t>
                      </a:r>
                      <a:r>
                        <a:rPr lang="en-US" sz="1050" dirty="0" smtClean="0"/>
                        <a:t>JUL)</a:t>
                      </a:r>
                    </a:p>
                    <a:p>
                      <a:pPr algn="l"/>
                      <a:r>
                        <a:rPr lang="en-US" sz="1050" dirty="0" smtClean="0"/>
                        <a:t>JP X-XX, </a:t>
                      </a:r>
                      <a:r>
                        <a:rPr lang="en-US" sz="1050" i="1" dirty="0" smtClean="0"/>
                        <a:t>Joint Electromagnetic</a:t>
                      </a:r>
                      <a:r>
                        <a:rPr lang="en-US" sz="1050" i="1" baseline="0" dirty="0" smtClean="0"/>
                        <a:t> Spectrum Operations </a:t>
                      </a:r>
                      <a:r>
                        <a:rPr lang="en-US" sz="1050" dirty="0" smtClean="0"/>
                        <a:t>(13 JUL)</a:t>
                      </a:r>
                      <a:endParaRPr lang="en-US" sz="1050" dirty="0"/>
                    </a:p>
                  </a:txBody>
                  <a:tcPr marL="83127" marR="83127" marT="41564" marB="41564">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10008"/>
                  </a:ext>
                </a:extLst>
              </a:tr>
              <a:tr h="592694">
                <a:tc>
                  <a:txBody>
                    <a:bodyPr/>
                    <a:lstStyle/>
                    <a:p>
                      <a:r>
                        <a:rPr lang="en-US" sz="1050" dirty="0" smtClean="0"/>
                        <a:t>Joint/Allied</a:t>
                      </a:r>
                    </a:p>
                    <a:p>
                      <a:r>
                        <a:rPr lang="en-US" sz="1050" dirty="0" smtClean="0"/>
                        <a:t>Publication </a:t>
                      </a:r>
                      <a:r>
                        <a:rPr lang="en-US" sz="1050" baseline="0" dirty="0" smtClean="0"/>
                        <a:t>Drafts</a:t>
                      </a:r>
                      <a:endParaRPr lang="en-US" sz="1050" dirty="0" smtClean="0"/>
                    </a:p>
                    <a:p>
                      <a:endParaRPr lang="en-US" sz="1050" dirty="0"/>
                    </a:p>
                  </a:txBody>
                  <a:tcPr marL="83127" marR="83127" marT="41564" marB="41564"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82980" rtl="0" eaLnBrk="1" fontAlgn="auto" latinLnBrk="0" hangingPunct="1">
                        <a:lnSpc>
                          <a:spcPct val="100000"/>
                        </a:lnSpc>
                        <a:spcBef>
                          <a:spcPts val="0"/>
                        </a:spcBef>
                        <a:spcAft>
                          <a:spcPts val="0"/>
                        </a:spcAft>
                        <a:buClrTx/>
                        <a:buSzTx/>
                        <a:buFontTx/>
                        <a:buNone/>
                        <a:tabLst/>
                        <a:defRPr/>
                      </a:pPr>
                      <a:r>
                        <a:rPr lang="en-US" sz="1100" u="none" strike="noStrike" dirty="0" smtClean="0">
                          <a:solidFill>
                            <a:schemeClr val="tx1"/>
                          </a:solidFill>
                        </a:rPr>
                        <a:t>3</a:t>
                      </a:r>
                      <a:endParaRPr lang="en-US" sz="1100" u="none" strike="sngStrike" dirty="0" smtClean="0">
                        <a:solidFill>
                          <a:schemeClr val="tx1"/>
                        </a:solidFill>
                      </a:endParaRPr>
                    </a:p>
                  </a:txBody>
                  <a:tcPr marL="83127" marR="83127" marT="41564" marB="4156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050" dirty="0" smtClean="0"/>
                        <a:t>AJP-2, </a:t>
                      </a:r>
                      <a:r>
                        <a:rPr lang="en-US" sz="1050" i="1" dirty="0" smtClean="0"/>
                        <a:t>Allied Joint Doctrine for Intelligence, Counterintelligence and Security</a:t>
                      </a:r>
                      <a:r>
                        <a:rPr lang="en-US" sz="1050" dirty="0" smtClean="0"/>
                        <a:t> (7 JUL)</a:t>
                      </a:r>
                      <a:r>
                        <a:rPr lang="en-US" sz="1050" baseline="0" dirty="0" smtClean="0"/>
                        <a:t> </a:t>
                      </a:r>
                    </a:p>
                    <a:p>
                      <a:pPr algn="l"/>
                      <a:r>
                        <a:rPr lang="en-US" sz="1050" baseline="0" dirty="0" smtClean="0"/>
                        <a:t>JP 1 Volume 1, </a:t>
                      </a:r>
                      <a:r>
                        <a:rPr lang="en-US" sz="1050" i="1" baseline="0" dirty="0" smtClean="0"/>
                        <a:t>Doctrine for the Armed Forces of the United States </a:t>
                      </a:r>
                      <a:r>
                        <a:rPr lang="en-US" sz="1050" baseline="0" dirty="0" smtClean="0"/>
                        <a:t>(2 JUL)</a:t>
                      </a:r>
                    </a:p>
                    <a:p>
                      <a:pPr marL="0" marR="0" lvl="0" indent="0" algn="l" defTabSz="982980" rtl="0" eaLnBrk="1" fontAlgn="auto" latinLnBrk="0" hangingPunct="1">
                        <a:lnSpc>
                          <a:spcPct val="100000"/>
                        </a:lnSpc>
                        <a:spcBef>
                          <a:spcPts val="0"/>
                        </a:spcBef>
                        <a:spcAft>
                          <a:spcPts val="0"/>
                        </a:spcAft>
                        <a:buClrTx/>
                        <a:buSzTx/>
                        <a:buFontTx/>
                        <a:buNone/>
                        <a:tabLst/>
                        <a:defRPr/>
                      </a:pPr>
                      <a:r>
                        <a:rPr lang="en-US" sz="1050" baseline="0" dirty="0" smtClean="0"/>
                        <a:t>JP 3-40, </a:t>
                      </a:r>
                      <a:r>
                        <a:rPr lang="en-US" sz="1050" i="1" dirty="0" smtClean="0">
                          <a:solidFill>
                            <a:schemeClr val="tx1"/>
                          </a:solidFill>
                          <a:latin typeface="+mn-lt"/>
                        </a:rPr>
                        <a:t>Countering Weapons</a:t>
                      </a:r>
                      <a:r>
                        <a:rPr lang="en-US" sz="1050" i="1" baseline="0" dirty="0" smtClean="0">
                          <a:solidFill>
                            <a:schemeClr val="tx1"/>
                          </a:solidFill>
                          <a:latin typeface="+mn-lt"/>
                        </a:rPr>
                        <a:t> of </a:t>
                      </a:r>
                      <a:r>
                        <a:rPr lang="en-US" sz="1050" i="1" dirty="0" smtClean="0">
                          <a:solidFill>
                            <a:schemeClr val="tx1"/>
                          </a:solidFill>
                          <a:latin typeface="+mn-lt"/>
                        </a:rPr>
                        <a:t>Mass Destruction</a:t>
                      </a:r>
                      <a:r>
                        <a:rPr lang="en-US" sz="1050" i="1" baseline="0" dirty="0" smtClean="0">
                          <a:solidFill>
                            <a:schemeClr val="tx1"/>
                          </a:solidFill>
                          <a:latin typeface="+mn-lt"/>
                        </a:rPr>
                        <a:t> </a:t>
                      </a:r>
                      <a:r>
                        <a:rPr lang="en-US" sz="1050" baseline="0" dirty="0" smtClean="0"/>
                        <a:t>(TBD JUL)</a:t>
                      </a:r>
                    </a:p>
                  </a:txBody>
                  <a:tcPr marL="83127" marR="83127" marT="41564" marB="41564">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56445242"/>
                  </a:ext>
                </a:extLst>
              </a:tr>
              <a:tr h="570707">
                <a:tc>
                  <a:txBody>
                    <a:bodyPr/>
                    <a:lstStyle/>
                    <a:p>
                      <a:r>
                        <a:rPr lang="en-US" sz="1050" dirty="0" smtClean="0"/>
                        <a:t>Joint</a:t>
                      </a:r>
                      <a:r>
                        <a:rPr lang="en-US" sz="1050" baseline="0" dirty="0" smtClean="0"/>
                        <a:t> Working</a:t>
                      </a:r>
                    </a:p>
                    <a:p>
                      <a:r>
                        <a:rPr lang="en-US" sz="1050" baseline="0" dirty="0" smtClean="0"/>
                        <a:t>Groups</a:t>
                      </a:r>
                      <a:endParaRPr lang="en-US" sz="1050" dirty="0" smtClean="0"/>
                    </a:p>
                  </a:txBody>
                  <a:tcPr marL="83127" marR="83127" marT="41564" marB="41564"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marL="0" marR="0" lvl="0" indent="0" algn="ctr" defTabSz="982980" rtl="0" eaLnBrk="1" fontAlgn="auto" latinLnBrk="0" hangingPunct="1">
                        <a:lnSpc>
                          <a:spcPct val="100000"/>
                        </a:lnSpc>
                        <a:spcBef>
                          <a:spcPts val="0"/>
                        </a:spcBef>
                        <a:spcAft>
                          <a:spcPts val="0"/>
                        </a:spcAft>
                        <a:buClrTx/>
                        <a:buSzTx/>
                        <a:buFontTx/>
                        <a:buNone/>
                        <a:tabLst/>
                        <a:defRPr/>
                      </a:pPr>
                      <a:r>
                        <a:rPr lang="en-US" sz="1100" u="none" dirty="0" smtClean="0">
                          <a:solidFill>
                            <a:schemeClr val="tx1"/>
                          </a:solidFill>
                        </a:rPr>
                        <a:t>3</a:t>
                      </a:r>
                      <a:endParaRPr lang="en-US" sz="1100" u="none" strike="sngStrike" dirty="0" smtClean="0">
                        <a:solidFill>
                          <a:schemeClr val="tx1"/>
                        </a:solidFill>
                      </a:endParaRPr>
                    </a:p>
                  </a:txBody>
                  <a:tcPr marL="83127" marR="83127" marT="41564" marB="4156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marL="0" marR="0" lvl="0" indent="0" algn="l" defTabSz="982980" rtl="0" eaLnBrk="1" fontAlgn="auto" latinLnBrk="0" hangingPunct="1">
                        <a:lnSpc>
                          <a:spcPct val="100000"/>
                        </a:lnSpc>
                        <a:spcBef>
                          <a:spcPts val="0"/>
                        </a:spcBef>
                        <a:spcAft>
                          <a:spcPts val="0"/>
                        </a:spcAft>
                        <a:buClrTx/>
                        <a:buSzTx/>
                        <a:buFontTx/>
                        <a:buNone/>
                        <a:tabLst/>
                        <a:defRPr/>
                      </a:pPr>
                      <a:r>
                        <a:rPr lang="en-US" sz="1050" u="none" dirty="0" smtClean="0">
                          <a:solidFill>
                            <a:schemeClr val="tx1"/>
                          </a:solidFill>
                        </a:rPr>
                        <a:t>JP</a:t>
                      </a:r>
                      <a:r>
                        <a:rPr lang="en-US" sz="1050" u="none" baseline="0" dirty="0" smtClean="0">
                          <a:solidFill>
                            <a:schemeClr val="tx1"/>
                          </a:solidFill>
                        </a:rPr>
                        <a:t> 3-02, </a:t>
                      </a:r>
                      <a:r>
                        <a:rPr lang="en-US" sz="1050" i="1" u="none" baseline="0" dirty="0" smtClean="0">
                          <a:solidFill>
                            <a:schemeClr val="tx1"/>
                          </a:solidFill>
                        </a:rPr>
                        <a:t>Amphibious Operations </a:t>
                      </a:r>
                      <a:r>
                        <a:rPr lang="en-US" sz="1050" u="none" baseline="0" dirty="0" smtClean="0">
                          <a:solidFill>
                            <a:schemeClr val="tx1"/>
                          </a:solidFill>
                        </a:rPr>
                        <a:t>(JUL)</a:t>
                      </a:r>
                    </a:p>
                    <a:p>
                      <a:pPr marL="0" marR="0" lvl="0" indent="0" algn="l" defTabSz="982980" rtl="0" eaLnBrk="1" fontAlgn="auto" latinLnBrk="0" hangingPunct="1">
                        <a:lnSpc>
                          <a:spcPct val="100000"/>
                        </a:lnSpc>
                        <a:spcBef>
                          <a:spcPts val="0"/>
                        </a:spcBef>
                        <a:spcAft>
                          <a:spcPts val="0"/>
                        </a:spcAft>
                        <a:buClrTx/>
                        <a:buSzTx/>
                        <a:buFontTx/>
                        <a:buNone/>
                        <a:tabLst/>
                        <a:defRPr/>
                      </a:pPr>
                      <a:r>
                        <a:rPr lang="en-US" sz="1050" u="none" baseline="0" dirty="0" smtClean="0">
                          <a:solidFill>
                            <a:schemeClr val="tx1"/>
                          </a:solidFill>
                        </a:rPr>
                        <a:t>JP 3-06, </a:t>
                      </a:r>
                      <a:r>
                        <a:rPr lang="en-US" sz="1050" i="1" u="none" baseline="0" dirty="0" smtClean="0">
                          <a:solidFill>
                            <a:schemeClr val="tx1"/>
                          </a:solidFill>
                        </a:rPr>
                        <a:t>Urban Operations </a:t>
                      </a:r>
                      <a:r>
                        <a:rPr lang="en-US" sz="1050" u="none" baseline="0" dirty="0" smtClean="0">
                          <a:solidFill>
                            <a:schemeClr val="tx1"/>
                          </a:solidFill>
                        </a:rPr>
                        <a:t>(JUL)</a:t>
                      </a:r>
                    </a:p>
                    <a:p>
                      <a:pPr marL="0" marR="0" lvl="0" indent="0" algn="l" defTabSz="982980" rtl="0" eaLnBrk="1" fontAlgn="auto" latinLnBrk="0" hangingPunct="1">
                        <a:lnSpc>
                          <a:spcPct val="100000"/>
                        </a:lnSpc>
                        <a:spcBef>
                          <a:spcPts val="0"/>
                        </a:spcBef>
                        <a:spcAft>
                          <a:spcPts val="0"/>
                        </a:spcAft>
                        <a:buClrTx/>
                        <a:buSzTx/>
                        <a:buFontTx/>
                        <a:buNone/>
                        <a:tabLst/>
                        <a:defRPr/>
                      </a:pPr>
                      <a:r>
                        <a:rPr lang="en-US" sz="1050" u="none" baseline="0" dirty="0" smtClean="0">
                          <a:solidFill>
                            <a:schemeClr val="tx1"/>
                          </a:solidFill>
                        </a:rPr>
                        <a:t>JP 3-16, </a:t>
                      </a:r>
                      <a:r>
                        <a:rPr lang="en-US" sz="1050" i="1" u="none" baseline="0" dirty="0" smtClean="0">
                          <a:solidFill>
                            <a:schemeClr val="tx1"/>
                          </a:solidFill>
                        </a:rPr>
                        <a:t>Multinational Operations </a:t>
                      </a:r>
                      <a:r>
                        <a:rPr lang="en-US" sz="1050" u="none" baseline="0" dirty="0" smtClean="0">
                          <a:solidFill>
                            <a:schemeClr val="tx1"/>
                          </a:solidFill>
                        </a:rPr>
                        <a:t>(JUL)</a:t>
                      </a:r>
                      <a:endParaRPr lang="en-US" sz="1050" dirty="0"/>
                    </a:p>
                  </a:txBody>
                  <a:tcPr marL="83127" marR="83127" marT="41564" marB="41564">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10009"/>
                  </a:ext>
                </a:extLst>
              </a:tr>
              <a:tr h="270147">
                <a:tc>
                  <a:txBody>
                    <a:bodyPr/>
                    <a:lstStyle/>
                    <a:p>
                      <a:pPr algn="ctr"/>
                      <a:r>
                        <a:rPr lang="en-US" sz="1400" b="1" dirty="0" smtClean="0">
                          <a:solidFill>
                            <a:srgbClr val="0000FF"/>
                          </a:solidFill>
                        </a:rPr>
                        <a:t>Total</a:t>
                      </a:r>
                      <a:endParaRPr lang="en-US" sz="1050" b="1" dirty="0">
                        <a:solidFill>
                          <a:srgbClr val="0000FF"/>
                        </a:solidFill>
                      </a:endParaRPr>
                    </a:p>
                  </a:txBody>
                  <a:tcPr marL="83127" marR="83127" marT="41564" marB="41564">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b="1" dirty="0" smtClean="0">
                          <a:solidFill>
                            <a:srgbClr val="0000FF"/>
                          </a:solidFill>
                        </a:rPr>
                        <a:t>1</a:t>
                      </a:r>
                      <a:r>
                        <a:rPr lang="en-US" sz="1400" b="1" u="none" dirty="0" smtClean="0">
                          <a:solidFill>
                            <a:srgbClr val="0000FF"/>
                          </a:solidFill>
                        </a:rPr>
                        <a:t>2</a:t>
                      </a:r>
                      <a:endParaRPr lang="en-US" sz="1400" b="1" u="none" strike="sngStrike" dirty="0">
                        <a:solidFill>
                          <a:srgbClr val="FF0000"/>
                        </a:solidFill>
                      </a:endParaRPr>
                    </a:p>
                  </a:txBody>
                  <a:tcPr marL="83127" marR="83127" marT="41564" marB="41564">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marL="83127" marR="83127" marT="41564" marB="41564">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51259050"/>
                  </a:ext>
                </a:extLst>
              </a:tr>
            </a:tbl>
          </a:graphicData>
        </a:graphic>
      </p:graphicFrame>
    </p:spTree>
    <p:extLst>
      <p:ext uri="{BB962C8B-B14F-4D97-AF65-F5344CB8AC3E}">
        <p14:creationId xmlns:p14="http://schemas.microsoft.com/office/powerpoint/2010/main" val="3158565601"/>
      </p:ext>
    </p:extLst>
  </p:cSld>
  <p:clrMapOvr>
    <a:masterClrMapping/>
  </p:clrMapOvr>
  <p:timing>
    <p:tnLst>
      <p:par>
        <p:cTn id="1" dur="indefinite" restart="never" nodeType="tmRoot"/>
      </p:par>
    </p:tnLst>
  </p:timing>
</p:sld>
</file>

<file path=ppt/theme/theme1.xml><?xml version="1.0" encoding="utf-8"?>
<a:theme xmlns:a="http://schemas.openxmlformats.org/drawingml/2006/main" name="JCS PowerPoint Guidelines">
  <a:themeElements>
    <a:clrScheme name="">
      <a:dk1>
        <a:srgbClr val="000000"/>
      </a:dk1>
      <a:lt1>
        <a:srgbClr val="FFFFFF"/>
      </a:lt1>
      <a:dk2>
        <a:srgbClr val="000000"/>
      </a:dk2>
      <a:lt2>
        <a:srgbClr val="919191"/>
      </a:lt2>
      <a:accent1>
        <a:srgbClr val="114FFB"/>
      </a:accent1>
      <a:accent2>
        <a:srgbClr val="FAFD00"/>
      </a:accent2>
      <a:accent3>
        <a:srgbClr val="FFFFFF"/>
      </a:accent3>
      <a:accent4>
        <a:srgbClr val="000000"/>
      </a:accent4>
      <a:accent5>
        <a:srgbClr val="AAB2FD"/>
      </a:accent5>
      <a:accent6>
        <a:srgbClr val="E3E500"/>
      </a:accent6>
      <a:hlink>
        <a:srgbClr val="FC0128"/>
      </a:hlink>
      <a:folHlink>
        <a:srgbClr val="CECECE"/>
      </a:folHlink>
    </a:clrScheme>
    <a:fontScheme name="JCS PowerPoint Guideline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JCS PowerPoint Guidelines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JCS PowerPoint Guideline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JCS PowerPoint Guidelines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JCS PowerPoint Guidelines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JCS PowerPoint Guidelines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JCS PowerPoint Guidelines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JCS PowerPoint Guidelines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7C5323991C62FF43BF474FF3FAFD4366" ma:contentTypeVersion="1" ma:contentTypeDescription="Create a new document." ma:contentTypeScope="" ma:versionID="28ff6378bf5d7ead728daf233499be93">
  <xsd:schema xmlns:xsd="http://www.w3.org/2001/XMLSchema" xmlns:xs="http://www.w3.org/2001/XMLSchema" xmlns:p="http://schemas.microsoft.com/office/2006/metadata/properties" xmlns:ns1="http://schemas.microsoft.com/sharepoint/v3" xmlns:ns2="597c67f2-437f-4972-b521-82b671e086f5" targetNamespace="http://schemas.microsoft.com/office/2006/metadata/properties" ma:root="true" ma:fieldsID="55fba839418b7cac54eeeb0c84acf66f" ns1:_="" ns2:_="">
    <xsd:import namespace="http://schemas.microsoft.com/sharepoint/v3"/>
    <xsd:import namespace="597c67f2-437f-4972-b521-82b671e086f5"/>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 ma:hidden="true" ma:internalName="PublishingStartDate">
      <xsd:simpleType>
        <xsd:restriction base="dms:Unknown"/>
      </xsd:simpleType>
    </xsd:element>
    <xsd:element name="PublishingExpirationDate" ma:index="12"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97c67f2-437f-4972-b521-82b671e086f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documentManagement>
    <_dlc_DocIdPersistId xmlns="597c67f2-437f-4972-b521-82b671e086f5">false</_dlc_DocIdPersistId>
    <_dlc_DocId xmlns="597c67f2-437f-4972-b521-82b671e086f5">7Z6Y247DA7FF-1591-243</_dlc_DocId>
    <_dlc_DocIdUrl xmlns="597c67f2-437f-4972-b521-82b671e086f5">
      <Url>https://jsportal.sp.pentagon.mil/sites/J7/JED/JDD/JP/_layouts/DocIdRedir.aspx?ID=7Z6Y247DA7FF-1591-243</Url>
      <Description>7Z6Y247DA7FF-1591-243</Description>
    </_dlc_DocIdUrl>
    <PublishingExpirationDate xmlns="http://schemas.microsoft.com/sharepoint/v3" xsi:nil="true"/>
    <PublishingStartDate xmlns="http://schemas.microsoft.com/sharepoint/v3" xsi:nil="tru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mso-contentType ?>
<SharedContentType xmlns="Microsoft.SharePoint.Taxonomy.ContentTypeSync" SourceId="4711917c-17cb-4698-bf50-450d2e4c9a60" ContentTypeId="0x0101" PreviousValue="false"/>
</file>

<file path=customXml/itemProps1.xml><?xml version="1.0" encoding="utf-8"?>
<ds:datastoreItem xmlns:ds="http://schemas.openxmlformats.org/officeDocument/2006/customXml" ds:itemID="{1FF5696C-4B40-44C6-BDCD-C874B5306D8C}">
  <ds:schemaRefs>
    <ds:schemaRef ds:uri="http://schemas.microsoft.com/sharepoint/events"/>
  </ds:schemaRefs>
</ds:datastoreItem>
</file>

<file path=customXml/itemProps2.xml><?xml version="1.0" encoding="utf-8"?>
<ds:datastoreItem xmlns:ds="http://schemas.openxmlformats.org/officeDocument/2006/customXml" ds:itemID="{F82BD7F1-6DFC-4234-A00E-21968024B39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97c67f2-437f-4972-b521-82b671e086f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B2834A5-24F7-4759-8D3A-2ED5844C002E}">
  <ds:schemaRefs>
    <ds:schemaRef ds:uri="http://purl.org/dc/terms/"/>
    <ds:schemaRef ds:uri="597c67f2-437f-4972-b521-82b671e086f5"/>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http://schemas.microsoft.com/office/infopath/2007/PartnerControls"/>
    <ds:schemaRef ds:uri="http://schemas.microsoft.com/sharepoint/v3"/>
    <ds:schemaRef ds:uri="http://www.w3.org/XML/1998/namespace"/>
    <ds:schemaRef ds:uri="http://purl.org/dc/dcmitype/"/>
  </ds:schemaRefs>
</ds:datastoreItem>
</file>

<file path=customXml/itemProps4.xml><?xml version="1.0" encoding="utf-8"?>
<ds:datastoreItem xmlns:ds="http://schemas.openxmlformats.org/officeDocument/2006/customXml" ds:itemID="{CFAF2085-1FFC-4F57-802F-F792BA3FC211}">
  <ds:schemaRefs>
    <ds:schemaRef ds:uri="http://schemas.microsoft.com/sharepoint/v3/contenttype/forms"/>
  </ds:schemaRefs>
</ds:datastoreItem>
</file>

<file path=customXml/itemProps5.xml><?xml version="1.0" encoding="utf-8"?>
<ds:datastoreItem xmlns:ds="http://schemas.openxmlformats.org/officeDocument/2006/customXml" ds:itemID="{1978B3B3-DE5D-4E6D-90BF-51F8080D1E5D}">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otalTime>10260</TotalTime>
  <Words>3161</Words>
  <Application>Microsoft Office PowerPoint</Application>
  <PresentationFormat>Custom</PresentationFormat>
  <Paragraphs>782</Paragraphs>
  <Slides>22</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Arial Narrow</vt:lpstr>
      <vt:lpstr>Calibri</vt:lpstr>
      <vt:lpstr>Courier New</vt:lpstr>
      <vt:lpstr>Times New Roman</vt:lpstr>
      <vt:lpstr>Wingdings</vt:lpstr>
      <vt:lpstr>JCS PowerPoint Guidelines</vt:lpstr>
      <vt:lpstr>Joint Doctrine Update  61st Joint Doctrine Planning Conference (JDPC) 23 - 24 MAY 2018 Overall Classification is Unclassified   </vt:lpstr>
      <vt:lpstr>Agenda</vt:lpstr>
      <vt:lpstr>Joint Doctrine Priorities</vt:lpstr>
      <vt:lpstr>Adaptive Doctrine Timeline</vt:lpstr>
      <vt:lpstr>PowerPoint Presentation</vt:lpstr>
      <vt:lpstr>PowerPoint Presentation</vt:lpstr>
      <vt:lpstr>DJ-7 60th JDPC Decisions</vt:lpstr>
      <vt:lpstr>Update Timeline - JP 4-01.5, Joint Terminal Operations</vt:lpstr>
      <vt:lpstr>PowerPoint Presentation</vt:lpstr>
      <vt:lpstr>PowerPoint Presentation</vt:lpstr>
      <vt:lpstr>PowerPoint Presentation</vt:lpstr>
      <vt:lpstr>PowerPoint Presentation</vt:lpstr>
      <vt:lpstr>Universal Joint Tasks List Program Changes</vt:lpstr>
      <vt:lpstr>Joint Doctrine Speedometer</vt:lpstr>
      <vt:lpstr>Publications Signed since 60th JDPC</vt:lpstr>
      <vt:lpstr>CY18 Publications Expected to be Signed</vt:lpstr>
      <vt:lpstr>CY18 Publications Expected to be Signed</vt:lpstr>
      <vt:lpstr>PowerPoint Presentation</vt:lpstr>
      <vt:lpstr>PowerPoint Presentation</vt:lpstr>
      <vt:lpstr>PowerPoint Presentation</vt:lpstr>
      <vt:lpstr>PowerPoint Presentation</vt:lpstr>
      <vt:lpstr>PowerPoint Presentation</vt:lpstr>
    </vt:vector>
  </TitlesOfParts>
  <Company>USJFCOM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JP 4-08 Joint Doctrine for Logistic Support of Multinational Operations</dc:title>
  <dc:creator>marc kemmitt halyard</dc:creator>
  <cp:keywords>logistics; Mulitnational Logistics; JDSD Operations; storyboard</cp:keywords>
  <cp:lastModifiedBy>mullerb</cp:lastModifiedBy>
  <cp:revision>595</cp:revision>
  <cp:lastPrinted>2018-05-01T12:49:48Z</cp:lastPrinted>
  <dcterms:created xsi:type="dcterms:W3CDTF">2011-08-05T17:16:05Z</dcterms:created>
  <dcterms:modified xsi:type="dcterms:W3CDTF">2018-05-22T19:05:57Z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0x0101007C5323991C62FF43BF474FF3FAFD4366</vt:lpwstr>
  </property>
  <property fmtid="{D5CDD505-2E9C-101B-9397-08002B2CF9AE}" pid="3" name="_dlc_DocIdItemGuid">
    <vt:lpwstr>65ea26b3-1917-4b05-bf1f-439dced5b0bd</vt:lpwstr>
  </property>
  <property fmtid="{D5CDD505-2E9C-101B-9397-08002B2CF9AE}" pid="4" name="TaxKeyword">
    <vt:lpwstr>551;#Mulitnational Logistics|747f68ec-70d1-4dd9-b1ae-a57cd23fe709;#42;#JDSD Operations|824663a6-c45b-41a4-9af3-fac73650d25e;#267;#storyboard|c46d97b7-718f-4b13-a043-6b4aabfae3ac;#936;#logistics|4bcab5ab-11e8-4ad4-ac8c-4c04a61f2b50</vt:lpwstr>
  </property>
  <property fmtid="{D5CDD505-2E9C-101B-9397-08002B2CF9AE}" pid="5" name="oef16a46bd2a4da28bb49aa072a3b3e5">
    <vt:lpwstr/>
  </property>
  <property fmtid="{D5CDD505-2E9C-101B-9397-08002B2CF9AE}" pid="6" name="ocfeb9a7d7de417b88121824b1ba37ab">
    <vt:lpwstr/>
  </property>
  <property fmtid="{D5CDD505-2E9C-101B-9397-08002B2CF9AE}" pid="7" name="gf6e5d973e88455a85d2e62c02247b0a">
    <vt:lpwstr/>
  </property>
  <property fmtid="{D5CDD505-2E9C-101B-9397-08002B2CF9AE}" pid="8" name="OriginatingOrganization">
    <vt:lpwstr>35;#Deputy Director Joint Education and Doctrine|55fd6bc1-5738-4aaf-9729-3f7a356cf602</vt:lpwstr>
  </property>
  <property fmtid="{D5CDD505-2E9C-101B-9397-08002B2CF9AE}" pid="9" name="Retain">
    <vt:lpwstr>295;#10 years - Mission-Related Operation and Control Matters|4849c7c3-efa6-430e-84f4-82801354d9b8</vt:lpwstr>
  </property>
  <property fmtid="{D5CDD505-2E9C-101B-9397-08002B2CF9AE}" pid="10" name="SecurityClassification">
    <vt:lpwstr>60;#For Official Use Only (FOUO)|f9fecc80-c077-4500-893e-46870830f3fb</vt:lpwstr>
  </property>
  <property fmtid="{D5CDD505-2E9C-101B-9397-08002B2CF9AE}" pid="11" name="LifeCycleStatus">
    <vt:lpwstr>1;#Rough|c424bbe2-9b25-4f60-aebc-9dfcb715a019</vt:lpwstr>
  </property>
  <property fmtid="{D5CDD505-2E9C-101B-9397-08002B2CF9AE}" pid="12" name="df867bd88a104eefac9d2d52ecfbe004">
    <vt:lpwstr/>
  </property>
  <property fmtid="{D5CDD505-2E9C-101B-9397-08002B2CF9AE}" pid="13" name="SpecialHandlingRequired">
    <vt:lpwstr>3;#No|e309efa9-9777-419e-ab42-02e28b87bea5</vt:lpwstr>
  </property>
  <property fmtid="{D5CDD505-2E9C-101B-9397-08002B2CF9AE}" pid="14" name="Publications">
    <vt:lpwstr>109;#JP 4-08, Logistics Support|cd75b103-9095-4663-a3ed-89c269e30ea9</vt:lpwstr>
  </property>
  <property fmtid="{D5CDD505-2E9C-101B-9397-08002B2CF9AE}" pid="15" name="ActionOfficer">
    <vt:lpwstr>87;#Morris, Colin R Lt Col JCS DDJ7 JCW JD|3539f8e1-0b52-4658-be1c-c3b064f22ee5</vt:lpwstr>
  </property>
  <property fmtid="{D5CDD505-2E9C-101B-9397-08002B2CF9AE}" pid="16" name="Continuity">
    <vt:lpwstr>138;#Working Files|f3df66e0-cb30-4d25-aa87-bae26f720f60</vt:lpwstr>
  </property>
  <property fmtid="{D5CDD505-2E9C-101B-9397-08002B2CF9AE}" pid="17" name="Subject_">
    <vt:lpwstr>47;#0900 - General Administration and Management|4217f77e-0cb7-4b1b-b18e-08bc12dec33d</vt:lpwstr>
  </property>
  <property fmtid="{D5CDD505-2E9C-101B-9397-08002B2CF9AE}" pid="18" name="OriginatingAuthor">
    <vt:lpwstr/>
  </property>
  <property fmtid="{D5CDD505-2E9C-101B-9397-08002B2CF9AE}" pid="19" name="DoctrineNonContinuity">
    <vt:lpwstr/>
  </property>
  <property fmtid="{D5CDD505-2E9C-101B-9397-08002B2CF9AE}" pid="20" name="OrgKeywords">
    <vt:lpwstr/>
  </property>
</Properties>
</file>