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7"/>
    <p:sldMasterId id="2147483661" r:id="rId8"/>
    <p:sldMasterId id="2147483810" r:id="rId9"/>
  </p:sldMasterIdLst>
  <p:notesMasterIdLst>
    <p:notesMasterId r:id="rId22"/>
  </p:notesMasterIdLst>
  <p:handoutMasterIdLst>
    <p:handoutMasterId r:id="rId23"/>
  </p:handoutMasterIdLst>
  <p:sldIdLst>
    <p:sldId id="715" r:id="rId10"/>
    <p:sldId id="722" r:id="rId11"/>
    <p:sldId id="718" r:id="rId12"/>
    <p:sldId id="692" r:id="rId13"/>
    <p:sldId id="717" r:id="rId14"/>
    <p:sldId id="713" r:id="rId15"/>
    <p:sldId id="716" r:id="rId16"/>
    <p:sldId id="723" r:id="rId17"/>
    <p:sldId id="720" r:id="rId18"/>
    <p:sldId id="721" r:id="rId19"/>
    <p:sldId id="719" r:id="rId20"/>
    <p:sldId id="72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01">
          <p15:clr>
            <a:srgbClr val="A4A3A4"/>
          </p15:clr>
        </p15:guide>
        <p15:guide id="3" orient="horz" pos="4122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56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ssica.todd" initials="" lastIdx="6" clrIdx="0"/>
  <p:cmAuthor id="1" name="angela.winter" initials="" lastIdx="1" clrIdx="1"/>
  <p:cmAuthor id="2" name="Seitz, Dean H CTR JCS DDJ7 JCW" initials="SDHCJDJ" lastIdx="6" clrIdx="2"/>
  <p:cmAuthor id="3" name="palmeg" initials="p" lastIdx="1" clrIdx="3">
    <p:extLst>
      <p:ext uri="{19B8F6BF-5375-455C-9EA6-DF929625EA0E}">
        <p15:presenceInfo xmlns:p15="http://schemas.microsoft.com/office/powerpoint/2012/main" userId="palme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F6600"/>
    <a:srgbClr val="0000FF"/>
    <a:srgbClr val="3333FF"/>
    <a:srgbClr val="3366FF"/>
    <a:srgbClr val="0066FF"/>
    <a:srgbClr val="3333CC"/>
    <a:srgbClr val="CC3300"/>
    <a:srgbClr val="008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4651" autoAdjust="0"/>
  </p:normalViewPr>
  <p:slideViewPr>
    <p:cSldViewPr snapToGrid="0">
      <p:cViewPr varScale="1">
        <p:scale>
          <a:sx n="106" d="100"/>
          <a:sy n="106" d="100"/>
        </p:scale>
        <p:origin x="1326" y="114"/>
      </p:cViewPr>
      <p:guideLst>
        <p:guide orient="horz" pos="2160"/>
        <p:guide orient="horz" pos="601"/>
        <p:guide orient="horz" pos="4122"/>
        <p:guide pos="144"/>
        <p:guide pos="2880"/>
        <p:guide pos="5640"/>
      </p:guideLst>
    </p:cSldViewPr>
  </p:slideViewPr>
  <p:outlineViewPr>
    <p:cViewPr>
      <p:scale>
        <a:sx n="33" d="100"/>
        <a:sy n="33" d="100"/>
      </p:scale>
      <p:origin x="0" y="-786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16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slide" Target="slides/slide5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489" cy="457045"/>
          </a:xfrm>
          <a:prstGeom prst="rect">
            <a:avLst/>
          </a:prstGeom>
        </p:spPr>
        <p:txBody>
          <a:bodyPr vert="horz" lIns="89608" tIns="44804" rIns="89608" bIns="448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961" y="1"/>
            <a:ext cx="2971489" cy="457045"/>
          </a:xfrm>
          <a:prstGeom prst="rect">
            <a:avLst/>
          </a:prstGeom>
        </p:spPr>
        <p:txBody>
          <a:bodyPr vert="horz" lIns="89608" tIns="44804" rIns="89608" bIns="44804" rtlCol="0"/>
          <a:lstStyle>
            <a:lvl1pPr algn="r">
              <a:defRPr sz="1200"/>
            </a:lvl1pPr>
          </a:lstStyle>
          <a:p>
            <a:fld id="{AC307D63-BB3A-4A63-B3B8-81F91A9DFF72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397"/>
            <a:ext cx="2971489" cy="457045"/>
          </a:xfrm>
          <a:prstGeom prst="rect">
            <a:avLst/>
          </a:prstGeom>
        </p:spPr>
        <p:txBody>
          <a:bodyPr vert="horz" lIns="89608" tIns="44804" rIns="89608" bIns="448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961" y="8685397"/>
            <a:ext cx="2971489" cy="457045"/>
          </a:xfrm>
          <a:prstGeom prst="rect">
            <a:avLst/>
          </a:prstGeom>
        </p:spPr>
        <p:txBody>
          <a:bodyPr vert="horz" lIns="89608" tIns="44804" rIns="89608" bIns="44804" rtlCol="0" anchor="b"/>
          <a:lstStyle>
            <a:lvl1pPr algn="r">
              <a:defRPr sz="1200"/>
            </a:lvl1pPr>
          </a:lstStyle>
          <a:p>
            <a:fld id="{F2239B5A-A9C6-4968-8F80-3A2ADFE5A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60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57199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2"/>
            <a:ext cx="2971800" cy="457199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98CB12-535D-462C-BACA-6483073B14A2}" type="datetimeFigureOut">
              <a:rPr lang="en-US"/>
              <a:pPr>
                <a:defRPr/>
              </a:pPr>
              <a:t>5/18/2018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7388"/>
            <a:ext cx="4568825" cy="3427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216"/>
            <a:ext cx="2971800" cy="457199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8685216"/>
            <a:ext cx="2971800" cy="457199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E76D66-A021-4FD2-9ACD-9AD379D273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520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E76D66-A021-4FD2-9ACD-9AD379D2731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008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E76D66-A021-4FD2-9ACD-9AD379D2731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58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E76D66-A021-4FD2-9ACD-9AD379D2731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12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E76D66-A021-4FD2-9ACD-9AD379D2731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808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E76D66-A021-4FD2-9ACD-9AD379D2731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223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E76D66-A021-4FD2-9ACD-9AD379D2731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33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E76D66-A021-4FD2-9ACD-9AD379D2731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3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" y="746125"/>
            <a:ext cx="8991600" cy="152400"/>
            <a:chOff x="0" y="576"/>
            <a:chExt cx="5282" cy="189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158" y="576"/>
              <a:ext cx="124" cy="189"/>
              <a:chOff x="5158" y="576"/>
              <a:chExt cx="124" cy="189"/>
            </a:xfrm>
          </p:grpSpPr>
          <p:sp>
            <p:nvSpPr>
              <p:cNvPr id="20" name="Rectangle 7"/>
              <p:cNvSpPr>
                <a:spLocks noChangeArrowheads="1"/>
              </p:cNvSpPr>
              <p:nvPr/>
            </p:nvSpPr>
            <p:spPr bwMode="auto">
              <a:xfrm>
                <a:off x="5252" y="576"/>
                <a:ext cx="3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5158" y="576"/>
                <a:ext cx="6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4848" y="576"/>
              <a:ext cx="263" cy="189"/>
              <a:chOff x="4848" y="576"/>
              <a:chExt cx="263" cy="189"/>
            </a:xfrm>
          </p:grpSpPr>
          <p:sp>
            <p:nvSpPr>
              <p:cNvPr id="18" name="Rectangle 10"/>
              <p:cNvSpPr>
                <a:spLocks noChangeArrowheads="1"/>
              </p:cNvSpPr>
              <p:nvPr/>
            </p:nvSpPr>
            <p:spPr bwMode="auto">
              <a:xfrm>
                <a:off x="5018" y="576"/>
                <a:ext cx="93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>
                <a:off x="4848" y="576"/>
                <a:ext cx="126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4418" y="576"/>
              <a:ext cx="386" cy="189"/>
              <a:chOff x="4418" y="576"/>
              <a:chExt cx="386" cy="189"/>
            </a:xfrm>
          </p:grpSpPr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4650" y="576"/>
                <a:ext cx="154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4418" y="576"/>
                <a:ext cx="188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3183" y="576"/>
              <a:ext cx="1190" cy="189"/>
              <a:chOff x="3183" y="576"/>
              <a:chExt cx="1190" cy="189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58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17"/>
              <p:cNvSpPr>
                <a:spLocks noChangeArrowheads="1"/>
              </p:cNvSpPr>
              <p:nvPr/>
            </p:nvSpPr>
            <p:spPr bwMode="auto">
              <a:xfrm>
                <a:off x="4155" y="576"/>
                <a:ext cx="218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4" name="Rectangle 18"/>
              <p:cNvSpPr>
                <a:spLocks noChangeArrowheads="1"/>
              </p:cNvSpPr>
              <p:nvPr/>
            </p:nvSpPr>
            <p:spPr bwMode="auto">
              <a:xfrm>
                <a:off x="3864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5" name="Rectangle 19"/>
              <p:cNvSpPr>
                <a:spLocks noChangeArrowheads="1"/>
              </p:cNvSpPr>
              <p:nvPr/>
            </p:nvSpPr>
            <p:spPr bwMode="auto">
              <a:xfrm>
                <a:off x="3183" y="576"/>
                <a:ext cx="314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0" y="576"/>
              <a:ext cx="3143" cy="189"/>
              <a:chOff x="0" y="576"/>
              <a:chExt cx="3143" cy="189"/>
            </a:xfrm>
          </p:grpSpPr>
          <p:sp>
            <p:nvSpPr>
              <p:cNvPr id="10" name="Rectangle 21"/>
              <p:cNvSpPr>
                <a:spLocks noChangeArrowheads="1"/>
              </p:cNvSpPr>
              <p:nvPr/>
            </p:nvSpPr>
            <p:spPr bwMode="auto">
              <a:xfrm>
                <a:off x="2798" y="576"/>
                <a:ext cx="345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756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  <p:pic>
        <p:nvPicPr>
          <p:cNvPr id="22" name="Picture 23" descr="JCSnobckground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113" y="228600"/>
            <a:ext cx="9906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23" name="Rectangle 24"/>
          <p:cNvSpPr>
            <a:spLocks noChangeArrowheads="1"/>
          </p:cNvSpPr>
          <p:nvPr/>
        </p:nvSpPr>
        <p:spPr bwMode="auto">
          <a:xfrm>
            <a:off x="77788" y="87313"/>
            <a:ext cx="1670050" cy="182562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8000"/>
                </a:solidFill>
                <a:cs typeface="Arial" charset="0"/>
              </a:rPr>
              <a:t>UNCLASSIFIED</a:t>
            </a:r>
          </a:p>
        </p:txBody>
      </p:sp>
      <p:sp useBgFill="1">
        <p:nvSpPr>
          <p:cNvPr id="24" name="Rectangle 25"/>
          <p:cNvSpPr>
            <a:spLocks noChangeArrowheads="1"/>
          </p:cNvSpPr>
          <p:nvPr/>
        </p:nvSpPr>
        <p:spPr bwMode="auto">
          <a:xfrm>
            <a:off x="7462838" y="6553200"/>
            <a:ext cx="1676400" cy="182563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8000"/>
                </a:solidFill>
                <a:cs typeface="Arial" charset="0"/>
              </a:rPr>
              <a:t>UNCLASSIFIED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8001000" cy="2667000"/>
          </a:xfrm>
          <a:ln w="12700"/>
        </p:spPr>
        <p:txBody>
          <a:bodyPr tIns="45720" bIns="45720" anchor="ctr"/>
          <a:lstStyle>
            <a:lvl1pPr algn="ctr">
              <a:spcBef>
                <a:spcPct val="50000"/>
              </a:spcBef>
              <a:defRPr sz="3600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6200" y="6400800"/>
            <a:ext cx="2971800" cy="457200"/>
          </a:xfrm>
        </p:spPr>
        <p:txBody>
          <a:bodyPr/>
          <a:lstStyle>
            <a:lvl1pPr>
              <a:defRPr b="1" smtClean="0">
                <a:latin typeface="+mn-lt"/>
              </a:defRPr>
            </a:lvl1pPr>
          </a:lstStyle>
          <a:p>
            <a:pPr>
              <a:defRPr/>
            </a:pPr>
            <a:fld id="{C296036C-110D-4D71-ADC2-D511CE456E74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3F75704D-E42C-418F-A4D9-35BDDE23DE22}" type="datetimeFigureOut">
              <a:rPr lang="en-US"/>
              <a:pPr>
                <a:defRPr/>
              </a:pPr>
              <a:t>5/18/2018</a:t>
            </a:fld>
            <a:r>
              <a:rPr lang="en-US" dirty="0"/>
              <a:t> JS SLIDE PRESENTATION.ppt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F85374-545F-4659-A282-C37D47BC1001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8CCF818D-3706-4714-A37B-EA922B44F0E3}" type="datetimeFigureOut">
              <a:rPr lang="en-US"/>
              <a:pPr>
                <a:defRPr/>
              </a:pPr>
              <a:t>5/18/2018</a:t>
            </a:fld>
            <a:r>
              <a:rPr lang="en-US" b="1" dirty="0">
                <a:latin typeface="Arial"/>
              </a:rPr>
              <a:t>JS SLIDE PRESENTATION.ppt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80E3F5-489B-4A5A-8276-47C06DD8AE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152650" cy="6205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305550" cy="6205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EC2C8D-F94E-4246-B52D-3160DE5824FA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745068F9-26E5-4131-840F-95C227CE7F30}" type="datetimeFigureOut">
              <a:rPr lang="en-US"/>
              <a:pPr>
                <a:defRPr/>
              </a:pPr>
              <a:t>5/18/2018</a:t>
            </a:fld>
            <a:r>
              <a:rPr lang="en-US" b="1" dirty="0">
                <a:latin typeface="Arial"/>
              </a:rPr>
              <a:t>JS SLIDE PRESENTATION.ppt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686DD1-809E-443D-B97A-473195711E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4025" y="868363"/>
            <a:ext cx="4038600" cy="429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868363"/>
            <a:ext cx="4038600" cy="429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859DDF-A830-4E25-A60C-85E269A3EFC5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56F4ABEA-B7A5-4CB8-889E-516D94AF1519}" type="datetimeFigureOut">
              <a:rPr lang="en-US"/>
              <a:pPr>
                <a:defRPr/>
              </a:pPr>
              <a:t>5/18/2018</a:t>
            </a:fld>
            <a:r>
              <a:rPr lang="en-US" b="1" dirty="0">
                <a:latin typeface="Arial"/>
              </a:rPr>
              <a:t>JS SLIDE PRESENTATION.ppt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 userDrawn="1">
            <p:ph type="sldNum" sz="quarter" idx="4294967295"/>
          </p:nvPr>
        </p:nvSpPr>
        <p:spPr>
          <a:xfrm>
            <a:off x="3494687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EC1E793B-F67A-4C2F-BA07-3D7008727D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0"/>
            <a:ext cx="2057400" cy="5164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4025" y="0"/>
            <a:ext cx="6019800" cy="5164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4025" y="868363"/>
            <a:ext cx="4038600" cy="429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868363"/>
            <a:ext cx="4038600" cy="429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088D52-A8A5-417F-8D10-E912AA8A23D8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EDCB1292-1923-4ADF-8258-AAA9C68E03D5}" type="datetimeFigureOut">
              <a:rPr lang="en-US"/>
              <a:pPr>
                <a:defRPr/>
              </a:pPr>
              <a:t>5/18/2018</a:t>
            </a:fld>
            <a:r>
              <a:rPr lang="en-US" b="1" dirty="0">
                <a:latin typeface="Arial"/>
              </a:rPr>
              <a:t>JS SLIDE PRESENTATION.ppt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EB2F17-BF6F-4753-AAF7-89F2CDE63D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0"/>
            <a:ext cx="2057400" cy="5164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4025" y="0"/>
            <a:ext cx="6019800" cy="5164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21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21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99DE51-4B55-4ABC-9A64-1705DB44B6AB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2075CD17-B2A2-4F6C-95D6-EC306DEE700F}" type="datetimeFigureOut">
              <a:rPr lang="en-US"/>
              <a:pPr>
                <a:defRPr/>
              </a:pPr>
              <a:t>5/18/2018</a:t>
            </a:fld>
            <a:r>
              <a:rPr lang="en-US" b="1" dirty="0">
                <a:latin typeface="Arial"/>
              </a:rPr>
              <a:t>JS SLIDE PRESENTATION.ppt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6EA53B-B22D-4C74-90B9-8A12EA3787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1F3510-AB54-47A2-A586-427B0525F8C7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1F9D87C6-538C-4002-AE71-F1FAAA267DB6}" type="datetimeFigureOut">
              <a:rPr lang="en-US"/>
              <a:pPr>
                <a:defRPr/>
              </a:pPr>
              <a:t>5/18/2018</a:t>
            </a:fld>
            <a:r>
              <a:rPr lang="en-US" b="1" dirty="0">
                <a:latin typeface="Arial"/>
              </a:rPr>
              <a:t>JS SLIDE PRESENTATION.ppt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FBB5D8-0EB6-447C-8BD9-2625B0A0B4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A30C8B-8AEA-4BE9-B1D6-7A0693419AFB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CE55FC2D-AADE-4DAB-9626-AC51E16D954F}" type="datetimeFigureOut">
              <a:rPr lang="en-US"/>
              <a:pPr>
                <a:defRPr/>
              </a:pPr>
              <a:t>5/18/2018</a:t>
            </a:fld>
            <a:r>
              <a:rPr lang="en-US" b="1" dirty="0">
                <a:latin typeface="Arial"/>
              </a:rPr>
              <a:t>JS SLIDE PRESENTATION.ppt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963FE1-5ACA-4A21-B149-A266CCEFC2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E0DFCA-2033-42D8-B3EA-65641D1309A4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530789ED-D5C9-44D1-9920-B2C286C354FE}" type="datetimeFigureOut">
              <a:rPr lang="en-US"/>
              <a:pPr>
                <a:defRPr/>
              </a:pPr>
              <a:t>5/18/2018</a:t>
            </a:fld>
            <a:r>
              <a:rPr lang="en-US" b="1" dirty="0">
                <a:latin typeface="Arial"/>
              </a:rPr>
              <a:t>JS SLIDE PRESENTATION.ppt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6C6AF3-C8B5-4F44-AA55-0340C553BA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988F6F-D176-4BB8-80BB-AF354B63C155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CFD66263-2DD0-4C2A-8FA7-CC9397C05FAC}" type="datetimeFigureOut">
              <a:rPr lang="en-US"/>
              <a:pPr>
                <a:defRPr/>
              </a:pPr>
              <a:t>5/18/2018</a:t>
            </a:fld>
            <a:r>
              <a:rPr lang="en-US" b="1" dirty="0">
                <a:latin typeface="Arial"/>
              </a:rPr>
              <a:t>JS SLIDE PRESENTATION.ppt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EDA7E0-6940-4284-AEAD-6834DA89539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A36082-8FA7-4B3D-A489-CEF345BDD6D9}" type="slidenum">
              <a:rPr lang="en-US"/>
              <a:pPr>
                <a:defRPr/>
              </a:pPr>
              <a:t>‹#›</a:t>
            </a:fld>
            <a:r>
              <a:rPr lang="en-US" dirty="0"/>
              <a:t>  </a:t>
            </a:r>
            <a:fld id="{AA0FCB0A-95A4-40D6-86F1-C91C68492FA1}" type="datetimeFigureOut">
              <a:rPr lang="en-US"/>
              <a:pPr>
                <a:defRPr/>
              </a:pPr>
              <a:t>5/18/2018</a:t>
            </a:fld>
            <a:r>
              <a:rPr lang="en-US" b="1" dirty="0">
                <a:latin typeface="Arial"/>
              </a:rPr>
              <a:t>JS SLIDE PRESENTATION.ppt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9E692A-727F-4B9A-BEF0-ECFD013B22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29400"/>
            <a:ext cx="3048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800" b="0" smtClean="0">
                <a:solidFill>
                  <a:srgbClr val="B2B2B2"/>
                </a:solidFill>
                <a:latin typeface="Arial Narrow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88825-F485-45A3-B135-8C92EB24738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dirty="0"/>
              <a:t>  </a:t>
            </a:r>
            <a:fld id="{3A142E92-5F37-4567-B2C0-C0B5B2653EE5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5/18/2018</a:t>
            </a:fld>
            <a:r>
              <a:rPr lang="en-US" dirty="0"/>
              <a:t>JS SLIDE PRESENTATION.ppt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195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smtClean="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6DDF83-CB59-4BB7-8E08-7395C5CB6C0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848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214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" y="762000"/>
            <a:ext cx="8991600" cy="152400"/>
            <a:chOff x="0" y="576"/>
            <a:chExt cx="5282" cy="189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5158" y="576"/>
              <a:ext cx="124" cy="189"/>
              <a:chOff x="5158" y="576"/>
              <a:chExt cx="124" cy="189"/>
            </a:xfrm>
          </p:grpSpPr>
          <p:sp>
            <p:nvSpPr>
              <p:cNvPr id="279560" name="Rectangle 8"/>
              <p:cNvSpPr>
                <a:spLocks noChangeArrowheads="1"/>
              </p:cNvSpPr>
              <p:nvPr/>
            </p:nvSpPr>
            <p:spPr bwMode="auto">
              <a:xfrm>
                <a:off x="5252" y="576"/>
                <a:ext cx="3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79561" name="Rectangle 9"/>
              <p:cNvSpPr>
                <a:spLocks noChangeArrowheads="1"/>
              </p:cNvSpPr>
              <p:nvPr/>
            </p:nvSpPr>
            <p:spPr bwMode="auto">
              <a:xfrm>
                <a:off x="5158" y="576"/>
                <a:ext cx="6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4848" y="576"/>
              <a:ext cx="263" cy="189"/>
              <a:chOff x="4848" y="576"/>
              <a:chExt cx="263" cy="189"/>
            </a:xfrm>
          </p:grpSpPr>
          <p:sp>
            <p:nvSpPr>
              <p:cNvPr id="279563" name="Rectangle 11"/>
              <p:cNvSpPr>
                <a:spLocks noChangeArrowheads="1"/>
              </p:cNvSpPr>
              <p:nvPr/>
            </p:nvSpPr>
            <p:spPr bwMode="auto">
              <a:xfrm>
                <a:off x="5018" y="576"/>
                <a:ext cx="93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79564" name="Rectangle 12"/>
              <p:cNvSpPr>
                <a:spLocks noChangeArrowheads="1"/>
              </p:cNvSpPr>
              <p:nvPr/>
            </p:nvSpPr>
            <p:spPr bwMode="auto">
              <a:xfrm>
                <a:off x="4848" y="576"/>
                <a:ext cx="126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4418" y="576"/>
              <a:ext cx="386" cy="189"/>
              <a:chOff x="4418" y="576"/>
              <a:chExt cx="386" cy="189"/>
            </a:xfrm>
          </p:grpSpPr>
          <p:sp>
            <p:nvSpPr>
              <p:cNvPr id="279566" name="Rectangle 14"/>
              <p:cNvSpPr>
                <a:spLocks noChangeArrowheads="1"/>
              </p:cNvSpPr>
              <p:nvPr/>
            </p:nvSpPr>
            <p:spPr bwMode="auto">
              <a:xfrm>
                <a:off x="4650" y="576"/>
                <a:ext cx="154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79567" name="Rectangle 15"/>
              <p:cNvSpPr>
                <a:spLocks noChangeArrowheads="1"/>
              </p:cNvSpPr>
              <p:nvPr/>
            </p:nvSpPr>
            <p:spPr bwMode="auto">
              <a:xfrm>
                <a:off x="4418" y="576"/>
                <a:ext cx="188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3183" y="576"/>
              <a:ext cx="1191" cy="189"/>
              <a:chOff x="3183" y="576"/>
              <a:chExt cx="1191" cy="189"/>
            </a:xfrm>
          </p:grpSpPr>
          <p:sp>
            <p:nvSpPr>
              <p:cNvPr id="279569" name="Rectangle 17"/>
              <p:cNvSpPr>
                <a:spLocks noChangeArrowheads="1"/>
              </p:cNvSpPr>
              <p:nvPr/>
            </p:nvSpPr>
            <p:spPr bwMode="auto">
              <a:xfrm>
                <a:off x="3558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79570" name="Rectangle 18"/>
              <p:cNvSpPr>
                <a:spLocks noChangeArrowheads="1"/>
              </p:cNvSpPr>
              <p:nvPr/>
            </p:nvSpPr>
            <p:spPr bwMode="auto">
              <a:xfrm>
                <a:off x="4155" y="576"/>
                <a:ext cx="218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79571" name="Rectangle 19"/>
              <p:cNvSpPr>
                <a:spLocks noChangeArrowheads="1"/>
              </p:cNvSpPr>
              <p:nvPr/>
            </p:nvSpPr>
            <p:spPr bwMode="auto">
              <a:xfrm>
                <a:off x="3864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79572" name="Rectangle 20"/>
              <p:cNvSpPr>
                <a:spLocks noChangeArrowheads="1"/>
              </p:cNvSpPr>
              <p:nvPr/>
            </p:nvSpPr>
            <p:spPr bwMode="auto">
              <a:xfrm>
                <a:off x="3183" y="576"/>
                <a:ext cx="314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0" y="576"/>
              <a:ext cx="3143" cy="189"/>
              <a:chOff x="0" y="576"/>
              <a:chExt cx="3143" cy="189"/>
            </a:xfrm>
          </p:grpSpPr>
          <p:sp>
            <p:nvSpPr>
              <p:cNvPr id="279574" name="Rectangle 22"/>
              <p:cNvSpPr>
                <a:spLocks noChangeArrowheads="1"/>
              </p:cNvSpPr>
              <p:nvPr/>
            </p:nvSpPr>
            <p:spPr bwMode="auto">
              <a:xfrm>
                <a:off x="2798" y="576"/>
                <a:ext cx="345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79575" name="Rectangle 23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756" cy="189"/>
              </a:xfrm>
              <a:prstGeom prst="rect">
                <a:avLst/>
              </a:prstGeom>
              <a:gradFill rotWithShape="0">
                <a:gsLst>
                  <a:gs pos="0">
                    <a:srgbClr val="9234DB">
                      <a:gamma/>
                      <a:shade val="40000"/>
                      <a:invGamma/>
                    </a:srgbClr>
                  </a:gs>
                  <a:gs pos="100000">
                    <a:srgbClr val="9234DB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  <p:sp useBgFill="1">
        <p:nvSpPr>
          <p:cNvPr id="279576" name="Rectangle 24"/>
          <p:cNvSpPr>
            <a:spLocks noChangeArrowheads="1"/>
          </p:cNvSpPr>
          <p:nvPr/>
        </p:nvSpPr>
        <p:spPr bwMode="auto">
          <a:xfrm>
            <a:off x="77788" y="87313"/>
            <a:ext cx="1670050" cy="182562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8000"/>
                </a:solidFill>
                <a:cs typeface="Arial" charset="0"/>
              </a:rPr>
              <a:t>UNCLASSIFIED</a:t>
            </a:r>
          </a:p>
        </p:txBody>
      </p:sp>
      <p:sp useBgFill="1">
        <p:nvSpPr>
          <p:cNvPr id="279577" name="Rectangle 25"/>
          <p:cNvSpPr>
            <a:spLocks noChangeArrowheads="1"/>
          </p:cNvSpPr>
          <p:nvPr/>
        </p:nvSpPr>
        <p:spPr bwMode="auto">
          <a:xfrm>
            <a:off x="7462838" y="6553200"/>
            <a:ext cx="1676400" cy="182563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8000"/>
                </a:solidFill>
                <a:cs typeface="Arial" charset="0"/>
              </a:rPr>
              <a:t>UNCLASSIFIED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9pPr>
    </p:titleStyle>
    <p:bodyStyle>
      <a:lvl1pPr marL="171450" indent="-171450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8600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796925" indent="-168275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135063" indent="-223838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1425575" indent="-176213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1882775" indent="-176213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339975" indent="-176213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2797175" indent="-176213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254375" indent="-176213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28575"/>
            <a:ext cx="822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4025" y="868363"/>
            <a:ext cx="82296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654800"/>
            <a:ext cx="197643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339933"/>
                </a:solidFill>
                <a:latin typeface="+mn-lt"/>
              </a:rPr>
              <a:t>UNCLASSIFIED</a:t>
            </a:r>
          </a:p>
        </p:txBody>
      </p:sp>
      <p:sp>
        <p:nvSpPr>
          <p:cNvPr id="1019922" name="Text Box 18"/>
          <p:cNvSpPr txBox="1">
            <a:spLocks noChangeArrowheads="1"/>
          </p:cNvSpPr>
          <p:nvPr/>
        </p:nvSpPr>
        <p:spPr bwMode="auto">
          <a:xfrm>
            <a:off x="8804275" y="6613525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fld id="{CA72D3C2-EBFD-43B6-BA3C-6115035D23B1}" type="slidenum">
              <a:rPr lang="en-US" sz="1000">
                <a:solidFill>
                  <a:srgbClr val="000000"/>
                </a:solidFill>
                <a:latin typeface="+mn-lt"/>
              </a:rPr>
              <a:pPr fontAlgn="auto"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" name="Text Box 16"/>
          <p:cNvSpPr txBox="1">
            <a:spLocks noChangeArrowheads="1"/>
          </p:cNvSpPr>
          <p:nvPr/>
        </p:nvSpPr>
        <p:spPr bwMode="auto">
          <a:xfrm>
            <a:off x="7167563" y="0"/>
            <a:ext cx="1976437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339933"/>
                </a:solidFill>
                <a:latin typeface="+mn-lt"/>
              </a:rPr>
              <a:t>UNCLASSIFIED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4" r:id="rId2"/>
    <p:sldLayoutId id="2147483783" r:id="rId3"/>
    <p:sldLayoutId id="2147483782" r:id="rId4"/>
    <p:sldLayoutId id="2147483781" r:id="rId5"/>
    <p:sldLayoutId id="2147483780" r:id="rId6"/>
    <p:sldLayoutId id="2147483779" r:id="rId7"/>
    <p:sldLayoutId id="2147483778" r:id="rId8"/>
    <p:sldLayoutId id="2147483777" r:id="rId9"/>
    <p:sldLayoutId id="2147483776" r:id="rId10"/>
    <p:sldLayoutId id="21474837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i="1">
          <a:solidFill>
            <a:srgbClr val="3333CC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i="1">
          <a:solidFill>
            <a:srgbClr val="3333CC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i="1">
          <a:solidFill>
            <a:srgbClr val="3333CC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i="1">
          <a:solidFill>
            <a:srgbClr val="3333CC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9350" indent="-2349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6550" indent="-2349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63750" indent="-23495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20950" indent="-23495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8150" indent="-23495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35350" indent="-23495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92550" indent="-23495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28575"/>
            <a:ext cx="822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4025" y="868363"/>
            <a:ext cx="82296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654800"/>
            <a:ext cx="197643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339933"/>
                </a:solidFill>
                <a:latin typeface="Arial"/>
              </a:rPr>
              <a:t>UNCLASSIFIED</a:t>
            </a:r>
          </a:p>
        </p:txBody>
      </p:sp>
      <p:sp>
        <p:nvSpPr>
          <p:cNvPr id="1019922" name="Text Box 18"/>
          <p:cNvSpPr txBox="1">
            <a:spLocks noChangeArrowheads="1"/>
          </p:cNvSpPr>
          <p:nvPr/>
        </p:nvSpPr>
        <p:spPr bwMode="auto">
          <a:xfrm>
            <a:off x="8804275" y="6613525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fld id="{CA72D3C2-EBFD-43B6-BA3C-6115035D23B1}" type="slidenum">
              <a:rPr lang="en-US" sz="1000">
                <a:solidFill>
                  <a:srgbClr val="000000"/>
                </a:solidFill>
                <a:latin typeface="Arial"/>
              </a:rPr>
              <a:pPr fontAlgn="auto"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 Box 16"/>
          <p:cNvSpPr txBox="1">
            <a:spLocks noChangeArrowheads="1"/>
          </p:cNvSpPr>
          <p:nvPr/>
        </p:nvSpPr>
        <p:spPr bwMode="auto">
          <a:xfrm>
            <a:off x="7167563" y="0"/>
            <a:ext cx="1976437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339933"/>
                </a:solidFill>
                <a:latin typeface="Arial"/>
              </a:rPr>
              <a:t>UNCLASSIFIED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i="1">
          <a:solidFill>
            <a:srgbClr val="3333CC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i="1">
          <a:solidFill>
            <a:srgbClr val="3333CC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i="1">
          <a:solidFill>
            <a:srgbClr val="3333CC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i="1">
          <a:solidFill>
            <a:srgbClr val="3333CC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9350" indent="-2349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6550" indent="-2349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63750" indent="-23495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20950" indent="-23495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8150" indent="-23495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35350" indent="-23495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92550" indent="-23495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1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571500" y="405086"/>
            <a:ext cx="80010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Doctrine Notes 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Competitive Area Studies </a:t>
            </a:r>
            <a:br>
              <a:rPr lang="en-US" dirty="0" smtClean="0"/>
            </a:br>
            <a:r>
              <a:rPr lang="en-US" dirty="0" smtClean="0"/>
              <a:t>Updates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61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JDPC</a:t>
            </a:r>
            <a:br>
              <a:rPr lang="en-US" sz="2800" dirty="0" smtClean="0"/>
            </a:br>
            <a:r>
              <a:rPr lang="en-US" sz="2800" dirty="0" smtClean="0"/>
              <a:t>23 May 2018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149515" y="4919008"/>
            <a:ext cx="43313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imes New Roman"/>
                <a:cs typeface="Arial" pitchFamily="34" charset="0"/>
              </a:rPr>
              <a:t>Mr. </a:t>
            </a:r>
            <a:r>
              <a:rPr lang="en-US" sz="1600" b="1" dirty="0" smtClean="0">
                <a:latin typeface="Times New Roman"/>
                <a:cs typeface="Arial" pitchFamily="34" charset="0"/>
              </a:rPr>
              <a:t>Mark Brown</a:t>
            </a:r>
            <a:endParaRPr lang="en-US" sz="1600" b="1" dirty="0">
              <a:latin typeface="Times New Roman"/>
              <a:cs typeface="Arial" pitchFamily="34" charset="0"/>
            </a:endParaRPr>
          </a:p>
          <a:p>
            <a:pPr algn="ctr"/>
            <a:r>
              <a:rPr lang="en-US" sz="1600" b="1" dirty="0">
                <a:latin typeface="Times New Roman"/>
                <a:cs typeface="Arial" pitchFamily="34" charset="0"/>
              </a:rPr>
              <a:t>Joint Doctrine </a:t>
            </a:r>
            <a:r>
              <a:rPr lang="en-US" sz="1600" b="1" dirty="0" smtClean="0">
                <a:latin typeface="Times New Roman"/>
                <a:cs typeface="Arial" pitchFamily="34" charset="0"/>
              </a:rPr>
              <a:t>Analysis </a:t>
            </a:r>
            <a:r>
              <a:rPr lang="en-US" sz="1600" b="1" dirty="0">
                <a:latin typeface="Times New Roman"/>
                <a:cs typeface="Arial" pitchFamily="34" charset="0"/>
              </a:rPr>
              <a:t>Division</a:t>
            </a:r>
          </a:p>
          <a:p>
            <a:pPr algn="ctr"/>
            <a:r>
              <a:rPr lang="en-US" sz="1600" b="1" dirty="0">
                <a:latin typeface="Times New Roman"/>
                <a:cs typeface="Arial" pitchFamily="34" charset="0"/>
              </a:rPr>
              <a:t>DSN </a:t>
            </a:r>
            <a:r>
              <a:rPr lang="en-US" sz="1600" b="1" dirty="0" smtClean="0">
                <a:latin typeface="Times New Roman"/>
                <a:cs typeface="Arial" pitchFamily="34" charset="0"/>
              </a:rPr>
              <a:t>668-6872</a:t>
            </a:r>
          </a:p>
          <a:p>
            <a:pPr algn="ctr"/>
            <a:r>
              <a:rPr lang="en-US" sz="1600" b="1" dirty="0" err="1" smtClean="0">
                <a:latin typeface="Times New Roman"/>
                <a:cs typeface="Arial" pitchFamily="34" charset="0"/>
              </a:rPr>
              <a:t>Comm</a:t>
            </a:r>
            <a:r>
              <a:rPr lang="en-US" sz="1600" b="1" dirty="0">
                <a:latin typeface="Times New Roman"/>
                <a:cs typeface="Arial" pitchFamily="34" charset="0"/>
              </a:rPr>
              <a:t>: </a:t>
            </a:r>
            <a:r>
              <a:rPr lang="en-US" sz="1600" b="1" dirty="0" smtClean="0">
                <a:latin typeface="Times New Roman"/>
                <a:cs typeface="Arial" pitchFamily="34" charset="0"/>
              </a:rPr>
              <a:t>757-203-6872</a:t>
            </a:r>
            <a:endParaRPr lang="en-US" sz="1600" b="1" dirty="0">
              <a:latin typeface="Times New Roman"/>
              <a:cs typeface="Arial" pitchFamily="34" charset="0"/>
            </a:endParaRPr>
          </a:p>
          <a:p>
            <a:pPr algn="ctr"/>
            <a:r>
              <a:rPr lang="en-US" sz="1600" b="1" dirty="0" smtClean="0">
                <a:latin typeface="Times New Roman"/>
                <a:cs typeface="Arial" pitchFamily="34" charset="0"/>
              </a:rPr>
              <a:t>mark.s.brown20.civ@mail.mil</a:t>
            </a:r>
            <a:endParaRPr lang="en-US" sz="1600" b="1" dirty="0">
              <a:latin typeface="Times New Roman"/>
              <a:cs typeface="Arial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FF0000"/>
              </a:solidFill>
              <a:latin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7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825" y="107135"/>
            <a:ext cx="7848600" cy="647700"/>
          </a:xfrm>
        </p:spPr>
        <p:txBody>
          <a:bodyPr/>
          <a:lstStyle/>
          <a:p>
            <a:pPr algn="ctr"/>
            <a:r>
              <a:rPr lang="en-US" dirty="0" smtClean="0"/>
              <a:t>Competitive Area Study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11263" y="1081506"/>
            <a:ext cx="8731320" cy="54648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28600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796925" indent="-168275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135063" indent="-223838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14255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18827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3399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27971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2543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0" dirty="0" smtClean="0"/>
              <a:t>Competitive Area Studies are a by-product of the 2018 Joint Military Net Assessment.</a:t>
            </a:r>
            <a:endParaRPr lang="en-US" b="0" kern="0" dirty="0" smtClean="0"/>
          </a:p>
          <a:p>
            <a:endParaRPr lang="en-US" b="0" kern="0" dirty="0" smtClean="0"/>
          </a:p>
          <a:p>
            <a:r>
              <a:rPr lang="en-US" b="0" kern="0" dirty="0" smtClean="0"/>
              <a:t>JS J-8 has added a Competitive Area Study into the </a:t>
            </a:r>
            <a:r>
              <a:rPr lang="en-US" b="0" kern="0" dirty="0"/>
              <a:t>Joint Capabilities Integration and Development System </a:t>
            </a:r>
            <a:r>
              <a:rPr lang="en-US" b="0" kern="0" dirty="0" smtClean="0"/>
              <a:t>process to help address gaps in requirements and capability development.</a:t>
            </a:r>
          </a:p>
          <a:p>
            <a:endParaRPr lang="en-US" b="0" kern="0" dirty="0" smtClean="0"/>
          </a:p>
          <a:p>
            <a:r>
              <a:rPr lang="en-US" b="0" kern="0" dirty="0" smtClean="0"/>
              <a:t>JS J-7 formed an internal cross functional team to address at least nine of the competitive areas</a:t>
            </a:r>
          </a:p>
          <a:p>
            <a:endParaRPr lang="en-US" b="0" kern="0" dirty="0" smtClean="0"/>
          </a:p>
          <a:p>
            <a:r>
              <a:rPr lang="en-US" b="0" kern="0" dirty="0" smtClean="0"/>
              <a:t>JDAD is JED lead for Joint Doctrine.  Identifying “activities” that support closing the capability gap in a specific area.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92928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436005" y="171192"/>
            <a:ext cx="6355977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45714" tIns="45714" rIns="45714" bIns="45714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50000"/>
              </a:spcBef>
              <a:spcAft>
                <a:spcPct val="0"/>
              </a:spcAft>
              <a:defRPr sz="3600" b="1" i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00000"/>
                </a:solidFill>
                <a:latin typeface="Times New Roman" pitchFamily="18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00000"/>
                </a:solidFill>
                <a:latin typeface="Times New Roman" pitchFamily="18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00000"/>
                </a:solidFill>
                <a:latin typeface="Times New Roman" pitchFamily="18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00000"/>
                </a:solidFill>
                <a:latin typeface="Times New Roman" pitchFamily="18" charset="0"/>
              </a:defRPr>
            </a:lvl5pPr>
            <a:lvl6pPr marL="457136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00000"/>
                </a:solidFill>
                <a:latin typeface="Times New Roman" pitchFamily="18" charset="0"/>
              </a:defRPr>
            </a:lvl6pPr>
            <a:lvl7pPr marL="914272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00000"/>
                </a:solidFill>
                <a:latin typeface="Times New Roman" pitchFamily="18" charset="0"/>
              </a:defRPr>
            </a:lvl7pPr>
            <a:lvl8pPr marL="1371407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00000"/>
                </a:solidFill>
                <a:latin typeface="Times New Roman" pitchFamily="18" charset="0"/>
              </a:defRPr>
            </a:lvl8pPr>
            <a:lvl9pPr marL="1828542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imes New Roman"/>
              </a:rPr>
              <a:t>Competitive Area (CA) Studies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graphicFrame>
        <p:nvGraphicFramePr>
          <p:cNvPr id="4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676892"/>
              </p:ext>
            </p:extLst>
          </p:nvPr>
        </p:nvGraphicFramePr>
        <p:xfrm>
          <a:off x="306433" y="1381660"/>
          <a:ext cx="8430162" cy="3935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3115">
                  <a:extLst>
                    <a:ext uri="{9D8B030D-6E8A-4147-A177-3AD203B41FA5}">
                      <a16:colId xmlns:a16="http://schemas.microsoft.com/office/drawing/2014/main" val="608141700"/>
                    </a:ext>
                  </a:extLst>
                </a:gridCol>
                <a:gridCol w="1830029">
                  <a:extLst>
                    <a:ext uri="{9D8B030D-6E8A-4147-A177-3AD203B41FA5}">
                      <a16:colId xmlns:a16="http://schemas.microsoft.com/office/drawing/2014/main" val="3137026948"/>
                    </a:ext>
                  </a:extLst>
                </a:gridCol>
                <a:gridCol w="1279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0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7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1584"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Competitive</a:t>
                      </a:r>
                      <a:r>
                        <a:rPr lang="en-US" sz="1600" b="1" baseline="0" dirty="0" smtClean="0">
                          <a:latin typeface="+mn-lt"/>
                        </a:rPr>
                        <a:t> Area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AO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OPR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Comments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466"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EMS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Corey</a:t>
                      </a:r>
                      <a:endParaRPr lang="en-US" sz="1600" dirty="0"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J-8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Ops Deps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Tank 27 June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1"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Land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Hayes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J-8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FCB 23 May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286"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Maritime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Buckley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J-8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FCB 30 May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649"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Space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Stratton</a:t>
                      </a:r>
                      <a:endParaRPr lang="en-US" sz="1600" dirty="0"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J-8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FCB 6 June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649"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IAMD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Corey</a:t>
                      </a:r>
                      <a:endParaRPr lang="en-US" sz="1600" dirty="0"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J-8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FCB 11 June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584"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strike="sng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Logistics and Sustainment</a:t>
                      </a:r>
                      <a:endParaRPr lang="en-US" sz="1600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Maresh</a:t>
                      </a:r>
                      <a:endParaRPr lang="en-US" sz="1600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J-4</a:t>
                      </a:r>
                      <a:endParaRPr lang="en-US" sz="1600" b="1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FCB 14 June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584"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C4/Cyber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Brown</a:t>
                      </a:r>
                      <a:endParaRPr lang="en-US" sz="1600" dirty="0"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J-6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TBD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584"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Cyber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Brown</a:t>
                      </a:r>
                      <a:endParaRPr lang="en-US" sz="1600" dirty="0"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J-8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TBD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318951"/>
                  </a:ext>
                </a:extLst>
              </a:tr>
              <a:tr h="361584"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Air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Stratton</a:t>
                      </a:r>
                      <a:endParaRPr lang="en-US" sz="1600" dirty="0"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J-8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FCB 13</a:t>
                      </a:r>
                      <a:r>
                        <a:rPr lang="en-US" sz="1600" baseline="0" dirty="0" smtClean="0">
                          <a:latin typeface="+mn-lt"/>
                        </a:rPr>
                        <a:t> June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3926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4444" y="5723467"/>
            <a:ext cx="5757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OPR</a:t>
            </a:r>
            <a:r>
              <a:rPr lang="en-US" dirty="0"/>
              <a:t> - Office of Primary Responsibility</a:t>
            </a:r>
          </a:p>
          <a:p>
            <a:r>
              <a:rPr lang="en-US" dirty="0" err="1"/>
              <a:t>FCB</a:t>
            </a:r>
            <a:r>
              <a:rPr lang="en-US" dirty="0"/>
              <a:t> - Functional Capabilities 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96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1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571500" y="1942228"/>
            <a:ext cx="8001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Questions/Discussion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5735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1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571500" y="1942228"/>
            <a:ext cx="8001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Doctrine Notes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532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825" y="107135"/>
            <a:ext cx="7848600" cy="647700"/>
          </a:xfrm>
        </p:spPr>
        <p:txBody>
          <a:bodyPr/>
          <a:lstStyle/>
          <a:p>
            <a:pPr algn="ctr"/>
            <a:r>
              <a:rPr lang="en-US" dirty="0" smtClean="0"/>
              <a:t>Context for Review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67825" y="1062652"/>
            <a:ext cx="8731320" cy="54648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28600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796925" indent="-168275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135063" indent="-223838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14255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18827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3399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27971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2543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From CJCSM 5120.01_</a:t>
            </a:r>
          </a:p>
          <a:p>
            <a:endParaRPr lang="en-US" b="0" dirty="0" smtClean="0"/>
          </a:p>
          <a:p>
            <a:r>
              <a:rPr lang="en-US" b="0" dirty="0" smtClean="0"/>
              <a:t>A JDN </a:t>
            </a:r>
            <a:r>
              <a:rPr lang="en-US" b="0" dirty="0"/>
              <a:t>should address a potential doctrinal void or deficiency, or </a:t>
            </a:r>
            <a:r>
              <a:rPr lang="en-US" b="0" dirty="0" smtClean="0"/>
              <a:t>should otherwise </a:t>
            </a:r>
            <a:r>
              <a:rPr lang="en-US" b="0" dirty="0"/>
              <a:t>describe constructs that can improve the joint force ability to </a:t>
            </a:r>
            <a:r>
              <a:rPr lang="en-US" b="0" dirty="0" smtClean="0"/>
              <a:t>plan, execute</a:t>
            </a:r>
            <a:r>
              <a:rPr lang="en-US" b="0" dirty="0"/>
              <a:t>, and assess joint operations.</a:t>
            </a:r>
            <a:endParaRPr lang="en-US" b="0" kern="0" dirty="0" smtClean="0"/>
          </a:p>
          <a:p>
            <a:r>
              <a:rPr lang="en-US" b="0" kern="0" dirty="0" smtClean="0"/>
              <a:t>A JDN does not represent an agreed to or fully staffed doctrinal position, but provides a </a:t>
            </a:r>
            <a:r>
              <a:rPr lang="en-US" kern="0" dirty="0" smtClean="0"/>
              <a:t>short term, bridging solution </a:t>
            </a:r>
            <a:r>
              <a:rPr lang="en-US" b="0" kern="0" dirty="0" smtClean="0"/>
              <a:t>to a potential doctrine void identified by the JDDC.</a:t>
            </a:r>
          </a:p>
          <a:p>
            <a:r>
              <a:rPr lang="en-US" b="0" kern="0" dirty="0"/>
              <a:t>A</a:t>
            </a:r>
            <a:r>
              <a:rPr lang="en-US" b="0" kern="0" dirty="0" smtClean="0"/>
              <a:t> JDN </a:t>
            </a:r>
            <a:r>
              <a:rPr lang="en-US" kern="0" dirty="0" smtClean="0"/>
              <a:t>may also simply provide information on a topic of interest </a:t>
            </a:r>
            <a:r>
              <a:rPr lang="en-US" b="0" kern="0" dirty="0" smtClean="0"/>
              <a:t>to the JDDC or broader joint community, such as describing the potential impact of an emerging concept on related JPs</a:t>
            </a:r>
          </a:p>
          <a:p>
            <a:r>
              <a:rPr lang="en-US" kern="0" dirty="0" smtClean="0"/>
              <a:t>A JDN is canceled when its content has been put into permanent publication or the requirement no longer exists</a:t>
            </a:r>
            <a:r>
              <a:rPr lang="en-US" b="0" kern="0" dirty="0" smtClean="0"/>
              <a:t>.</a:t>
            </a:r>
          </a:p>
          <a:p>
            <a:r>
              <a:rPr lang="en-US" b="0" dirty="0"/>
              <a:t>Approved JDNs will be reviewed annually by JS J-7 JED </a:t>
            </a:r>
            <a:r>
              <a:rPr lang="en-US" b="0" dirty="0" smtClean="0"/>
              <a:t>for applicability</a:t>
            </a:r>
            <a:r>
              <a:rPr lang="en-US" b="0" dirty="0"/>
              <a:t>.</a:t>
            </a:r>
            <a:endParaRPr lang="en-US" b="0" kern="0" dirty="0"/>
          </a:p>
          <a:p>
            <a:endParaRPr lang="en-US" b="0" kern="0" dirty="0" smtClean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93403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25" y="102909"/>
            <a:ext cx="7848600" cy="643346"/>
          </a:xfrm>
        </p:spPr>
        <p:txBody>
          <a:bodyPr/>
          <a:lstStyle/>
          <a:p>
            <a:pPr algn="ctr"/>
            <a:r>
              <a:rPr lang="en-US" dirty="0"/>
              <a:t>Joint Doctrine </a:t>
            </a:r>
            <a:r>
              <a:rPr lang="en-US" dirty="0" smtClean="0"/>
              <a:t>Notes </a:t>
            </a:r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8828"/>
            <a:ext cx="9144000" cy="5258304"/>
          </a:xfrm>
        </p:spPr>
        <p:txBody>
          <a:bodyPr/>
          <a:lstStyle/>
          <a:p>
            <a:pPr marL="0" lvl="1" indent="0">
              <a:spcBef>
                <a:spcPts val="600"/>
              </a:spcBef>
              <a:buNone/>
            </a:pPr>
            <a:endParaRPr lang="en-US" sz="1200" b="0" strike="sngStrike" dirty="0" smtClean="0"/>
          </a:p>
          <a:p>
            <a:pPr marL="0" indent="0">
              <a:spcBef>
                <a:spcPts val="600"/>
              </a:spcBef>
              <a:buNone/>
            </a:pPr>
            <a:endParaRPr lang="en-US" b="0" dirty="0"/>
          </a:p>
          <a:p>
            <a:pPr marL="9636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49469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EC1E793B-F67A-4C2F-BA07-3D7008727DFE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896326"/>
              </p:ext>
            </p:extLst>
          </p:nvPr>
        </p:nvGraphicFramePr>
        <p:xfrm>
          <a:off x="108636" y="960912"/>
          <a:ext cx="8943034" cy="5369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1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3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3653">
                  <a:extLst>
                    <a:ext uri="{9D8B030D-6E8A-4147-A177-3AD203B41FA5}">
                      <a16:colId xmlns:a16="http://schemas.microsoft.com/office/drawing/2014/main" val="1588365829"/>
                    </a:ext>
                  </a:extLst>
                </a:gridCol>
                <a:gridCol w="2361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15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JDN#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Approval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Last Reviewed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Status/Comments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54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2-13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Commander’s Communication Synchronization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 December</a:t>
                      </a:r>
                      <a:r>
                        <a:rPr lang="en-US" sz="1200" baseline="0" dirty="0" smtClean="0"/>
                        <a:t> 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November 2017</a:t>
                      </a:r>
                    </a:p>
                    <a:p>
                      <a:pPr algn="ctr"/>
                      <a:r>
                        <a:rPr lang="en-US" sz="1200" dirty="0" smtClean="0"/>
                        <a:t>(60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 JDPC)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No decision this</a:t>
                      </a:r>
                      <a:r>
                        <a:rPr lang="en-US" sz="1200" b="1" baseline="0" dirty="0" smtClean="0"/>
                        <a:t> JDPC</a:t>
                      </a:r>
                      <a:r>
                        <a:rPr lang="en-US" sz="1200" dirty="0" smtClean="0"/>
                        <a:t>…</a:t>
                      </a:r>
                      <a:r>
                        <a:rPr lang="en-US" sz="1200" baseline="0" dirty="0" smtClean="0"/>
                        <a:t>currently retaining due to potential i</a:t>
                      </a:r>
                      <a:r>
                        <a:rPr lang="en-US" sz="1200" dirty="0" smtClean="0"/>
                        <a:t>mpact on development of the information</a:t>
                      </a:r>
                      <a:r>
                        <a:rPr lang="en-US" sz="1200" baseline="0" dirty="0" smtClean="0"/>
                        <a:t> function, JP 3-XX, </a:t>
                      </a:r>
                      <a:r>
                        <a:rPr lang="en-US" sz="1200" i="1" baseline="0" dirty="0" smtClean="0"/>
                        <a:t>Information</a:t>
                      </a:r>
                      <a:r>
                        <a:rPr lang="en-US" sz="1200" baseline="0" dirty="0" smtClean="0"/>
                        <a:t>, and related activities. R</a:t>
                      </a:r>
                      <a:r>
                        <a:rPr lang="en-US" sz="1200" b="0" baseline="0" dirty="0" smtClean="0"/>
                        <a:t>eview/determine way ahead upon signature of JP 3-XX, </a:t>
                      </a:r>
                      <a:r>
                        <a:rPr lang="en-US" sz="1200" b="0" i="1" baseline="0" dirty="0" smtClean="0"/>
                        <a:t>Information</a:t>
                      </a:r>
                      <a:r>
                        <a:rPr lang="en-US" sz="1200" baseline="0" dirty="0" smtClean="0"/>
                        <a:t>. </a:t>
                      </a:r>
                      <a:endParaRPr lang="en-US" sz="12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95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1-16</a:t>
                      </a:r>
                      <a:endParaRPr lang="en-US" sz="12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Command Red Team</a:t>
                      </a:r>
                      <a:endParaRPr lang="en-US" sz="12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 May 2016</a:t>
                      </a:r>
                      <a:endParaRPr lang="en-US" sz="12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November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(60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 JDPC)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61</a:t>
                      </a:r>
                      <a:r>
                        <a:rPr lang="en-US" sz="1200" b="1" baseline="30000" dirty="0" smtClean="0"/>
                        <a:t>st</a:t>
                      </a:r>
                      <a:r>
                        <a:rPr lang="en-US" sz="1200" b="1" dirty="0" smtClean="0"/>
                        <a:t> JDPC discussion/decision</a:t>
                      </a:r>
                      <a:r>
                        <a:rPr lang="en-US" sz="1200" dirty="0" smtClean="0"/>
                        <a:t>…per 60th JDPC</a:t>
                      </a:r>
                      <a:endParaRPr lang="en-US" sz="1200" b="1" baseline="0" dirty="0" smtClean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99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2-16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Identity Activities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03 August 2016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November</a:t>
                      </a:r>
                      <a:r>
                        <a:rPr lang="en-US" sz="1200" baseline="0" dirty="0" smtClean="0"/>
                        <a:t>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(60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 JDPC)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No decision this</a:t>
                      </a:r>
                      <a:r>
                        <a:rPr lang="en-US" sz="1200" b="1" baseline="0" dirty="0" smtClean="0"/>
                        <a:t> JDPC</a:t>
                      </a:r>
                      <a:r>
                        <a:rPr lang="en-US" sz="1200" dirty="0" smtClean="0"/>
                        <a:t>…per 60th JDPC,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</a:t>
                      </a:r>
                      <a:r>
                        <a:rPr lang="en-US" sz="1200" baseline="0" dirty="0" smtClean="0"/>
                        <a:t>eview again at 62</a:t>
                      </a:r>
                      <a:r>
                        <a:rPr lang="en-US" sz="1200" baseline="30000" dirty="0" smtClean="0"/>
                        <a:t>nd</a:t>
                      </a:r>
                      <a:r>
                        <a:rPr lang="en-US" sz="1200" baseline="0" dirty="0" smtClean="0"/>
                        <a:t> JDPC. 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24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3-16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Joint Electromagnetic Spectrum Operations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 October 2016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November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(60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 JDPC)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No decision this</a:t>
                      </a:r>
                      <a:r>
                        <a:rPr lang="en-US" sz="1200" b="1" baseline="0" dirty="0" smtClean="0"/>
                        <a:t> JDPC</a:t>
                      </a:r>
                      <a:r>
                        <a:rPr lang="en-US" sz="1200" dirty="0" smtClean="0"/>
                        <a:t>…</a:t>
                      </a:r>
                      <a:r>
                        <a:rPr lang="en-US" sz="1200" baseline="0" dirty="0" smtClean="0"/>
                        <a:t> R</a:t>
                      </a:r>
                      <a:r>
                        <a:rPr lang="en-US" sz="1200" b="0" baseline="0" dirty="0" smtClean="0"/>
                        <a:t>eview/determine way ahead upon signature of JP 3-XX JEMSO</a:t>
                      </a:r>
                      <a:r>
                        <a:rPr lang="en-US" sz="1200" baseline="0" dirty="0" smtClean="0"/>
                        <a:t>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24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1-18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Strategy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</a:t>
                      </a:r>
                      <a:r>
                        <a:rPr lang="en-US" sz="1200" baseline="0" dirty="0" smtClean="0"/>
                        <a:t> April 2018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No decision this</a:t>
                      </a:r>
                      <a:r>
                        <a:rPr lang="en-US" sz="1200" b="1" baseline="0" dirty="0" smtClean="0"/>
                        <a:t> JDPC</a:t>
                      </a:r>
                      <a:r>
                        <a:rPr lang="en-US" sz="1200" dirty="0" smtClean="0"/>
                        <a:t>…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489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11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135" y="98082"/>
            <a:ext cx="7848600" cy="647700"/>
          </a:xfrm>
        </p:spPr>
        <p:txBody>
          <a:bodyPr/>
          <a:lstStyle/>
          <a:p>
            <a:pPr algn="ctr"/>
            <a:r>
              <a:rPr lang="en-US" dirty="0" smtClean="0"/>
              <a:t>From 60</a:t>
            </a:r>
            <a:r>
              <a:rPr lang="en-US" baseline="30000" dirty="0" smtClean="0"/>
              <a:t>th</a:t>
            </a:r>
            <a:r>
              <a:rPr lang="en-US" dirty="0" smtClean="0"/>
              <a:t> JDPC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JDN 1-16, Command Red Team</a:t>
            </a:r>
          </a:p>
          <a:p>
            <a:endParaRPr lang="en-US" dirty="0"/>
          </a:p>
          <a:p>
            <a:r>
              <a:rPr lang="en-US" dirty="0" smtClean="0"/>
              <a:t>AO Recommendation:  </a:t>
            </a:r>
            <a:r>
              <a:rPr lang="en-US" b="0" u="sng" dirty="0" smtClean="0"/>
              <a:t>Archive</a:t>
            </a:r>
            <a:r>
              <a:rPr lang="en-US" b="0" dirty="0" smtClean="0"/>
              <a:t>.  Recommend JDDC vote to archive JDN 1-16 based upon inclusion of “red team” content in joint doctrine, particularly JP 5-0, Appendix K (Red Teams) and JP 2-01.3 (JIPOE).</a:t>
            </a:r>
          </a:p>
          <a:p>
            <a:endParaRPr lang="en-US" dirty="0"/>
          </a:p>
          <a:p>
            <a:r>
              <a:rPr lang="en-US" dirty="0" smtClean="0"/>
              <a:t>JDPC Decision: </a:t>
            </a:r>
            <a:r>
              <a:rPr lang="en-US" b="0" u="sng" dirty="0" smtClean="0"/>
              <a:t>Retain</a:t>
            </a:r>
            <a:r>
              <a:rPr lang="en-US" b="0" dirty="0" smtClean="0"/>
              <a:t>.  Absent proponent rationale to keep JDN 1-16, JDN 1-16 will be archived automatically after the next JDPC. The JDDC passed this proposal unanimously.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0877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25" y="93856"/>
            <a:ext cx="7848600" cy="643346"/>
          </a:xfrm>
        </p:spPr>
        <p:txBody>
          <a:bodyPr/>
          <a:lstStyle/>
          <a:p>
            <a:pPr algn="ctr"/>
            <a:r>
              <a:rPr lang="en-US" dirty="0" smtClean="0"/>
              <a:t>Command Red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8827"/>
            <a:ext cx="9144000" cy="5694047"/>
          </a:xfrm>
        </p:spPr>
        <p:txBody>
          <a:bodyPr/>
          <a:lstStyle/>
          <a:p>
            <a:pPr marL="0" lvl="1" indent="0">
              <a:spcBef>
                <a:spcPts val="600"/>
              </a:spcBef>
              <a:buNone/>
            </a:pPr>
            <a:endParaRPr lang="en-US" sz="1200" b="0" strike="sngStrike" dirty="0" smtClean="0"/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CCMD Red Team discussions found in 14 JPs, varying degrees of depth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5-0</a:t>
            </a:r>
          </a:p>
          <a:p>
            <a:pPr marL="963613" lvl="3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→"/>
            </a:pPr>
            <a:r>
              <a:rPr lang="en-US" sz="1800" b="0" dirty="0" smtClean="0"/>
              <a:t>Chapter IV, paragraph 2 e (Commander’s Role, Red Teaming) provides an  overview of the red team function.</a:t>
            </a:r>
          </a:p>
          <a:p>
            <a:pPr marL="963613" lvl="3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→"/>
            </a:pPr>
            <a:r>
              <a:rPr lang="en-US" sz="1800" b="0" dirty="0" smtClean="0"/>
              <a:t>Appendix K (Red Teams)…reflects information gleaned from Chapter V of the JDN, The Red Team and Joint Planning.</a:t>
            </a:r>
          </a:p>
          <a:p>
            <a:pPr marL="963613" lvl="3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→"/>
            </a:pPr>
            <a:endParaRPr lang="en-US" sz="1800" b="0" dirty="0" smtClean="0"/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2-01.3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2-0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2-01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b="0" dirty="0"/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/>
              <a:t> </a:t>
            </a:r>
            <a:r>
              <a:rPr lang="en-US" sz="1800" b="0" dirty="0" smtClean="0"/>
              <a:t>JP 3-07.2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3-11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3-13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3-13.3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3-13.4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3-18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3-31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3-33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3-50</a:t>
            </a:r>
          </a:p>
          <a:p>
            <a:pPr marL="625475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/>
              <a:t>JP 3-60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dirty="0" smtClean="0"/>
          </a:p>
          <a:p>
            <a:pPr marL="963613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49469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EC1E793B-F67A-4C2F-BA07-3D7008727DFE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865014" y="4264182"/>
            <a:ext cx="3376942" cy="2408222"/>
            <a:chOff x="1865014" y="4264182"/>
            <a:chExt cx="3376942" cy="2408222"/>
          </a:xfrm>
        </p:grpSpPr>
        <p:sp>
          <p:nvSpPr>
            <p:cNvPr id="7" name="Right Brace 6"/>
            <p:cNvSpPr/>
            <p:nvPr/>
          </p:nvSpPr>
          <p:spPr bwMode="auto">
            <a:xfrm>
              <a:off x="1865014" y="4264182"/>
              <a:ext cx="615636" cy="2408222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34559" y="5145127"/>
              <a:ext cx="26073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Mentions</a:t>
              </a:r>
              <a:r>
                <a:rPr lang="en-US" dirty="0"/>
                <a:t> “red team</a:t>
              </a:r>
              <a:r>
                <a:rPr lang="en-US" dirty="0" smtClean="0"/>
                <a:t>” </a:t>
              </a:r>
            </a:p>
            <a:p>
              <a:r>
                <a:rPr lang="en-US" dirty="0" smtClean="0"/>
                <a:t>…no depth of discussion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910281" y="3032909"/>
            <a:ext cx="4354717" cy="923330"/>
            <a:chOff x="1910281" y="3032909"/>
            <a:chExt cx="4354717" cy="923330"/>
          </a:xfrm>
        </p:grpSpPr>
        <p:sp>
          <p:nvSpPr>
            <p:cNvPr id="10" name="Right Brace 9"/>
            <p:cNvSpPr/>
            <p:nvPr/>
          </p:nvSpPr>
          <p:spPr bwMode="auto">
            <a:xfrm>
              <a:off x="1910281" y="3156644"/>
              <a:ext cx="525101" cy="600544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34558" y="3032909"/>
              <a:ext cx="3630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Some depth of “red team” discussion (primarily 2-01.3)…will be impacted by JP 2 series reset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7588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825" y="107135"/>
            <a:ext cx="7848600" cy="647700"/>
          </a:xfrm>
        </p:spPr>
        <p:txBody>
          <a:bodyPr/>
          <a:lstStyle/>
          <a:p>
            <a:pPr algn="ctr"/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67825" y="1062652"/>
            <a:ext cx="8731320" cy="54648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28600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796925" indent="-168275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135063" indent="-223838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14255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18827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3399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27971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254375" indent="-176213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“Red Team” is an established part of Joint Doctrine </a:t>
            </a:r>
          </a:p>
          <a:p>
            <a:r>
              <a:rPr lang="en-US" dirty="0" smtClean="0"/>
              <a:t>It can be further developed as necessary</a:t>
            </a:r>
          </a:p>
          <a:p>
            <a:r>
              <a:rPr lang="en-US" dirty="0" smtClean="0"/>
              <a:t>No proponent rationale has been presented to retain JDN 1-16</a:t>
            </a:r>
          </a:p>
          <a:p>
            <a:endParaRPr lang="en-US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smtClean="0"/>
              <a:t>Archive </a:t>
            </a:r>
            <a:r>
              <a:rPr lang="en-US" sz="2400" dirty="0"/>
              <a:t>JDN 1-16, </a:t>
            </a:r>
            <a:r>
              <a:rPr lang="en-US" sz="2400" i="1" dirty="0"/>
              <a:t>Command Red </a:t>
            </a:r>
            <a:r>
              <a:rPr lang="en-US" sz="2400" i="1" dirty="0" smtClean="0"/>
              <a:t>Team</a:t>
            </a:r>
            <a:endParaRPr lang="en-US" sz="2400" b="0" kern="0" dirty="0" smtClean="0"/>
          </a:p>
          <a:p>
            <a:endParaRPr lang="en-US" b="0" kern="0" dirty="0"/>
          </a:p>
          <a:p>
            <a:endParaRPr lang="en-US" b="0" kern="0" dirty="0" smtClean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3893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1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571500" y="1942228"/>
            <a:ext cx="8001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Questions/Discussion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49575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1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571500" y="1942228"/>
            <a:ext cx="8001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Competitive Area Study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75519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CS Briefing Slide Forma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114FFB"/>
      </a:accent1>
      <a:accent2>
        <a:srgbClr val="FAFD00"/>
      </a:accent2>
      <a:accent3>
        <a:srgbClr val="FFFFFF"/>
      </a:accent3>
      <a:accent4>
        <a:srgbClr val="000000"/>
      </a:accent4>
      <a:accent5>
        <a:srgbClr val="AAB2FD"/>
      </a:accent5>
      <a:accent6>
        <a:srgbClr val="E3E500"/>
      </a:accent6>
      <a:hlink>
        <a:srgbClr val="FC0128"/>
      </a:hlink>
      <a:folHlink>
        <a:srgbClr val="CECECE"/>
      </a:folHlink>
    </a:clrScheme>
    <a:fontScheme name="JCS PowerPoint Guidelin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JCS PowerPoint Guideline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S PowerPoint Guidelin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CS PowerPoint Guideline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S PowerPoint Guideline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S PowerPoint Guideline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S PowerPoint Guideline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S PowerPoint Guideline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174625" marR="0" indent="-174625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174625" marR="0" indent="-174625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174625" marR="0" indent="-174625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174625" marR="0" indent="-174625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4711917c-17cb-4698-bf50-450d2e4c9a60" ContentTypeId="0x01010041598DB5E73ED44E81F0B4BFEE1CD4B9" PreviousValue="false"/>
</file>

<file path=customXml/item2.xml><?xml version="1.0" encoding="utf-8"?>
<?mso-contentType ?>
<p:Policy xmlns:p="office.server.policy" id="" local="true">
  <p:Name>JS Document</p:Name>
  <p:Description/>
  <p:Statement/>
  <p:PolicyItems>
    <p:PolicyItem featureId="Microsoft.Office.RecordsManagement.PolicyFeatures.PolicyAudit" staticId="0x01010041598DB5E73ED44E81F0B4BFEE1CD4B9|8138272" UniqueId="ce62f01f-1001-4d67-a478-baf32b7ba4b6">
      <p:Name>Auditing</p:Name>
      <p:Description>Audits user actions on documents and list items to the Audit Log.</p:Description>
      <p:CustomData>
        <Audit>
          <Update/>
          <View/>
          <CheckInOut/>
          <MoveCopy/>
          <DeleteRestore/>
        </Audit>
      </p:CustomData>
    </p:PolicyItem>
  </p:PolicyItems>
</p:Policy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Policy Auditing</Name>
    <Synchronization>Synchronous</Synchronization>
    <Type>10001</Type>
    <SequenceNumber>1100</SequenceNumber>
    <Assembly>Microsoft.Office.Policy, Version=14.0.0.0,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10002</Type>
    <SequenceNumber>1101</SequenceNumber>
    <Assembly>Microsoft.Office.Policy, Version=14.0.0.0,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10004</Type>
    <SequenceNumber>1102</SequenceNumber>
    <Assembly>Microsoft.Office.Policy, Version=14.0.0.0,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10006</Type>
    <SequenceNumber>1103</SequenceNumber>
    <Assembly>Microsoft.Office.Policy, Version=14.0.0.0, Culture=neutral, PublicKeyToken=71e9bce111e9429c</Assembly>
    <Class>Microsoft.Office.RecordsManagement.Internal.AuditHandler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>
  <documentManagement>
    <c495c4b864b641faa8d841d3af8d56e9 xmlns="597c67f2-437f-4972-b521-82b671e086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UNCLASSIFIED</TermName>
          <TermId xmlns="http://schemas.microsoft.com/office/infopath/2007/PartnerControls">4d9813e9-cf64-458e-9b76-a9b48fde7bb4</TermId>
        </TermInfo>
      </Terms>
    </c495c4b864b641faa8d841d3af8d56e9>
    <k5b3350d33a94e8da684b18601106874 xmlns="597c67f2-437f-4972-b521-82b671e086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J7</TermName>
          <TermId xmlns="http://schemas.microsoft.com/office/infopath/2007/PartnerControls">4824dd9a-f948-4d48-8bdb-c0447b3fdfee</TermId>
        </TermInfo>
      </Terms>
    </k5b3350d33a94e8da684b18601106874>
    <Suborg2 xmlns="597c67f2-437f-4972-b521-82b671e086f5" xsi:nil="true"/>
    <ad1b1e9cbc104fbeb708f2a90e4e0f87 xmlns="597c67f2-437f-4972-b521-82b671e086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JDAD Assessments</TermName>
          <TermId xmlns="http://schemas.microsoft.com/office/infopath/2007/PartnerControls">94d38e74-38b3-48db-a77f-97ef3706f5f6</TermId>
        </TermInfo>
      </Terms>
    </ad1b1e9cbc104fbeb708f2a90e4e0f87>
    <f1e133d1d01d4973a0ecd4a13dc753d0 xmlns="597c67f2-437f-4972-b521-82b671e086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Assessment</TermName>
          <TermId xmlns="http://schemas.microsoft.com/office/infopath/2007/PartnerControls">bedf40cb-e10a-4e20-ada7-a926dd2ac456</TermId>
        </TermInfo>
      </Terms>
    </f1e133d1d01d4973a0ecd4a13dc753d0>
    <TaxKeywordTaxHTField xmlns="597c67f2-437f-4972-b521-82b671e086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assess brief</TermName>
          <TermId xmlns="http://schemas.microsoft.com/office/infopath/2007/PartnerControls">52d584dc-c176-4882-9251-f8d1f01d21e2</TermId>
        </TermInfo>
        <TermInfo xmlns="http://schemas.microsoft.com/office/infopath/2007/PartnerControls">
          <TermName xmlns="http://schemas.microsoft.com/office/infopath/2007/PartnerControls">Joint Doctrine Planning Conference</TermName>
          <TermId xmlns="http://schemas.microsoft.com/office/infopath/2007/PartnerControls">c538284d-0331-4aa6-a40d-b8ab82303781</TermId>
        </TermInfo>
      </Terms>
    </TaxKeywordTaxHTField>
    <o1df7ad2e82149c4a5e9b34a8342b5d3 xmlns="597c67f2-437f-4972-b521-82b671e086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0900 - General Administration and Management</TermName>
          <TermId xmlns="http://schemas.microsoft.com/office/infopath/2007/PartnerControls">4217f77e-0cb7-4b1b-b18e-08bc12dec33d</TermId>
        </TermInfo>
      </Terms>
    </o1df7ad2e82149c4a5e9b34a8342b5d3>
    <DispositionDate xmlns="597c67f2-437f-4972-b521-82b671e086f5" xsi:nil="true"/>
    <ld4e3df6d688441b8301781807d57baf xmlns="597c67f2-437f-4972-b521-82b671e086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Rough - Initial authoring, creation and editing.</TermName>
          <TermId xmlns="http://schemas.microsoft.com/office/infopath/2007/PartnerControls">c424bbe2-9b25-4f60-aebc-9dfcb715a019</TermId>
        </TermInfo>
      </Terms>
    </ld4e3df6d688441b8301781807d57baf>
    <TaxCatchAll xmlns="597c67f2-437f-4972-b521-82b671e086f5">
      <Value>16</Value>
      <Value>30</Value>
      <Value>10</Value>
      <Value>2032</Value>
      <Value>1633</Value>
      <Value>73</Value>
      <Value>3</Value>
      <Value>1328</Value>
      <Value>1</Value>
      <Value>1632</Value>
    </TaxCatchAll>
    <ec2942edd2454d82906f6623fd07a84b xmlns="597c67f2-437f-4972-b521-82b671e086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7 years - Program and Project Level/Substantive Administrative and Management</TermName>
          <TermId xmlns="http://schemas.microsoft.com/office/infopath/2007/PartnerControls">6febe05f-d6e7-4fb0-adb9-fede6e103ccb</TermId>
        </TermInfo>
      </Terms>
    </ec2942edd2454d82906f6623fd07a84b>
    <i355abbb447446c1a5c5c66a8d880352 xmlns="597c67f2-437f-4972-b521-82b671e086f5">
      <Terms xmlns="http://schemas.microsoft.com/office/infopath/2007/PartnerControls"/>
    </i355abbb447446c1a5c5c66a8d880352>
    <j596bc24860b429aa4c9d888dcd4bea5 xmlns="597c67f2-437f-4972-b521-82b671e086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</TermName>
          <TermId xmlns="http://schemas.microsoft.com/office/infopath/2007/PartnerControls">e309efa9-9777-419e-ab42-02e28b87bea5</TermId>
        </TermInfo>
      </Terms>
    </j596bc24860b429aa4c9d888dcd4bea5>
    <PrivacyAct xmlns="597c67f2-437f-4972-b521-82b671e086f5">false</PrivacyAct>
    <_dlc_DocId xmlns="597c67f2-437f-4972-b521-82b671e086f5">ZU2H7432R23E-52-167</_dlc_DocId>
    <_dlc_DocIdUrl xmlns="597c67f2-437f-4972-b521-82b671e086f5">
      <Url>https://jsportal.sp.pentagon.mil/sites/Matrix/JDSD_Assess_CY12_DCP/_layouts/15/DocIdRedir.aspx?ID=ZU2H7432R23E-52-167</Url>
      <Description>ZU2H7432R23E-52-167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JS Document" ma:contentTypeID="0x01010041598DB5E73ED44E81F0B4BFEE1CD4B90039B4D7E45A989B439DF4333405A8BFE2" ma:contentTypeVersion="357" ma:contentTypeDescription="This content type is the basic content type for all Joint Staff data assets." ma:contentTypeScope="" ma:versionID="1cf449f06afca7e60b3227628552c0a2">
  <xsd:schema xmlns:xsd="http://www.w3.org/2001/XMLSchema" xmlns:xs="http://www.w3.org/2001/XMLSchema" xmlns:p="http://schemas.microsoft.com/office/2006/metadata/properties" xmlns:ns1="http://schemas.microsoft.com/sharepoint/v3" xmlns:ns2="597c67f2-437f-4972-b521-82b671e086f5" targetNamespace="http://schemas.microsoft.com/office/2006/metadata/properties" ma:root="true" ma:fieldsID="38ff5a664a7958855211d2c7df34a4d3" ns1:_="" ns2:_="">
    <xsd:import namespace="http://schemas.microsoft.com/sharepoint/v3"/>
    <xsd:import namespace="597c67f2-437f-4972-b521-82b671e086f5"/>
    <xsd:element name="properties">
      <xsd:complexType>
        <xsd:sequence>
          <xsd:element name="documentManagement">
            <xsd:complexType>
              <xsd:all>
                <xsd:element ref="ns2:PrivacyAct" minOccurs="0"/>
                <xsd:element ref="ns2:DispositionDate" minOccurs="0"/>
                <xsd:element ref="ns2:TaxCatchAll" minOccurs="0"/>
                <xsd:element ref="ns2:TaxCatchAllLabel" minOccurs="0"/>
                <xsd:element ref="ns2:_dlc_DocId" minOccurs="0"/>
                <xsd:element ref="ns2:ec2942edd2454d82906f6623fd07a84b" minOccurs="0"/>
                <xsd:element ref="ns2:c495c4b864b641faa8d841d3af8d56e9" minOccurs="0"/>
                <xsd:element ref="ns2:o1df7ad2e82149c4a5e9b34a8342b5d3" minOccurs="0"/>
                <xsd:element ref="ns2:ad1b1e9cbc104fbeb708f2a90e4e0f87" minOccurs="0"/>
                <xsd:element ref="ns2:_dlc_DocIdUrl" minOccurs="0"/>
                <xsd:element ref="ns2:ld4e3df6d688441b8301781807d57baf" minOccurs="0"/>
                <xsd:element ref="ns2:TaxKeywordTaxHTField" minOccurs="0"/>
                <xsd:element ref="ns2:_dlc_DocIdPersistId" minOccurs="0"/>
                <xsd:element ref="ns2:j596bc24860b429aa4c9d888dcd4bea5" minOccurs="0"/>
                <xsd:element ref="ns2:Suborg2" minOccurs="0"/>
                <xsd:element ref="ns1:_dlc_Exempt" minOccurs="0"/>
                <xsd:element ref="ns2:f1e133d1d01d4973a0ecd4a13dc753d0" minOccurs="0"/>
                <xsd:element ref="ns2:i355abbb447446c1a5c5c66a8d880352" minOccurs="0"/>
                <xsd:element ref="ns2:k5b3350d33a94e8da684b18601106874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30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67f2-437f-4972-b521-82b671e086f5" elementFormDefault="qualified">
    <xsd:import namespace="http://schemas.microsoft.com/office/2006/documentManagement/types"/>
    <xsd:import namespace="http://schemas.microsoft.com/office/infopath/2007/PartnerControls"/>
    <xsd:element name="PrivacyAct" ma:index="6" nillable="true" ma:displayName="PrivacyAct" ma:default="0" ma:description="Check Box if document contains information subject to the Privacy Act of 1974." ma:internalName="PrivacyAct" ma:readOnly="false">
      <xsd:simpleType>
        <xsd:restriction base="dms:Boolean"/>
      </xsd:simpleType>
    </xsd:element>
    <xsd:element name="DispositionDate" ma:index="10" nillable="true" ma:displayName="DispositionDate" ma:description="Legacy JFCOM information" ma:format="DateOnly" ma:hidden="true" ma:internalName="DispositionDate" ma:readOnly="false">
      <xsd:simpleType>
        <xsd:restriction base="dms:DateTime"/>
      </xsd:simpleType>
    </xsd:element>
    <xsd:element name="TaxCatchAll" ma:index="11" nillable="true" ma:displayName="Taxonomy Catch All Column" ma:description="" ma:hidden="true" ma:list="{474acc13-1255-4ca0-a669-c958e22c213c}" ma:internalName="TaxCatchAll" ma:showField="CatchAllData" ma:web="27087f79-a38b-4021-a268-98b3ef7788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description="" ma:hidden="true" ma:list="{474acc13-1255-4ca0-a669-c958e22c213c}" ma:internalName="TaxCatchAllLabel" ma:readOnly="true" ma:showField="CatchAllDataLabel" ma:web="27087f79-a38b-4021-a268-98b3ef7788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ec2942edd2454d82906f6623fd07a84b" ma:index="15" ma:taxonomy="true" ma:internalName="ec2942edd2454d82906f6623fd07a84b" ma:taxonomyFieldName="Retain" ma:displayName="Retain" ma:default="2;#3 years - Working and Collaboration Papers/Office Administrative Matters|dd6aba5d-9f9a-4616-aeba-fe6a13366202" ma:fieldId="{ec2942ed-d245-4d82-906f-6623fd07a84b}" ma:sspId="4711917c-17cb-4698-bf50-450d2e4c9a60" ma:termSetId="0af9dba3-bce5-48a7-92c4-7480aac265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495c4b864b641faa8d841d3af8d56e9" ma:index="17" ma:taxonomy="true" ma:internalName="c495c4b864b641faa8d841d3af8d56e9" ma:taxonomyFieldName="SecurityClassification" ma:displayName="SecurityClassification" ma:default="" ma:fieldId="{c495c4b8-64b6-41fa-a8d8-41d3af8d56e9}" ma:sspId="4711917c-17cb-4698-bf50-450d2e4c9a60" ma:termSetId="34f004b3-ae01-423c-a28d-517541a11c7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1df7ad2e82149c4a5e9b34a8342b5d3" ma:index="19" ma:taxonomy="true" ma:internalName="o1df7ad2e82149c4a5e9b34a8342b5d3" ma:taxonomyFieldName="Subject_" ma:displayName="Subject_" ma:default="" ma:fieldId="{81df7ad2-e821-49c4-a5e9-b34a8342b5d3}" ma:sspId="4711917c-17cb-4698-bf50-450d2e4c9a60" ma:termSetId="56b41c2f-e741-4761-9a91-4be6909e67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1b1e9cbc104fbeb708f2a90e4e0f87" ma:index="21" ma:taxonomy="true" ma:internalName="ad1b1e9cbc104fbeb708f2a90e4e0f87" ma:taxonomyFieldName="OriginatingOrganization" ma:displayName="OriginatingOrganization" ma:default="" ma:fieldId="{ad1b1e9c-bc10-4fbe-b708-f2a90e4e0f87}" ma:sspId="4711917c-17cb-4698-bf50-450d2e4c9a60" ma:termSetId="4cb7d179-7238-4d99-ad74-83de056ce41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4e3df6d688441b8301781807d57baf" ma:index="24" ma:taxonomy="true" ma:internalName="ld4e3df6d688441b8301781807d57baf" ma:taxonomyFieldName="LifeCycleStatus" ma:displayName="LifeCycleStatus" ma:default="1;#Rough - Initial authoring, creation and editing.|c424bbe2-9b25-4f60-aebc-9dfcb715a019" ma:fieldId="{5d4e3df6-d688-441b-8301-781807d57baf}" ma:sspId="4711917c-17cb-4698-bf50-450d2e4c9a60" ma:termSetId="95feefce-0718-4b9c-a876-afb926d3918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5" nillable="true" ma:taxonomy="true" ma:internalName="TaxKeywordTaxHTField" ma:taxonomyFieldName="TaxKeyword" ma:displayName="Enterprise Keywords" ma:readOnly="false" ma:fieldId="{23f27201-bee3-471e-b2e7-b64fd8b7ca38}" ma:taxonomyMulti="true" ma:sspId="4711917c-17cb-4698-bf50-450d2e4c9a6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PersistId" ma:index="2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j596bc24860b429aa4c9d888dcd4bea5" ma:index="27" ma:taxonomy="true" ma:internalName="j596bc24860b429aa4c9d888dcd4bea5" ma:taxonomyFieldName="SpecialHandlingRequired" ma:displayName="SpecialHandlingRequired" ma:default="3;#No|e309efa9-9777-419e-ab42-02e28b87bea5" ma:fieldId="{3596bc24-860b-429a-a4c9-d888dcd4bea5}" ma:sspId="4711917c-17cb-4698-bf50-450d2e4c9a60" ma:termSetId="de877df0-568b-4221-97d0-4d88d875bb1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uborg2" ma:index="29" nillable="true" ma:displayName="Suborg2" ma:description="Legacy JFCOM information" ma:hidden="true" ma:internalName="Suborg2" ma:readOnly="false">
      <xsd:simpleType>
        <xsd:restriction base="dms:Text">
          <xsd:maxLength value="255"/>
        </xsd:restriction>
      </xsd:simpleType>
    </xsd:element>
    <xsd:element name="f1e133d1d01d4973a0ecd4a13dc753d0" ma:index="31" nillable="true" ma:taxonomy="true" ma:internalName="f1e133d1d01d4973a0ecd4a13dc753d0" ma:taxonomyFieldName="OrgKeywords" ma:displayName="OrgKeywords" ma:default="" ma:fieldId="{f1e133d1-d01d-4973-a0ec-d4a13dc753d0}" ma:sspId="4711917c-17cb-4698-bf50-450d2e4c9a60" ma:termSetId="46ecb5b0-c5f1-4e91-ba1f-0fa378e1cfa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355abbb447446c1a5c5c66a8d880352" ma:index="33" nillable="true" ma:taxonomy="true" ma:internalName="i355abbb447446c1a5c5c66a8d880352" ma:taxonomyFieldName="OriginatingAuthor" ma:displayName="OriginatingAuthor" ma:readOnly="false" ma:default="" ma:fieldId="{2355abbb-4474-46c1-a5c5-c66a8d880352}" ma:sspId="4711917c-17cb-4698-bf50-450d2e4c9a60" ma:termSetId="eb96ca72-2072-41b7-8ad3-97dc5c40e97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k5b3350d33a94e8da684b18601106874" ma:index="35" nillable="true" ma:taxonomy="true" ma:internalName="k5b3350d33a94e8da684b18601106874" ma:taxonomyFieldName="Suborg" ma:displayName="Suborg" ma:default="" ma:fieldId="{45b3350d-33a9-4e8d-a684-b18601106874}" ma:sspId="4711917c-17cb-4698-bf50-450d2e4c9a60" ma:termSetId="c8a0a881-f738-4c7c-9d05-ab595ae312f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9BB827-43F1-4750-8159-8399D63281C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0D84197-C0FE-43DF-9058-2EB6EBF1FBA4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8281B81B-59E0-4BE2-983E-33DD8E1BD61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4EF3035-1AC7-4FBB-A4F6-263B1FAEE00A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elements/1.1/"/>
    <ds:schemaRef ds:uri="597c67f2-437f-4972-b521-82b671e086f5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B775F666-1FF8-43CD-BC76-A5B832E762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97c67f2-437f-4972-b521-82b671e086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65B777EA-F037-4032-8269-4781673536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30596</TotalTime>
  <Words>702</Words>
  <Application>Microsoft Office PowerPoint</Application>
  <PresentationFormat>On-screen Show (4:3)</PresentationFormat>
  <Paragraphs>156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Times New Roman</vt:lpstr>
      <vt:lpstr>Wingdings</vt:lpstr>
      <vt:lpstr>JCS Briefing Slide Format</vt:lpstr>
      <vt:lpstr>Custom Design</vt:lpstr>
      <vt:lpstr>1_Custom Design</vt:lpstr>
      <vt:lpstr> Joint Doctrine Notes  and  Competitive Area Studies  Updates  61st JDPC 23 May 2018  </vt:lpstr>
      <vt:lpstr> Joint Doctrine Notes     </vt:lpstr>
      <vt:lpstr>Context for Review</vt:lpstr>
      <vt:lpstr>Joint Doctrine Notes Review</vt:lpstr>
      <vt:lpstr>From 60th JDPC</vt:lpstr>
      <vt:lpstr>Command Red Team</vt:lpstr>
      <vt:lpstr>Recommendation</vt:lpstr>
      <vt:lpstr> Questions/Discussion    </vt:lpstr>
      <vt:lpstr> Competitive Area Study    </vt:lpstr>
      <vt:lpstr>Competitive Area Study</vt:lpstr>
      <vt:lpstr>PowerPoint Presentation</vt:lpstr>
      <vt:lpstr> Questions/Discussion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60th_JDPC_Assessment_Brief__15_Nov_17</dc:title>
  <dc:creator>Seitz, Dean H CTR JCS DD J7 JCW</dc:creator>
  <cp:keywords>Joint Doctrine Planning Conference; assess brief</cp:keywords>
  <cp:lastModifiedBy>brownms</cp:lastModifiedBy>
  <cp:revision>2082</cp:revision>
  <cp:lastPrinted>2018-04-25T12:29:03Z</cp:lastPrinted>
  <dcterms:created xsi:type="dcterms:W3CDTF">2006-08-16T00:00:00Z</dcterms:created>
  <dcterms:modified xsi:type="dcterms:W3CDTF">2018-05-18T18:29:58Z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0x01010041598DB5E73ED44E81F0B4BFEE1CD4B90039B4D7E45A989B439DF4333405A8BFE2</vt:lpwstr>
  </property>
  <property fmtid="{D5CDD505-2E9C-101B-9397-08002B2CF9AE}" pid="3" name="_dlc_DocIdItemGuid">
    <vt:lpwstr>65f85ce8-efce-4511-b56a-7e4d975d49a2</vt:lpwstr>
  </property>
  <property fmtid="{D5CDD505-2E9C-101B-9397-08002B2CF9AE}" pid="4" name="TaxKeyword">
    <vt:lpwstr>1633;#assess brief|52d584dc-c176-4882-9251-f8d1f01d21e2;#1632;#Joint Doctrine Planning Conference|c538284d-0331-4aa6-a40d-b8ab82303781</vt:lpwstr>
  </property>
  <property fmtid="{D5CDD505-2E9C-101B-9397-08002B2CF9AE}" pid="5" name="SpecialHandlingRequired">
    <vt:lpwstr>3;#No|e309efa9-9777-419e-ab42-02e28b87bea5</vt:lpwstr>
  </property>
  <property fmtid="{D5CDD505-2E9C-101B-9397-08002B2CF9AE}" pid="6" name="Suborg">
    <vt:lpwstr>73;#J7|4824dd9a-f948-4d48-8bdb-c0447b3fdfee</vt:lpwstr>
  </property>
  <property fmtid="{D5CDD505-2E9C-101B-9397-08002B2CF9AE}" pid="7" name="OriginatingAuthor">
    <vt:lpwstr/>
  </property>
  <property fmtid="{D5CDD505-2E9C-101B-9397-08002B2CF9AE}" pid="8" name="OriginatingOrganization">
    <vt:lpwstr>1328;#JDAD Assessments|94d38e74-38b3-48db-a77f-97ef3706f5f6</vt:lpwstr>
  </property>
  <property fmtid="{D5CDD505-2E9C-101B-9397-08002B2CF9AE}" pid="9" name="Retain">
    <vt:lpwstr>30;#7 years - Program and Project Level/Substantive Administrative and Management|6febe05f-d6e7-4fb0-adb9-fede6e103ccb</vt:lpwstr>
  </property>
  <property fmtid="{D5CDD505-2E9C-101B-9397-08002B2CF9AE}" pid="10" name="SecurityClassification">
    <vt:lpwstr>10;#UNCLASSIFIED|4d9813e9-cf64-458e-9b76-a9b48fde7bb4</vt:lpwstr>
  </property>
  <property fmtid="{D5CDD505-2E9C-101B-9397-08002B2CF9AE}" pid="11" name="OrgKeywords">
    <vt:lpwstr>2032;#Assessment|bedf40cb-e10a-4e20-ada7-a926dd2ac456</vt:lpwstr>
  </property>
  <property fmtid="{D5CDD505-2E9C-101B-9397-08002B2CF9AE}" pid="12" name="LifeCycleStatus">
    <vt:lpwstr>1;#Rough - Initial authoring, creation and editing.|c424bbe2-9b25-4f60-aebc-9dfcb715a019</vt:lpwstr>
  </property>
  <property fmtid="{D5CDD505-2E9C-101B-9397-08002B2CF9AE}" pid="13" name="Subject_">
    <vt:lpwstr>16;#0900 - General Administration and Management|4217f77e-0cb7-4b1b-b18e-08bc12dec33d</vt:lpwstr>
  </property>
</Properties>
</file>