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62" autoAdjust="0"/>
  </p:normalViewPr>
  <p:slideViewPr>
    <p:cSldViewPr>
      <p:cViewPr varScale="1">
        <p:scale>
          <a:sx n="95" d="100"/>
          <a:sy n="95" d="100"/>
        </p:scale>
        <p:origin x="2314" y="53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154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37AE2-FA0F-4F01-B944-8EE10A7F213C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E6217-0CAE-49B3-9DA5-24155166E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08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52940-79DC-482E-984A-ADB4BBAC7CA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36C0B-C811-4E62-8F45-B1DA8D575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3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B7D810-E49B-4236-8FA3-EBD858AC0B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0"/>
            <a:ext cx="4725987" cy="35448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576" y="3544890"/>
            <a:ext cx="6546426" cy="5596573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5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776"/>
            <a:ext cx="8229600" cy="52578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2" indent="0" algn="ctr">
              <a:buNone/>
              <a:defRPr sz="1500"/>
            </a:lvl2pPr>
            <a:lvl3pPr marL="685845" indent="0" algn="ctr">
              <a:buNone/>
              <a:defRPr sz="1350"/>
            </a:lvl3pPr>
            <a:lvl4pPr marL="1028767" indent="0" algn="ctr">
              <a:buNone/>
              <a:defRPr sz="1200"/>
            </a:lvl4pPr>
            <a:lvl5pPr marL="1371689" indent="0" algn="ctr">
              <a:buNone/>
              <a:defRPr sz="1200"/>
            </a:lvl5pPr>
            <a:lvl6pPr marL="1714611" indent="0" algn="ctr">
              <a:buNone/>
              <a:defRPr sz="1200"/>
            </a:lvl6pPr>
            <a:lvl7pPr marL="2057534" indent="0" algn="ctr">
              <a:buNone/>
              <a:defRPr sz="1200"/>
            </a:lvl7pPr>
            <a:lvl8pPr marL="2400456" indent="0" algn="ctr">
              <a:buNone/>
              <a:defRPr sz="1200"/>
            </a:lvl8pPr>
            <a:lvl9pPr marL="2743378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UNCLASSIFIED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ACDB93-497E-4D8F-9390-97855EE272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bk object 28"/>
          <p:cNvSpPr/>
          <p:nvPr userDrawn="1"/>
        </p:nvSpPr>
        <p:spPr>
          <a:xfrm>
            <a:off x="120396" y="425068"/>
            <a:ext cx="870204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65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800" y="6555343"/>
            <a:ext cx="317500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en-US" smtClean="0"/>
              <a:pPr marL="25400">
                <a:lnSpc>
                  <a:spcPts val="1630"/>
                </a:lnSpc>
              </a:pPr>
              <a:t>‹#›</a:t>
            </a:fld>
            <a:endParaRPr lang="en-US" dirty="0"/>
          </a:p>
        </p:txBody>
      </p:sp>
      <p:sp>
        <p:nvSpPr>
          <p:cNvPr id="7" name="Holder 2"/>
          <p:cNvSpPr>
            <a:spLocks noGrp="1"/>
          </p:cNvSpPr>
          <p:nvPr>
            <p:ph type="ftr" sz="quarter" idx="5"/>
          </p:nvPr>
        </p:nvSpPr>
        <p:spPr>
          <a:xfrm>
            <a:off x="7439406" y="6674722"/>
            <a:ext cx="1670684" cy="196215"/>
          </a:xfr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0261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1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C4DA4-33BC-4D55-BE7B-53A4E6969F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3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149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2149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7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14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038600" cy="253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25875"/>
            <a:ext cx="4038600" cy="2532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4572000" y="1034197"/>
            <a:ext cx="0" cy="566928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580" y="1143000"/>
            <a:ext cx="4038600" cy="5214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5056" y="1143000"/>
            <a:ext cx="4038600" cy="253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056" y="3825875"/>
            <a:ext cx="4038600" cy="2532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4572000" y="1034197"/>
            <a:ext cx="0" cy="566928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9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Conc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766024"/>
            <a:ext cx="4038600" cy="2579357"/>
          </a:xfrm>
        </p:spPr>
        <p:txBody>
          <a:bodyPr/>
          <a:lstStyle>
            <a:lvl4pPr marL="911225" indent="0">
              <a:buNone/>
              <a:defRPr/>
            </a:lvl4pPr>
            <a:lvl5pPr marL="12493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3766025"/>
            <a:ext cx="4038600" cy="2579357"/>
          </a:xfrm>
        </p:spPr>
        <p:txBody>
          <a:bodyPr/>
          <a:lstStyle>
            <a:lvl4pPr marL="911225" indent="0">
              <a:buNone/>
              <a:defRPr/>
            </a:lvl4pPr>
            <a:lvl5pPr marL="12493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024" y="1145369"/>
            <a:ext cx="8222776" cy="2419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4572000" y="3657600"/>
            <a:ext cx="0" cy="3020291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90982" y="3661880"/>
            <a:ext cx="8915400" cy="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0" y="1034197"/>
            <a:ext cx="0" cy="566928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6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43000"/>
            <a:ext cx="8229600" cy="521493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5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1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8872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243"/>
            <a:ext cx="8229600" cy="61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 userDrawn="1"/>
        </p:nvGrpSpPr>
        <p:grpSpPr bwMode="auto">
          <a:xfrm>
            <a:off x="46182" y="762000"/>
            <a:ext cx="9043939" cy="163286"/>
            <a:chOff x="0" y="576"/>
            <a:chExt cx="5282" cy="189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2" name="Rectangle 17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Rectangle 18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Rectangle 19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Rectangle 20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" name="Rectangle 23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51954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9" b="1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86800" y="6673334"/>
            <a:ext cx="457199" cy="1846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52D70A0-F86E-49E0-ABCB-A2B02AA62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4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92" r:id="rId12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796925" indent="-168275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135063" indent="-22383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4255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18827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3399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27971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2543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jp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jp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5.jp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jpg"/><Relationship Id="rId4" Type="http://schemas.openxmlformats.org/officeDocument/2006/relationships/image" Target="../media/image23.jp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jcsbadgefla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78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J5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98425"/>
            <a:ext cx="1295400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0" y="6469659"/>
            <a:ext cx="3962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24 May 2018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Chairman’s Vision of</a:t>
            </a:r>
            <a:br>
              <a: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</a:br>
            <a:r>
              <a:rPr lang="en-US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Global Integration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C4DA4-33BC-4D55-BE7B-53A4E6969FA3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87376" y="4267200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COL Francis J. H. Park, U.S. Army</a:t>
            </a: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Strategy Development Division</a:t>
            </a: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Directorate for Strategy, Plans,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and Policy (J-5)</a:t>
            </a: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The Joint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Staff</a:t>
            </a: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Overall classification of these slides is</a:t>
            </a:r>
          </a:p>
          <a:p>
            <a:pPr marL="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UNCLASSIFIED</a:t>
            </a:r>
          </a:p>
        </p:txBody>
      </p:sp>
      <p:sp>
        <p:nvSpPr>
          <p:cNvPr id="12" name="Holder 2"/>
          <p:cNvSpPr txBox="1">
            <a:spLocks/>
          </p:cNvSpPr>
          <p:nvPr/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rgbClr val="00AE5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lnSpc>
                <a:spcPts val="1425"/>
              </a:lnSpc>
            </a:pPr>
            <a:r>
              <a:rPr lang="en-US" spc="-5" smtClean="0"/>
              <a:t>UNCLASSIFIED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87418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past two years, the Joint Force has made tremendous progress in each of these areas, but more work is required:</a:t>
            </a:r>
          </a:p>
          <a:p>
            <a:pPr lvl="1"/>
            <a:r>
              <a:rPr lang="en-US" i="1" dirty="0" smtClean="0"/>
              <a:t>Global Integration is not an end unto itself.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 smtClean="0"/>
              <a:t>To ensure the Joint Force’s competitive advantage today, and tomorrow, we must:</a:t>
            </a:r>
          </a:p>
          <a:p>
            <a:pPr lvl="2"/>
            <a:r>
              <a:rPr lang="en-US" sz="1800" b="0" dirty="0" smtClean="0"/>
              <a:t>Enable Senior leaders to make decisions at the speed of relevance</a:t>
            </a:r>
          </a:p>
          <a:p>
            <a:pPr lvl="2"/>
            <a:r>
              <a:rPr lang="en-US" sz="1800" b="0" dirty="0" smtClean="0"/>
              <a:t>Strategically integrate operations world-wide</a:t>
            </a:r>
          </a:p>
          <a:p>
            <a:pPr lvl="2"/>
            <a:r>
              <a:rPr lang="en-US" sz="1800" b="0" dirty="0" smtClean="0"/>
              <a:t>Develop a future force capable of competing and winning against any potential adversary</a:t>
            </a:r>
          </a:p>
          <a:p>
            <a:pPr lvl="1"/>
            <a:r>
              <a:rPr lang="en-US" i="1" dirty="0" smtClean="0"/>
              <a:t>There is no pre-ordained right to victory on the battlefield.</a:t>
            </a:r>
            <a:br>
              <a:rPr lang="en-US" i="1" dirty="0" smtClean="0"/>
            </a:br>
            <a:r>
              <a:rPr lang="en-US" b="0" dirty="0" smtClean="0"/>
              <a:t>Today, the U.S. faces a more complex and dynamic security environment than ever before.</a:t>
            </a:r>
          </a:p>
          <a:p>
            <a:pPr lvl="2"/>
            <a:r>
              <a:rPr lang="en-US" sz="1800" b="0" dirty="0" smtClean="0"/>
              <a:t>To keep pace with the changing character of war, we must adapt and innovate – if we fail to keep pace, the Joint Force will lose the ability to compete… and win.</a:t>
            </a:r>
            <a:endParaRPr lang="en-US" sz="1800" b="0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5" name="Holder 2"/>
          <p:cNvSpPr txBox="1">
            <a:spLocks/>
          </p:cNvSpPr>
          <p:nvPr/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rgbClr val="00AE5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77323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30638"/>
            <a:ext cx="80772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COL Francis J.H. Park, U.S. Army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Chief, Strategy Development Division [Pentagon 2E765]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Deputy Directorate for Joint Strategic Planning, Joint Staff J-5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6600"/>
                </a:solidFill>
              </a:rPr>
              <a:t>NIPRNET: francis.j.park.mil@mail.mil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</a:rPr>
              <a:t>SIPRNET: francis.j.park.mil@mail.smil.mil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FFC000"/>
                </a:solidFill>
              </a:rPr>
              <a:t>JWICS: francis.j.park@coe.ic.gov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6600"/>
                </a:solidFill>
              </a:rPr>
              <a:t>Commercial: 703-697-6126/DSN 312-227-6126</a:t>
            </a:r>
            <a:r>
              <a:rPr lang="en-US" sz="1600" dirty="0"/>
              <a:t>/</a:t>
            </a:r>
            <a:r>
              <a:rPr lang="en-US" sz="1600" dirty="0" err="1">
                <a:solidFill>
                  <a:srgbClr val="FF0000"/>
                </a:solidFill>
              </a:rPr>
              <a:t>VoSIP</a:t>
            </a:r>
            <a:r>
              <a:rPr lang="en-US" sz="1600" dirty="0">
                <a:solidFill>
                  <a:srgbClr val="FF0000"/>
                </a:solidFill>
              </a:rPr>
              <a:t> 302-221-0566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90627"/>
            <a:ext cx="2057400" cy="365125"/>
          </a:xfrm>
        </p:spPr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Holder 2"/>
          <p:cNvSpPr txBox="1">
            <a:spLocks/>
          </p:cNvSpPr>
          <p:nvPr/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rgbClr val="00AE5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420" y="2968752"/>
            <a:ext cx="8450580" cy="3889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6109" y="3502152"/>
            <a:ext cx="2129155" cy="1667510"/>
          </a:xfrm>
          <a:custGeom>
            <a:avLst/>
            <a:gdLst/>
            <a:ahLst/>
            <a:cxnLst/>
            <a:rect l="l" t="t" r="r" b="b"/>
            <a:pathLst>
              <a:path w="2129155" h="1667510">
                <a:moveTo>
                  <a:pt x="591781" y="0"/>
                </a:moveTo>
                <a:lnTo>
                  <a:pt x="438073" y="522350"/>
                </a:lnTo>
                <a:lnTo>
                  <a:pt x="338162" y="522350"/>
                </a:lnTo>
                <a:lnTo>
                  <a:pt x="0" y="722122"/>
                </a:lnTo>
                <a:lnTo>
                  <a:pt x="999236" y="714375"/>
                </a:lnTo>
                <a:lnTo>
                  <a:pt x="1675384" y="1613281"/>
                </a:lnTo>
                <a:lnTo>
                  <a:pt x="2128901" y="1667002"/>
                </a:lnTo>
              </a:path>
            </a:pathLst>
          </a:custGeom>
          <a:ln w="12192">
            <a:solidFill>
              <a:srgbClr val="006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65994" y="4805172"/>
            <a:ext cx="1449070" cy="1877695"/>
          </a:xfrm>
          <a:custGeom>
            <a:avLst/>
            <a:gdLst/>
            <a:ahLst/>
            <a:cxnLst/>
            <a:rect l="l" t="t" r="r" b="b"/>
            <a:pathLst>
              <a:path w="1449070" h="1877695">
                <a:moveTo>
                  <a:pt x="257682" y="0"/>
                </a:moveTo>
                <a:lnTo>
                  <a:pt x="53466" y="218948"/>
                </a:lnTo>
                <a:lnTo>
                  <a:pt x="0" y="364871"/>
                </a:lnTo>
                <a:lnTo>
                  <a:pt x="0" y="1877441"/>
                </a:lnTo>
                <a:lnTo>
                  <a:pt x="1448942" y="1877441"/>
                </a:lnTo>
                <a:lnTo>
                  <a:pt x="1448942" y="238379"/>
                </a:lnTo>
                <a:lnTo>
                  <a:pt x="884936" y="238379"/>
                </a:lnTo>
                <a:lnTo>
                  <a:pt x="884936" y="102108"/>
                </a:lnTo>
                <a:lnTo>
                  <a:pt x="714755" y="102108"/>
                </a:lnTo>
                <a:lnTo>
                  <a:pt x="714755" y="150749"/>
                </a:lnTo>
                <a:lnTo>
                  <a:pt x="637032" y="150749"/>
                </a:lnTo>
                <a:lnTo>
                  <a:pt x="637032" y="73025"/>
                </a:lnTo>
                <a:lnTo>
                  <a:pt x="257682" y="0"/>
                </a:lnTo>
                <a:close/>
              </a:path>
            </a:pathLst>
          </a:custGeom>
          <a:ln w="12191">
            <a:solidFill>
              <a:srgbClr val="006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38600" y="3866388"/>
            <a:ext cx="0" cy="1187450"/>
          </a:xfrm>
          <a:custGeom>
            <a:avLst/>
            <a:gdLst/>
            <a:ahLst/>
            <a:cxnLst/>
            <a:rect l="l" t="t" r="r" b="b"/>
            <a:pathLst>
              <a:path h="1187450">
                <a:moveTo>
                  <a:pt x="0" y="1186942"/>
                </a:moveTo>
                <a:lnTo>
                  <a:pt x="0" y="0"/>
                </a:lnTo>
              </a:path>
            </a:pathLst>
          </a:custGeom>
          <a:ln w="12192">
            <a:solidFill>
              <a:srgbClr val="006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29388" y="3295664"/>
            <a:ext cx="45719" cy="169164"/>
          </a:xfrm>
          <a:custGeom>
            <a:avLst/>
            <a:gdLst/>
            <a:ahLst/>
            <a:cxnLst/>
            <a:rect l="l" t="t" r="r" b="b"/>
            <a:pathLst>
              <a:path h="175260">
                <a:moveTo>
                  <a:pt x="0" y="175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6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35201" y="4796028"/>
            <a:ext cx="151130" cy="1804670"/>
          </a:xfrm>
          <a:custGeom>
            <a:avLst/>
            <a:gdLst/>
            <a:ahLst/>
            <a:cxnLst/>
            <a:rect l="l" t="t" r="r" b="b"/>
            <a:pathLst>
              <a:path w="151129" h="1804670">
                <a:moveTo>
                  <a:pt x="150622" y="0"/>
                </a:moveTo>
                <a:lnTo>
                  <a:pt x="150622" y="675894"/>
                </a:lnTo>
                <a:lnTo>
                  <a:pt x="0" y="675894"/>
                </a:lnTo>
                <a:lnTo>
                  <a:pt x="0" y="1804162"/>
                </a:lnTo>
              </a:path>
            </a:pathLst>
          </a:custGeom>
          <a:ln w="12192">
            <a:solidFill>
              <a:srgbClr val="006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79214" y="4566600"/>
            <a:ext cx="1160145" cy="441959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z="1400" b="1" spc="-20" dirty="0" smtClean="0">
                <a:latin typeface="Arial"/>
                <a:cs typeface="Arial"/>
              </a:rPr>
              <a:t>Funct</a:t>
            </a:r>
            <a:r>
              <a:rPr lang="en-US" sz="1400" b="1" spc="5" dirty="0" smtClean="0">
                <a:latin typeface="Arial"/>
                <a:cs typeface="Arial"/>
              </a:rPr>
              <a:t>i</a:t>
            </a:r>
            <a:r>
              <a:rPr lang="en-US" sz="1400" b="1" dirty="0" smtClean="0">
                <a:latin typeface="Arial"/>
                <a:cs typeface="Arial"/>
              </a:rPr>
              <a:t>o</a:t>
            </a:r>
            <a:r>
              <a:rPr lang="en-US" sz="1400" b="1" spc="-20" dirty="0" smtClean="0">
                <a:latin typeface="Arial"/>
                <a:cs typeface="Arial"/>
              </a:rPr>
              <a:t>n</a:t>
            </a:r>
            <a:r>
              <a:rPr lang="en-US" sz="1400" b="1" spc="-90" dirty="0" smtClean="0">
                <a:latin typeface="Arial"/>
                <a:cs typeface="Arial"/>
              </a:rPr>
              <a:t>al </a:t>
            </a:r>
            <a:r>
              <a:rPr sz="1400" b="1" spc="-5" dirty="0" smtClean="0">
                <a:latin typeface="Arial"/>
                <a:cs typeface="Arial"/>
              </a:rPr>
              <a:t>CCMDs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62804" y="4642358"/>
            <a:ext cx="11696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S</a:t>
            </a:r>
            <a:r>
              <a:rPr sz="1400" b="1" spc="-10" dirty="0">
                <a:latin typeface="Arial"/>
                <a:cs typeface="Arial"/>
              </a:rPr>
              <a:t>C</a:t>
            </a:r>
            <a:r>
              <a:rPr sz="1400" b="1" dirty="0">
                <a:latin typeface="Arial"/>
                <a:cs typeface="Arial"/>
              </a:rPr>
              <a:t>E</a:t>
            </a:r>
            <a:r>
              <a:rPr sz="1400" b="1" spc="-10" dirty="0">
                <a:latin typeface="Arial"/>
                <a:cs typeface="Arial"/>
              </a:rPr>
              <a:t>NTC</a:t>
            </a:r>
            <a:r>
              <a:rPr sz="1400" b="1" spc="-15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72557" y="4125467"/>
            <a:ext cx="585215" cy="586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14467" y="4151376"/>
            <a:ext cx="478536" cy="480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40452" y="4858511"/>
            <a:ext cx="583691" cy="6598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82364" y="4884420"/>
            <a:ext cx="477012" cy="5532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456681" y="3886200"/>
            <a:ext cx="934719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USEUCOM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64808" y="3156204"/>
            <a:ext cx="809243" cy="8122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76697" y="3202304"/>
            <a:ext cx="702564" cy="7056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079627" y="4333493"/>
            <a:ext cx="13176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S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O</a:t>
            </a:r>
            <a:r>
              <a:rPr sz="1400" b="1" spc="-10" dirty="0">
                <a:latin typeface="Arial"/>
                <a:cs typeface="Arial"/>
              </a:rPr>
              <a:t>RTHC</a:t>
            </a:r>
            <a:r>
              <a:rPr sz="1400" b="1" spc="-15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47544" y="3781043"/>
            <a:ext cx="621792" cy="6263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89455" y="3806952"/>
            <a:ext cx="515112" cy="51968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Group 45"/>
          <p:cNvGrpSpPr/>
          <p:nvPr/>
        </p:nvGrpSpPr>
        <p:grpSpPr>
          <a:xfrm>
            <a:off x="1396365" y="5085588"/>
            <a:ext cx="1236980" cy="753109"/>
            <a:chOff x="1267460" y="4876800"/>
            <a:chExt cx="1236980" cy="753109"/>
          </a:xfrm>
        </p:grpSpPr>
        <p:sp>
          <p:nvSpPr>
            <p:cNvPr id="22" name="object 22"/>
            <p:cNvSpPr txBox="1"/>
            <p:nvPr/>
          </p:nvSpPr>
          <p:spPr>
            <a:xfrm>
              <a:off x="1267460" y="5401309"/>
              <a:ext cx="1236980" cy="2286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400" b="1" spc="-40" dirty="0">
                  <a:latin typeface="Arial"/>
                  <a:cs typeface="Arial"/>
                </a:rPr>
                <a:t>USSTRATCOM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1643635" y="4876800"/>
              <a:ext cx="484631" cy="48463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2350" y="5045329"/>
            <a:ext cx="942340" cy="793368"/>
            <a:chOff x="193954" y="4836541"/>
            <a:chExt cx="942340" cy="793368"/>
          </a:xfrm>
        </p:grpSpPr>
        <p:sp>
          <p:nvSpPr>
            <p:cNvPr id="25" name="object 25"/>
            <p:cNvSpPr txBox="1"/>
            <p:nvPr/>
          </p:nvSpPr>
          <p:spPr>
            <a:xfrm>
              <a:off x="193954" y="5401309"/>
              <a:ext cx="942340" cy="2286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400" b="1" spc="-10" dirty="0">
                  <a:latin typeface="Arial"/>
                  <a:cs typeface="Arial"/>
                </a:rPr>
                <a:t>USSOCOM</a:t>
              </a:r>
              <a:endParaRPr sz="1400">
                <a:latin typeface="Arial"/>
                <a:cs typeface="Arial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440988" y="4836541"/>
              <a:ext cx="445008" cy="53187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0265" y="5826853"/>
            <a:ext cx="1286510" cy="859138"/>
            <a:chOff x="117246" y="5699624"/>
            <a:chExt cx="1286510" cy="859138"/>
          </a:xfrm>
        </p:grpSpPr>
        <p:sp>
          <p:nvSpPr>
            <p:cNvPr id="28" name="object 28"/>
            <p:cNvSpPr txBox="1"/>
            <p:nvPr/>
          </p:nvSpPr>
          <p:spPr>
            <a:xfrm>
              <a:off x="117246" y="6330162"/>
              <a:ext cx="1286510" cy="2286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400" b="1" spc="-15" dirty="0">
                  <a:latin typeface="Arial"/>
                  <a:cs typeface="Arial"/>
                </a:rPr>
                <a:t>USTRANSCOM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57981" y="5699624"/>
              <a:ext cx="605028" cy="6050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840992" y="5782259"/>
            <a:ext cx="13081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SSO</a:t>
            </a:r>
            <a:r>
              <a:rPr sz="1400" b="1" spc="-10" dirty="0">
                <a:latin typeface="Arial"/>
                <a:cs typeface="Arial"/>
              </a:rPr>
              <a:t>UTHC</a:t>
            </a:r>
            <a:r>
              <a:rPr sz="1400" b="1" spc="-15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258312" y="5173979"/>
            <a:ext cx="512064" cy="6400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00224" y="5199888"/>
            <a:ext cx="405383" cy="5334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107556" y="5204333"/>
            <a:ext cx="89344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1400" b="1" spc="-20" dirty="0" smtClean="0">
                <a:latin typeface="Arial"/>
                <a:cs typeface="Arial"/>
              </a:rPr>
              <a:t>USPACOM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65117" y="5443601"/>
            <a:ext cx="108521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0" dirty="0">
                <a:latin typeface="Arial"/>
                <a:cs typeface="Arial"/>
              </a:rPr>
              <a:t>USAFRICOM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240524" y="4637532"/>
            <a:ext cx="684276" cy="66903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82436" y="4663440"/>
            <a:ext cx="577596" cy="56235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strategic environment has changed:</a:t>
            </a:r>
          </a:p>
          <a:p>
            <a:pPr lvl="1"/>
            <a:r>
              <a:rPr lang="en-US" sz="1800" b="0" dirty="0" smtClean="0"/>
              <a:t>Proliferation of advanced technologies have accelerated the speed and complexity of war</a:t>
            </a:r>
          </a:p>
          <a:p>
            <a:pPr lvl="1"/>
            <a:r>
              <a:rPr lang="en-US" sz="1800" b="0" dirty="0" smtClean="0"/>
              <a:t>Conflicts involve all domains and cut across multiple geographic regions</a:t>
            </a:r>
          </a:p>
          <a:p>
            <a:pPr lvl="1"/>
            <a:r>
              <a:rPr lang="en-US" sz="1800" b="0" dirty="0" smtClean="0"/>
              <a:t>American competitive military advantage has eroded</a:t>
            </a:r>
          </a:p>
          <a:p>
            <a:pPr lvl="1"/>
            <a:r>
              <a:rPr lang="en-US" sz="1800" b="0" dirty="0" smtClean="0"/>
              <a:t>Global demand for forces continues to exceed the inventory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Global Integration?</a:t>
            </a:r>
            <a:endParaRPr lang="en-US" dirty="0"/>
          </a:p>
        </p:txBody>
      </p:sp>
      <p:sp>
        <p:nvSpPr>
          <p:cNvPr id="42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spc="-5" dirty="0" smtClean="0"/>
              <a:t>UNCLASSIFIED</a:t>
            </a:r>
            <a:endParaRPr spc="-5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64164" y="5893519"/>
            <a:ext cx="501382" cy="501382"/>
          </a:xfrm>
          <a:prstGeom prst="rect">
            <a:avLst/>
          </a:prstGeom>
        </p:spPr>
      </p:pic>
      <p:sp>
        <p:nvSpPr>
          <p:cNvPr id="43" name="object 28"/>
          <p:cNvSpPr txBox="1"/>
          <p:nvPr/>
        </p:nvSpPr>
        <p:spPr>
          <a:xfrm>
            <a:off x="1371600" y="6457391"/>
            <a:ext cx="1286510" cy="21544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15" dirty="0" err="1" smtClean="0">
                <a:latin typeface="Arial"/>
                <a:cs typeface="Arial"/>
              </a:rPr>
              <a:t>USCYBERCOM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70A0-F86E-49E0-ABCB-A2B02AA62F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80543" y="1073277"/>
            <a:ext cx="35471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600" b="1" spc="-5" smtClean="0">
                <a:latin typeface="Arial"/>
                <a:cs typeface="Arial"/>
              </a:rPr>
              <a:t>1990s</a:t>
            </a:r>
            <a:r>
              <a:rPr sz="1600" b="1" spc="-5" dirty="0" smtClean="0">
                <a:latin typeface="Arial"/>
                <a:cs typeface="Arial"/>
              </a:rPr>
              <a:t>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543" y="1307972"/>
            <a:ext cx="3531920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marR="5080" indent="-172085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lang="en-US" sz="1300" spc="-10" dirty="0" smtClean="0">
                <a:latin typeface="Arial"/>
                <a:cs typeface="Arial"/>
              </a:rPr>
              <a:t>“End of History” – No peer competitor</a:t>
            </a:r>
            <a:endParaRPr sz="1300" dirty="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600"/>
              </a:spcBef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Possessed a competitive advantage over any potential adversary</a:t>
            </a:r>
            <a:endParaRPr sz="1300" dirty="0">
              <a:latin typeface="Arial"/>
              <a:cs typeface="Arial"/>
            </a:endParaRPr>
          </a:p>
          <a:p>
            <a:pPr marL="184785" marR="10160" indent="-172085">
              <a:lnSpc>
                <a:spcPct val="100000"/>
              </a:lnSpc>
              <a:spcBef>
                <a:spcPts val="595"/>
              </a:spcBef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Joint Force had sufficient resources to address global requirements</a:t>
            </a:r>
          </a:p>
          <a:p>
            <a:pPr marL="184785" marR="10160" indent="-172085">
              <a:lnSpc>
                <a:spcPct val="100000"/>
              </a:lnSpc>
              <a:spcBef>
                <a:spcPts val="595"/>
              </a:spcBef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Threat from DPRK limited to Korean peninsula, Japan, and USPACOM AOR</a:t>
            </a:r>
            <a:endParaRPr sz="1300" dirty="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595"/>
              </a:spcBef>
              <a:buChar char="•"/>
              <a:tabLst>
                <a:tab pos="185420" algn="l"/>
              </a:tabLst>
            </a:pPr>
            <a:r>
              <a:rPr lang="en-US" sz="1300" spc="-10" dirty="0" smtClean="0">
                <a:latin typeface="Arial"/>
                <a:cs typeface="Arial"/>
              </a:rPr>
              <a:t>Regionally focused planning, </a:t>
            </a:r>
            <a:r>
              <a:rPr lang="en-US" sz="1300" spc="-10" dirty="0" err="1" smtClean="0">
                <a:latin typeface="Arial"/>
                <a:cs typeface="Arial"/>
              </a:rPr>
              <a:t>OPLANS</a:t>
            </a:r>
            <a:r>
              <a:rPr lang="en-US" sz="1300" spc="-10" dirty="0" smtClean="0">
                <a:latin typeface="Arial"/>
                <a:cs typeface="Arial"/>
              </a:rPr>
              <a:t>, and supporting/supported construct was sufficient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10" y="18288"/>
            <a:ext cx="1141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8560" y="1073277"/>
            <a:ext cx="82676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600" b="1" spc="-15" dirty="0" smtClean="0">
                <a:latin typeface="Arial"/>
                <a:cs typeface="Arial"/>
              </a:rPr>
              <a:t>Today</a:t>
            </a:r>
            <a:r>
              <a:rPr sz="1600" b="1" spc="-5" dirty="0" smtClean="0">
                <a:latin typeface="Arial"/>
                <a:cs typeface="Arial"/>
              </a:rPr>
              <a:t>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8565" y="1307972"/>
            <a:ext cx="4621531" cy="19654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indent="-172085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Return to Great Power competition</a:t>
            </a:r>
            <a:endParaRPr sz="1300" dirty="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610"/>
              </a:spcBef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Competitive advantage eroding (caused by budget instability, operational commitments, adversary advancement)</a:t>
            </a:r>
            <a:endParaRPr sz="1000" dirty="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695"/>
              </a:spcBef>
              <a:buChar char="•"/>
              <a:tabLst>
                <a:tab pos="185420" algn="l"/>
              </a:tabLst>
            </a:pPr>
            <a:r>
              <a:rPr lang="en-US" sz="1300" spc="-10" dirty="0" smtClean="0">
                <a:latin typeface="Arial"/>
                <a:cs typeface="Arial"/>
              </a:rPr>
              <a:t>Joint Force lacks sufficient capacity to meet combatant command requirements</a:t>
            </a:r>
            <a:endParaRPr sz="1300" dirty="0">
              <a:latin typeface="Arial"/>
              <a:cs typeface="Arial"/>
            </a:endParaRPr>
          </a:p>
          <a:p>
            <a:pPr marL="184785" marR="96520" indent="-172085">
              <a:lnSpc>
                <a:spcPct val="101499"/>
              </a:lnSpc>
              <a:spcBef>
                <a:spcPts val="484"/>
              </a:spcBef>
              <a:buChar char="•"/>
              <a:tabLst>
                <a:tab pos="185420" algn="l"/>
              </a:tabLst>
            </a:pPr>
            <a:r>
              <a:rPr lang="en-US" sz="1300" spc="-5" dirty="0" err="1" smtClean="0">
                <a:latin typeface="Arial"/>
                <a:cs typeface="Arial"/>
              </a:rPr>
              <a:t>DPRK</a:t>
            </a:r>
            <a:r>
              <a:rPr lang="en-US" sz="1300" spc="-5" dirty="0" smtClean="0">
                <a:latin typeface="Arial"/>
                <a:cs typeface="Arial"/>
              </a:rPr>
              <a:t> threat is trans-regional, all-domain, multi-functional</a:t>
            </a:r>
          </a:p>
          <a:p>
            <a:pPr marL="184785" marR="96520" indent="-172085">
              <a:lnSpc>
                <a:spcPct val="101499"/>
              </a:lnSpc>
              <a:spcBef>
                <a:spcPts val="484"/>
              </a:spcBef>
              <a:buChar char="•"/>
              <a:tabLst>
                <a:tab pos="185420" algn="l"/>
              </a:tabLst>
            </a:pPr>
            <a:r>
              <a:rPr sz="1300" spc="-5" dirty="0" smtClean="0">
                <a:latin typeface="Arial"/>
                <a:cs typeface="Arial"/>
              </a:rPr>
              <a:t>Requires </a:t>
            </a:r>
            <a:r>
              <a:rPr lang="en-US" sz="1300" spc="-5" dirty="0" smtClean="0">
                <a:latin typeface="Arial"/>
                <a:cs typeface="Arial"/>
              </a:rPr>
              <a:t>a globally integrated, campaign mindset</a:t>
            </a:r>
          </a:p>
          <a:p>
            <a:pPr marL="184785" marR="96520" indent="-172085">
              <a:lnSpc>
                <a:spcPct val="101499"/>
              </a:lnSpc>
              <a:spcBef>
                <a:spcPts val="484"/>
              </a:spcBef>
              <a:buChar char="•"/>
              <a:tabLst>
                <a:tab pos="185420" algn="l"/>
              </a:tabLst>
            </a:pPr>
            <a:r>
              <a:rPr lang="en-US" sz="1300" spc="-5" dirty="0" smtClean="0">
                <a:latin typeface="Arial"/>
                <a:cs typeface="Arial"/>
              </a:rPr>
              <a:t>Global force posture must be flexible, agile, and responsive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8307" y="3412235"/>
            <a:ext cx="4203192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8492" y="3981696"/>
            <a:ext cx="150913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Area of </a:t>
            </a:r>
            <a:r>
              <a:rPr sz="1200" b="1" dirty="0" smtClean="0">
                <a:latin typeface="Arial"/>
                <a:cs typeface="Arial"/>
              </a:rPr>
              <a:t>Operations</a:t>
            </a:r>
            <a:r>
              <a:rPr lang="en-US" sz="1200" b="1" dirty="0" smtClean="0">
                <a:latin typeface="Arial"/>
                <a:cs typeface="Arial"/>
              </a:rPr>
              <a:t> </a:t>
            </a:r>
            <a:r>
              <a:rPr sz="1200" b="1" dirty="0" smtClean="0">
                <a:latin typeface="Arial"/>
                <a:cs typeface="Arial"/>
              </a:rPr>
              <a:t>(</a:t>
            </a:r>
            <a:r>
              <a:rPr sz="1200" b="1" dirty="0">
                <a:latin typeface="Arial"/>
                <a:cs typeface="Arial"/>
              </a:rPr>
              <a:t>USFK Lead)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96261" y="4287773"/>
            <a:ext cx="525780" cy="699135"/>
          </a:xfrm>
          <a:custGeom>
            <a:avLst/>
            <a:gdLst/>
            <a:ahLst/>
            <a:cxnLst/>
            <a:rect l="l" t="t" r="r" b="b"/>
            <a:pathLst>
              <a:path w="525780" h="699135">
                <a:moveTo>
                  <a:pt x="0" y="349503"/>
                </a:moveTo>
                <a:lnTo>
                  <a:pt x="3429" y="292862"/>
                </a:lnTo>
                <a:lnTo>
                  <a:pt x="13335" y="239013"/>
                </a:lnTo>
                <a:lnTo>
                  <a:pt x="29337" y="188849"/>
                </a:lnTo>
                <a:lnTo>
                  <a:pt x="50673" y="143128"/>
                </a:lnTo>
                <a:lnTo>
                  <a:pt x="76962" y="102362"/>
                </a:lnTo>
                <a:lnTo>
                  <a:pt x="107568" y="67437"/>
                </a:lnTo>
                <a:lnTo>
                  <a:pt x="141986" y="38988"/>
                </a:lnTo>
                <a:lnTo>
                  <a:pt x="179705" y="17780"/>
                </a:lnTo>
                <a:lnTo>
                  <a:pt x="220090" y="4571"/>
                </a:lnTo>
                <a:lnTo>
                  <a:pt x="262763" y="0"/>
                </a:lnTo>
                <a:lnTo>
                  <a:pt x="305435" y="4571"/>
                </a:lnTo>
                <a:lnTo>
                  <a:pt x="345820" y="17780"/>
                </a:lnTo>
                <a:lnTo>
                  <a:pt x="383539" y="38988"/>
                </a:lnTo>
                <a:lnTo>
                  <a:pt x="417956" y="67437"/>
                </a:lnTo>
                <a:lnTo>
                  <a:pt x="448563" y="102362"/>
                </a:lnTo>
                <a:lnTo>
                  <a:pt x="474852" y="143128"/>
                </a:lnTo>
                <a:lnTo>
                  <a:pt x="496188" y="188849"/>
                </a:lnTo>
                <a:lnTo>
                  <a:pt x="512190" y="239013"/>
                </a:lnTo>
                <a:lnTo>
                  <a:pt x="522096" y="292862"/>
                </a:lnTo>
                <a:lnTo>
                  <a:pt x="525526" y="349503"/>
                </a:lnTo>
                <a:lnTo>
                  <a:pt x="522096" y="406145"/>
                </a:lnTo>
                <a:lnTo>
                  <a:pt x="512190" y="459994"/>
                </a:lnTo>
                <a:lnTo>
                  <a:pt x="496188" y="510158"/>
                </a:lnTo>
                <a:lnTo>
                  <a:pt x="474852" y="555878"/>
                </a:lnTo>
                <a:lnTo>
                  <a:pt x="448563" y="596645"/>
                </a:lnTo>
                <a:lnTo>
                  <a:pt x="417956" y="631570"/>
                </a:lnTo>
                <a:lnTo>
                  <a:pt x="383539" y="660019"/>
                </a:lnTo>
                <a:lnTo>
                  <a:pt x="345820" y="681227"/>
                </a:lnTo>
                <a:lnTo>
                  <a:pt x="305435" y="694436"/>
                </a:lnTo>
                <a:lnTo>
                  <a:pt x="262763" y="699007"/>
                </a:lnTo>
                <a:lnTo>
                  <a:pt x="220090" y="694436"/>
                </a:lnTo>
                <a:lnTo>
                  <a:pt x="179705" y="681227"/>
                </a:lnTo>
                <a:lnTo>
                  <a:pt x="141986" y="660019"/>
                </a:lnTo>
                <a:lnTo>
                  <a:pt x="107568" y="631570"/>
                </a:lnTo>
                <a:lnTo>
                  <a:pt x="76962" y="596645"/>
                </a:lnTo>
                <a:lnTo>
                  <a:pt x="50673" y="555878"/>
                </a:lnTo>
                <a:lnTo>
                  <a:pt x="29337" y="510158"/>
                </a:lnTo>
                <a:lnTo>
                  <a:pt x="13335" y="459994"/>
                </a:lnTo>
                <a:lnTo>
                  <a:pt x="3429" y="406145"/>
                </a:lnTo>
                <a:lnTo>
                  <a:pt x="0" y="349503"/>
                </a:lnTo>
                <a:close/>
              </a:path>
            </a:pathLst>
          </a:custGeom>
          <a:ln w="19812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83613" y="3582161"/>
            <a:ext cx="1775460" cy="1996439"/>
          </a:xfrm>
          <a:custGeom>
            <a:avLst/>
            <a:gdLst/>
            <a:ahLst/>
            <a:cxnLst/>
            <a:rect l="l" t="t" r="r" b="b"/>
            <a:pathLst>
              <a:path w="1775460" h="1996439">
                <a:moveTo>
                  <a:pt x="0" y="998219"/>
                </a:moveTo>
                <a:lnTo>
                  <a:pt x="1143" y="946912"/>
                </a:lnTo>
                <a:lnTo>
                  <a:pt x="4572" y="896112"/>
                </a:lnTo>
                <a:lnTo>
                  <a:pt x="10287" y="846201"/>
                </a:lnTo>
                <a:lnTo>
                  <a:pt x="18034" y="797051"/>
                </a:lnTo>
                <a:lnTo>
                  <a:pt x="27940" y="748792"/>
                </a:lnTo>
                <a:lnTo>
                  <a:pt x="39878" y="701420"/>
                </a:lnTo>
                <a:lnTo>
                  <a:pt x="53848" y="654938"/>
                </a:lnTo>
                <a:lnTo>
                  <a:pt x="69723" y="609726"/>
                </a:lnTo>
                <a:lnTo>
                  <a:pt x="87503" y="565404"/>
                </a:lnTo>
                <a:lnTo>
                  <a:pt x="107188" y="522350"/>
                </a:lnTo>
                <a:lnTo>
                  <a:pt x="128524" y="480568"/>
                </a:lnTo>
                <a:lnTo>
                  <a:pt x="151637" y="440055"/>
                </a:lnTo>
                <a:lnTo>
                  <a:pt x="176403" y="400938"/>
                </a:lnTo>
                <a:lnTo>
                  <a:pt x="202692" y="363219"/>
                </a:lnTo>
                <a:lnTo>
                  <a:pt x="230631" y="327025"/>
                </a:lnTo>
                <a:lnTo>
                  <a:pt x="259969" y="292354"/>
                </a:lnTo>
                <a:lnTo>
                  <a:pt x="290830" y="259333"/>
                </a:lnTo>
                <a:lnTo>
                  <a:pt x="323088" y="227964"/>
                </a:lnTo>
                <a:lnTo>
                  <a:pt x="356616" y="198246"/>
                </a:lnTo>
                <a:lnTo>
                  <a:pt x="391413" y="170433"/>
                </a:lnTo>
                <a:lnTo>
                  <a:pt x="427481" y="144525"/>
                </a:lnTo>
                <a:lnTo>
                  <a:pt x="464566" y="120523"/>
                </a:lnTo>
                <a:lnTo>
                  <a:pt x="502919" y="98425"/>
                </a:lnTo>
                <a:lnTo>
                  <a:pt x="542163" y="78486"/>
                </a:lnTo>
                <a:lnTo>
                  <a:pt x="582549" y="60579"/>
                </a:lnTo>
                <a:lnTo>
                  <a:pt x="623824" y="44831"/>
                </a:lnTo>
                <a:lnTo>
                  <a:pt x="665861" y="31368"/>
                </a:lnTo>
                <a:lnTo>
                  <a:pt x="708787" y="20320"/>
                </a:lnTo>
                <a:lnTo>
                  <a:pt x="752602" y="11557"/>
                </a:lnTo>
                <a:lnTo>
                  <a:pt x="796925" y="5207"/>
                </a:lnTo>
                <a:lnTo>
                  <a:pt x="842010" y="1270"/>
                </a:lnTo>
                <a:lnTo>
                  <a:pt x="887730" y="0"/>
                </a:lnTo>
                <a:lnTo>
                  <a:pt x="933450" y="1270"/>
                </a:lnTo>
                <a:lnTo>
                  <a:pt x="978535" y="5207"/>
                </a:lnTo>
                <a:lnTo>
                  <a:pt x="1022858" y="11557"/>
                </a:lnTo>
                <a:lnTo>
                  <a:pt x="1066673" y="20320"/>
                </a:lnTo>
                <a:lnTo>
                  <a:pt x="1109599" y="31368"/>
                </a:lnTo>
                <a:lnTo>
                  <a:pt x="1151636" y="44831"/>
                </a:lnTo>
                <a:lnTo>
                  <a:pt x="1192911" y="60579"/>
                </a:lnTo>
                <a:lnTo>
                  <a:pt x="1233297" y="78486"/>
                </a:lnTo>
                <a:lnTo>
                  <a:pt x="1272540" y="98425"/>
                </a:lnTo>
                <a:lnTo>
                  <a:pt x="1310894" y="120523"/>
                </a:lnTo>
                <a:lnTo>
                  <a:pt x="1347978" y="144525"/>
                </a:lnTo>
                <a:lnTo>
                  <a:pt x="1384046" y="170433"/>
                </a:lnTo>
                <a:lnTo>
                  <a:pt x="1418844" y="198246"/>
                </a:lnTo>
                <a:lnTo>
                  <a:pt x="1452372" y="227964"/>
                </a:lnTo>
                <a:lnTo>
                  <a:pt x="1484630" y="259333"/>
                </a:lnTo>
                <a:lnTo>
                  <a:pt x="1515364" y="292354"/>
                </a:lnTo>
                <a:lnTo>
                  <a:pt x="1544828" y="327025"/>
                </a:lnTo>
                <a:lnTo>
                  <a:pt x="1572768" y="363219"/>
                </a:lnTo>
                <a:lnTo>
                  <a:pt x="1599057" y="400938"/>
                </a:lnTo>
                <a:lnTo>
                  <a:pt x="1623822" y="440055"/>
                </a:lnTo>
                <a:lnTo>
                  <a:pt x="1646936" y="480568"/>
                </a:lnTo>
                <a:lnTo>
                  <a:pt x="1668272" y="522350"/>
                </a:lnTo>
                <a:lnTo>
                  <a:pt x="1687957" y="565404"/>
                </a:lnTo>
                <a:lnTo>
                  <a:pt x="1705737" y="609726"/>
                </a:lnTo>
                <a:lnTo>
                  <a:pt x="1721612" y="654938"/>
                </a:lnTo>
                <a:lnTo>
                  <a:pt x="1735582" y="701420"/>
                </a:lnTo>
                <a:lnTo>
                  <a:pt x="1747520" y="748792"/>
                </a:lnTo>
                <a:lnTo>
                  <a:pt x="1757426" y="797051"/>
                </a:lnTo>
                <a:lnTo>
                  <a:pt x="1765173" y="846201"/>
                </a:lnTo>
                <a:lnTo>
                  <a:pt x="1770888" y="896112"/>
                </a:lnTo>
                <a:lnTo>
                  <a:pt x="1774316" y="946912"/>
                </a:lnTo>
                <a:lnTo>
                  <a:pt x="1775460" y="998219"/>
                </a:lnTo>
                <a:lnTo>
                  <a:pt x="1774316" y="1049527"/>
                </a:lnTo>
                <a:lnTo>
                  <a:pt x="1770888" y="1100327"/>
                </a:lnTo>
                <a:lnTo>
                  <a:pt x="1765173" y="1150239"/>
                </a:lnTo>
                <a:lnTo>
                  <a:pt x="1757426" y="1199388"/>
                </a:lnTo>
                <a:lnTo>
                  <a:pt x="1747520" y="1247648"/>
                </a:lnTo>
                <a:lnTo>
                  <a:pt x="1735582" y="1295019"/>
                </a:lnTo>
                <a:lnTo>
                  <a:pt x="1721612" y="1341501"/>
                </a:lnTo>
                <a:lnTo>
                  <a:pt x="1705737" y="1386713"/>
                </a:lnTo>
                <a:lnTo>
                  <a:pt x="1687957" y="1431036"/>
                </a:lnTo>
                <a:lnTo>
                  <a:pt x="1668272" y="1474089"/>
                </a:lnTo>
                <a:lnTo>
                  <a:pt x="1646936" y="1515871"/>
                </a:lnTo>
                <a:lnTo>
                  <a:pt x="1623822" y="1556385"/>
                </a:lnTo>
                <a:lnTo>
                  <a:pt x="1599057" y="1595501"/>
                </a:lnTo>
                <a:lnTo>
                  <a:pt x="1572768" y="1633220"/>
                </a:lnTo>
                <a:lnTo>
                  <a:pt x="1544828" y="1669414"/>
                </a:lnTo>
                <a:lnTo>
                  <a:pt x="1515364" y="1704086"/>
                </a:lnTo>
                <a:lnTo>
                  <a:pt x="1484630" y="1737106"/>
                </a:lnTo>
                <a:lnTo>
                  <a:pt x="1452372" y="1768475"/>
                </a:lnTo>
                <a:lnTo>
                  <a:pt x="1418844" y="1798193"/>
                </a:lnTo>
                <a:lnTo>
                  <a:pt x="1384046" y="1826006"/>
                </a:lnTo>
                <a:lnTo>
                  <a:pt x="1347978" y="1851914"/>
                </a:lnTo>
                <a:lnTo>
                  <a:pt x="1310894" y="1875916"/>
                </a:lnTo>
                <a:lnTo>
                  <a:pt x="1272540" y="1898014"/>
                </a:lnTo>
                <a:lnTo>
                  <a:pt x="1233297" y="1917953"/>
                </a:lnTo>
                <a:lnTo>
                  <a:pt x="1192911" y="1935861"/>
                </a:lnTo>
                <a:lnTo>
                  <a:pt x="1151636" y="1951609"/>
                </a:lnTo>
                <a:lnTo>
                  <a:pt x="1109599" y="1965071"/>
                </a:lnTo>
                <a:lnTo>
                  <a:pt x="1066673" y="1976120"/>
                </a:lnTo>
                <a:lnTo>
                  <a:pt x="1022858" y="1984883"/>
                </a:lnTo>
                <a:lnTo>
                  <a:pt x="978535" y="1991233"/>
                </a:lnTo>
                <a:lnTo>
                  <a:pt x="933450" y="1995170"/>
                </a:lnTo>
                <a:lnTo>
                  <a:pt x="887730" y="1996439"/>
                </a:lnTo>
                <a:lnTo>
                  <a:pt x="842010" y="1995170"/>
                </a:lnTo>
                <a:lnTo>
                  <a:pt x="796925" y="1991233"/>
                </a:lnTo>
                <a:lnTo>
                  <a:pt x="752602" y="1984883"/>
                </a:lnTo>
                <a:lnTo>
                  <a:pt x="708787" y="1976120"/>
                </a:lnTo>
                <a:lnTo>
                  <a:pt x="665861" y="1965071"/>
                </a:lnTo>
                <a:lnTo>
                  <a:pt x="623824" y="1951609"/>
                </a:lnTo>
                <a:lnTo>
                  <a:pt x="582549" y="1935861"/>
                </a:lnTo>
                <a:lnTo>
                  <a:pt x="542163" y="1917953"/>
                </a:lnTo>
                <a:lnTo>
                  <a:pt x="502919" y="1898014"/>
                </a:lnTo>
                <a:lnTo>
                  <a:pt x="464566" y="1875916"/>
                </a:lnTo>
                <a:lnTo>
                  <a:pt x="427481" y="1851914"/>
                </a:lnTo>
                <a:lnTo>
                  <a:pt x="391413" y="1826006"/>
                </a:lnTo>
                <a:lnTo>
                  <a:pt x="356616" y="1798193"/>
                </a:lnTo>
                <a:lnTo>
                  <a:pt x="323088" y="1768475"/>
                </a:lnTo>
                <a:lnTo>
                  <a:pt x="290830" y="1737106"/>
                </a:lnTo>
                <a:lnTo>
                  <a:pt x="259969" y="1704086"/>
                </a:lnTo>
                <a:lnTo>
                  <a:pt x="230631" y="1669414"/>
                </a:lnTo>
                <a:lnTo>
                  <a:pt x="202692" y="1633220"/>
                </a:lnTo>
                <a:lnTo>
                  <a:pt x="176403" y="1595501"/>
                </a:lnTo>
                <a:lnTo>
                  <a:pt x="151637" y="1556385"/>
                </a:lnTo>
                <a:lnTo>
                  <a:pt x="128524" y="1515871"/>
                </a:lnTo>
                <a:lnTo>
                  <a:pt x="107188" y="1474089"/>
                </a:lnTo>
                <a:lnTo>
                  <a:pt x="87503" y="1431036"/>
                </a:lnTo>
                <a:lnTo>
                  <a:pt x="69723" y="1386713"/>
                </a:lnTo>
                <a:lnTo>
                  <a:pt x="53848" y="1341501"/>
                </a:lnTo>
                <a:lnTo>
                  <a:pt x="39878" y="1295019"/>
                </a:lnTo>
                <a:lnTo>
                  <a:pt x="27940" y="1247648"/>
                </a:lnTo>
                <a:lnTo>
                  <a:pt x="18034" y="1199388"/>
                </a:lnTo>
                <a:lnTo>
                  <a:pt x="10287" y="1150239"/>
                </a:lnTo>
                <a:lnTo>
                  <a:pt x="4572" y="1100327"/>
                </a:lnTo>
                <a:lnTo>
                  <a:pt x="1143" y="1049527"/>
                </a:lnTo>
                <a:lnTo>
                  <a:pt x="0" y="998219"/>
                </a:lnTo>
                <a:close/>
              </a:path>
            </a:pathLst>
          </a:custGeom>
          <a:ln w="19812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16518" y="5778407"/>
            <a:ext cx="1296958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Area of </a:t>
            </a:r>
            <a:r>
              <a:rPr sz="1200" b="1" dirty="0" smtClean="0">
                <a:latin typeface="Arial"/>
                <a:cs typeface="Arial"/>
              </a:rPr>
              <a:t>Interest</a:t>
            </a:r>
            <a:r>
              <a:rPr lang="en-US" sz="1200" b="1" dirty="0" smtClean="0">
                <a:latin typeface="Arial"/>
                <a:cs typeface="Arial"/>
              </a:rPr>
              <a:t/>
            </a:r>
            <a:br>
              <a:rPr lang="en-US" sz="1200" b="1" dirty="0" smtClean="0">
                <a:latin typeface="Arial"/>
                <a:cs typeface="Arial"/>
              </a:rPr>
            </a:br>
            <a:r>
              <a:rPr sz="1200" b="1" dirty="0" smtClean="0">
                <a:latin typeface="Arial"/>
                <a:cs typeface="Arial"/>
              </a:rPr>
              <a:t>(</a:t>
            </a:r>
            <a:r>
              <a:rPr lang="en-US" sz="1200" b="1" dirty="0" smtClean="0">
                <a:latin typeface="Arial"/>
                <a:cs typeface="Arial"/>
              </a:rPr>
              <a:t>US</a:t>
            </a:r>
            <a:r>
              <a:rPr sz="1200" b="1" dirty="0" smtClean="0">
                <a:latin typeface="Arial"/>
                <a:cs typeface="Arial"/>
              </a:rPr>
              <a:t>PACOM </a:t>
            </a:r>
            <a:r>
              <a:rPr sz="1200" b="1" dirty="0">
                <a:latin typeface="Arial"/>
                <a:cs typeface="Arial"/>
              </a:rPr>
              <a:t>Lead)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87552" y="4757928"/>
            <a:ext cx="530352" cy="387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14983" y="4785359"/>
            <a:ext cx="420623" cy="277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14983" y="4783835"/>
            <a:ext cx="422275" cy="280035"/>
          </a:xfrm>
          <a:custGeom>
            <a:avLst/>
            <a:gdLst/>
            <a:ahLst/>
            <a:cxnLst/>
            <a:rect l="l" t="t" r="r" b="b"/>
            <a:pathLst>
              <a:path w="422275" h="280035">
                <a:moveTo>
                  <a:pt x="0" y="279907"/>
                </a:moveTo>
                <a:lnTo>
                  <a:pt x="422021" y="279907"/>
                </a:lnTo>
                <a:lnTo>
                  <a:pt x="422021" y="0"/>
                </a:lnTo>
                <a:lnTo>
                  <a:pt x="0" y="0"/>
                </a:lnTo>
                <a:lnTo>
                  <a:pt x="0" y="279907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99232" y="4728971"/>
            <a:ext cx="522731" cy="3825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26664" y="4756403"/>
            <a:ext cx="413003" cy="2727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25139" y="4754879"/>
            <a:ext cx="415925" cy="274320"/>
          </a:xfrm>
          <a:custGeom>
            <a:avLst/>
            <a:gdLst/>
            <a:ahLst/>
            <a:cxnLst/>
            <a:rect l="l" t="t" r="r" b="b"/>
            <a:pathLst>
              <a:path w="415925" h="274320">
                <a:moveTo>
                  <a:pt x="0" y="274320"/>
                </a:moveTo>
                <a:lnTo>
                  <a:pt x="415925" y="274320"/>
                </a:lnTo>
                <a:lnTo>
                  <a:pt x="41592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88008" y="3517391"/>
            <a:ext cx="539496" cy="3901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15439" y="3544823"/>
            <a:ext cx="429768" cy="2804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13916" y="3543300"/>
            <a:ext cx="432434" cy="281940"/>
          </a:xfrm>
          <a:custGeom>
            <a:avLst/>
            <a:gdLst/>
            <a:ahLst/>
            <a:cxnLst/>
            <a:rect l="l" t="t" r="r" b="b"/>
            <a:pathLst>
              <a:path w="432435" h="281939">
                <a:moveTo>
                  <a:pt x="0" y="281939"/>
                </a:moveTo>
                <a:lnTo>
                  <a:pt x="432308" y="281939"/>
                </a:lnTo>
                <a:lnTo>
                  <a:pt x="432308" y="0"/>
                </a:lnTo>
                <a:lnTo>
                  <a:pt x="0" y="0"/>
                </a:lnTo>
                <a:lnTo>
                  <a:pt x="0" y="281939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92936" y="4305300"/>
            <a:ext cx="908050" cy="313690"/>
          </a:xfrm>
          <a:custGeom>
            <a:avLst/>
            <a:gdLst/>
            <a:ahLst/>
            <a:cxnLst/>
            <a:rect l="l" t="t" r="r" b="b"/>
            <a:pathLst>
              <a:path w="908050" h="313689">
                <a:moveTo>
                  <a:pt x="0" y="0"/>
                </a:moveTo>
                <a:lnTo>
                  <a:pt x="907922" y="31356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48383" y="5282184"/>
            <a:ext cx="641350" cy="434340"/>
          </a:xfrm>
          <a:custGeom>
            <a:avLst/>
            <a:gdLst/>
            <a:ahLst/>
            <a:cxnLst/>
            <a:rect l="l" t="t" r="r" b="b"/>
            <a:pathLst>
              <a:path w="641350" h="434339">
                <a:moveTo>
                  <a:pt x="641222" y="0"/>
                </a:moveTo>
                <a:lnTo>
                  <a:pt x="0" y="43433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36876" y="5169408"/>
            <a:ext cx="1290827" cy="14599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624453" y="5438902"/>
            <a:ext cx="1367663" cy="852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69" marR="421005" indent="-40005">
              <a:lnSpc>
                <a:spcPct val="100000"/>
              </a:lnSpc>
            </a:pP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uppo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ting</a:t>
            </a:r>
            <a:r>
              <a:rPr sz="1000" b="1" spc="-5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1000" b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 smtClean="0">
                <a:solidFill>
                  <a:srgbClr val="FFFFFF"/>
                </a:solidFill>
                <a:latin typeface="Arial"/>
                <a:cs typeface="Arial"/>
              </a:rPr>
              <a:t>Supported</a:t>
            </a:r>
            <a:endParaRPr sz="1000" dirty="0">
              <a:latin typeface="Arial"/>
              <a:cs typeface="Arial"/>
            </a:endParaRPr>
          </a:p>
          <a:p>
            <a:pPr marL="414655" marR="5080" algn="ctr">
              <a:lnSpc>
                <a:spcPct val="100000"/>
              </a:lnSpc>
              <a:spcBef>
                <a:spcPts val="600"/>
              </a:spcBef>
            </a:pPr>
            <a:r>
              <a:rPr lang="en-US" sz="1000" b="1" spc="-25" dirty="0" smtClean="0">
                <a:latin typeface="Arial"/>
                <a:cs typeface="Arial"/>
              </a:rPr>
              <a:t>US</a:t>
            </a:r>
            <a:r>
              <a:rPr sz="1000" b="1" spc="-25" dirty="0" smtClean="0">
                <a:latin typeface="Arial"/>
                <a:cs typeface="Arial"/>
              </a:rPr>
              <a:t>S</a:t>
            </a:r>
            <a:r>
              <a:rPr sz="1000" b="1" spc="5" dirty="0" smtClean="0">
                <a:latin typeface="Arial"/>
                <a:cs typeface="Arial"/>
              </a:rPr>
              <a:t>T</a:t>
            </a:r>
            <a:r>
              <a:rPr sz="1000" b="1" spc="-5" dirty="0" smtClean="0">
                <a:latin typeface="Arial"/>
                <a:cs typeface="Arial"/>
              </a:rPr>
              <a:t>R</a:t>
            </a:r>
            <a:r>
              <a:rPr sz="1000" b="1" spc="-80" dirty="0" smtClean="0">
                <a:latin typeface="Arial"/>
                <a:cs typeface="Arial"/>
              </a:rPr>
              <a:t>A</a:t>
            </a:r>
            <a:r>
              <a:rPr sz="1000" b="1" spc="5" dirty="0" smtClean="0">
                <a:latin typeface="Arial"/>
                <a:cs typeface="Arial"/>
              </a:rPr>
              <a:t>T</a:t>
            </a:r>
            <a:r>
              <a:rPr sz="1000" b="1" spc="-5" dirty="0" smtClean="0">
                <a:latin typeface="Arial"/>
                <a:cs typeface="Arial"/>
              </a:rPr>
              <a:t>C</a:t>
            </a:r>
            <a:r>
              <a:rPr sz="1000" b="1" dirty="0" smtClean="0">
                <a:latin typeface="Arial"/>
                <a:cs typeface="Arial"/>
              </a:rPr>
              <a:t>O</a:t>
            </a:r>
            <a:r>
              <a:rPr sz="1000" b="1" spc="-5" dirty="0" smtClean="0">
                <a:latin typeface="Arial"/>
                <a:cs typeface="Arial"/>
              </a:rPr>
              <a:t>M</a:t>
            </a:r>
            <a:r>
              <a:rPr lang="en-US" sz="1000" b="1" spc="-5" dirty="0" smtClean="0">
                <a:latin typeface="Arial"/>
                <a:cs typeface="Arial"/>
              </a:rPr>
              <a:t> US</a:t>
            </a:r>
            <a:r>
              <a:rPr sz="1000" b="1" spc="-5" dirty="0" smtClean="0">
                <a:latin typeface="Arial"/>
                <a:cs typeface="Arial"/>
              </a:rPr>
              <a:t>EUCOM</a:t>
            </a:r>
            <a:r>
              <a:rPr lang="en-US" sz="1000" b="1" spc="-5" dirty="0" smtClean="0">
                <a:latin typeface="Arial"/>
                <a:cs typeface="Arial"/>
              </a:rPr>
              <a:t> US</a:t>
            </a:r>
            <a:r>
              <a:rPr sz="1000" b="1" spc="5" dirty="0" smtClean="0">
                <a:latin typeface="Arial"/>
                <a:cs typeface="Arial"/>
              </a:rPr>
              <a:t>T</a:t>
            </a:r>
            <a:r>
              <a:rPr sz="1000" b="1" spc="-5" dirty="0" smtClean="0">
                <a:latin typeface="Arial"/>
                <a:cs typeface="Arial"/>
              </a:rPr>
              <a:t>R</a:t>
            </a:r>
            <a:r>
              <a:rPr sz="1000" b="1" spc="-80" dirty="0" smtClean="0">
                <a:latin typeface="Arial"/>
                <a:cs typeface="Arial"/>
              </a:rPr>
              <a:t>A</a:t>
            </a:r>
            <a:r>
              <a:rPr sz="1000" b="1" spc="-5" dirty="0" smtClean="0">
                <a:latin typeface="Arial"/>
                <a:cs typeface="Arial"/>
              </a:rPr>
              <a:t>N</a:t>
            </a:r>
            <a:r>
              <a:rPr sz="1000" b="1" spc="-20" dirty="0" smtClean="0">
                <a:latin typeface="Arial"/>
                <a:cs typeface="Arial"/>
              </a:rPr>
              <a:t>S</a:t>
            </a:r>
            <a:r>
              <a:rPr sz="1000" b="1" spc="-5" dirty="0" smtClean="0">
                <a:latin typeface="Arial"/>
                <a:cs typeface="Arial"/>
              </a:rPr>
              <a:t>C</a:t>
            </a:r>
            <a:r>
              <a:rPr sz="1000" b="1" dirty="0" smtClean="0">
                <a:latin typeface="Arial"/>
                <a:cs typeface="Arial"/>
              </a:rPr>
              <a:t>O</a:t>
            </a:r>
            <a:r>
              <a:rPr sz="1000" b="1" spc="-5" dirty="0" smtClean="0">
                <a:latin typeface="Arial"/>
                <a:cs typeface="Arial"/>
              </a:rPr>
              <a:t>M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54498" y="3416808"/>
            <a:ext cx="4239768" cy="27218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63440" y="4782311"/>
            <a:ext cx="530351" cy="3855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90871" y="4809744"/>
            <a:ext cx="420624" cy="2758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89347" y="4808220"/>
            <a:ext cx="423545" cy="277495"/>
          </a:xfrm>
          <a:custGeom>
            <a:avLst/>
            <a:gdLst/>
            <a:ahLst/>
            <a:cxnLst/>
            <a:rect l="l" t="t" r="r" b="b"/>
            <a:pathLst>
              <a:path w="423545" h="277495">
                <a:moveTo>
                  <a:pt x="0" y="277240"/>
                </a:moveTo>
                <a:lnTo>
                  <a:pt x="423545" y="277240"/>
                </a:lnTo>
                <a:lnTo>
                  <a:pt x="423545" y="0"/>
                </a:lnTo>
                <a:lnTo>
                  <a:pt x="0" y="0"/>
                </a:lnTo>
                <a:lnTo>
                  <a:pt x="0" y="277240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45379" y="3547871"/>
            <a:ext cx="537972" cy="39014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72811" y="3575303"/>
            <a:ext cx="428243" cy="2804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72811" y="3573779"/>
            <a:ext cx="429895" cy="281940"/>
          </a:xfrm>
          <a:custGeom>
            <a:avLst/>
            <a:gdLst/>
            <a:ahLst/>
            <a:cxnLst/>
            <a:rect l="l" t="t" r="r" b="b"/>
            <a:pathLst>
              <a:path w="429895" h="281939">
                <a:moveTo>
                  <a:pt x="0" y="281940"/>
                </a:moveTo>
                <a:lnTo>
                  <a:pt x="429640" y="281940"/>
                </a:lnTo>
                <a:lnTo>
                  <a:pt x="42964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73623" y="4747259"/>
            <a:ext cx="522731" cy="3825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01055" y="4774691"/>
            <a:ext cx="413003" cy="2727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01055" y="4773167"/>
            <a:ext cx="414655" cy="274320"/>
          </a:xfrm>
          <a:custGeom>
            <a:avLst/>
            <a:gdLst/>
            <a:ahLst/>
            <a:cxnLst/>
            <a:rect l="l" t="t" r="r" b="b"/>
            <a:pathLst>
              <a:path w="414654" h="274320">
                <a:moveTo>
                  <a:pt x="0" y="274319"/>
                </a:moveTo>
                <a:lnTo>
                  <a:pt x="414400" y="274319"/>
                </a:lnTo>
                <a:lnTo>
                  <a:pt x="414400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ln w="3175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628943" y="4728972"/>
            <a:ext cx="1277642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1100" b="1" spc="-20" dirty="0" smtClean="0">
                <a:latin typeface="Arial"/>
                <a:cs typeface="Arial"/>
              </a:rPr>
              <a:t>US</a:t>
            </a:r>
            <a:r>
              <a:rPr sz="1100" b="1" spc="-20" dirty="0" smtClean="0">
                <a:latin typeface="Arial"/>
                <a:cs typeface="Arial"/>
              </a:rPr>
              <a:t>C</a:t>
            </a:r>
            <a:r>
              <a:rPr sz="1100" b="1" spc="-10" dirty="0" smtClean="0">
                <a:latin typeface="Arial"/>
                <a:cs typeface="Arial"/>
              </a:rPr>
              <a:t>Y</a:t>
            </a:r>
            <a:r>
              <a:rPr sz="1100" b="1" spc="-20" dirty="0" smtClean="0">
                <a:latin typeface="Arial"/>
                <a:cs typeface="Arial"/>
              </a:rPr>
              <a:t>B</a:t>
            </a:r>
            <a:r>
              <a:rPr sz="1100" b="1" spc="-10" dirty="0" smtClean="0">
                <a:latin typeface="Arial"/>
                <a:cs typeface="Arial"/>
              </a:rPr>
              <a:t>E</a:t>
            </a:r>
            <a:r>
              <a:rPr sz="1100" b="1" spc="-20" dirty="0" smtClean="0">
                <a:latin typeface="Arial"/>
                <a:cs typeface="Arial"/>
              </a:rPr>
              <a:t>RC</a:t>
            </a:r>
            <a:r>
              <a:rPr sz="1100" b="1" spc="5" dirty="0" smtClean="0">
                <a:latin typeface="Arial"/>
                <a:cs typeface="Arial"/>
              </a:rPr>
              <a:t>OM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28942" y="3738879"/>
            <a:ext cx="1265324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5725" algn="ctr">
              <a:lnSpc>
                <a:spcPct val="100000"/>
              </a:lnSpc>
            </a:pPr>
            <a:r>
              <a:rPr lang="en-US" sz="1100" b="1" dirty="0" smtClean="0">
                <a:latin typeface="Arial"/>
                <a:cs typeface="Arial"/>
              </a:rPr>
              <a:t>US</a:t>
            </a:r>
            <a:r>
              <a:rPr sz="1100" b="1" dirty="0" smtClean="0">
                <a:latin typeface="Arial"/>
                <a:cs typeface="Arial"/>
              </a:rPr>
              <a:t>NORTHCOM</a:t>
            </a:r>
            <a:r>
              <a:rPr lang="en-US" sz="1100" b="1" dirty="0" smtClean="0">
                <a:latin typeface="Arial"/>
                <a:cs typeface="Arial"/>
              </a:rPr>
              <a:t> </a:t>
            </a:r>
            <a:r>
              <a:rPr sz="1100" b="1" dirty="0" smtClean="0">
                <a:latin typeface="Arial"/>
                <a:cs typeface="Arial"/>
              </a:rPr>
              <a:t>(</a:t>
            </a:r>
            <a:r>
              <a:rPr sz="1100" b="1" dirty="0">
                <a:latin typeface="Arial"/>
                <a:cs typeface="Arial"/>
              </a:rPr>
              <a:t>BMD)</a:t>
            </a:r>
            <a:endParaRPr sz="11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lang="en-US" sz="1100" b="1" dirty="0" smtClean="0">
                <a:latin typeface="Arial"/>
                <a:cs typeface="Arial"/>
              </a:rPr>
              <a:t>US</a:t>
            </a:r>
            <a:r>
              <a:rPr sz="1100" b="1" dirty="0" smtClean="0">
                <a:latin typeface="Arial"/>
                <a:cs typeface="Arial"/>
              </a:rPr>
              <a:t>STRATCOM</a:t>
            </a:r>
            <a:endParaRPr sz="11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100" b="1" dirty="0">
                <a:latin typeface="Arial"/>
                <a:cs typeface="Arial"/>
              </a:rPr>
              <a:t>(Space/Nuclear)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602223" y="4602734"/>
            <a:ext cx="76200" cy="68580"/>
          </a:xfrm>
          <a:custGeom>
            <a:avLst/>
            <a:gdLst/>
            <a:ahLst/>
            <a:cxnLst/>
            <a:rect l="l" t="t" r="r" b="b"/>
            <a:pathLst>
              <a:path w="76200" h="68579">
                <a:moveTo>
                  <a:pt x="0" y="0"/>
                </a:moveTo>
                <a:lnTo>
                  <a:pt x="69087" y="68072"/>
                </a:lnTo>
                <a:lnTo>
                  <a:pt x="75818" y="18796"/>
                </a:lnTo>
                <a:lnTo>
                  <a:pt x="37084" y="18796"/>
                </a:lnTo>
                <a:lnTo>
                  <a:pt x="32512" y="8636"/>
                </a:lnTo>
                <a:lnTo>
                  <a:pt x="0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39308" y="4574921"/>
            <a:ext cx="45720" cy="46990"/>
          </a:xfrm>
          <a:custGeom>
            <a:avLst/>
            <a:gdLst/>
            <a:ahLst/>
            <a:cxnLst/>
            <a:rect l="l" t="t" r="r" b="b"/>
            <a:pathLst>
              <a:path w="45720" h="46989">
                <a:moveTo>
                  <a:pt x="45212" y="0"/>
                </a:moveTo>
                <a:lnTo>
                  <a:pt x="23367" y="28193"/>
                </a:lnTo>
                <a:lnTo>
                  <a:pt x="26796" y="35813"/>
                </a:lnTo>
                <a:lnTo>
                  <a:pt x="0" y="46608"/>
                </a:lnTo>
                <a:lnTo>
                  <a:pt x="38734" y="46608"/>
                </a:lnTo>
                <a:lnTo>
                  <a:pt x="45212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13628" y="4465192"/>
            <a:ext cx="249554" cy="151130"/>
          </a:xfrm>
          <a:custGeom>
            <a:avLst/>
            <a:gdLst/>
            <a:ahLst/>
            <a:cxnLst/>
            <a:rect l="l" t="t" r="r" b="b"/>
            <a:pathLst>
              <a:path w="249554" h="151129">
                <a:moveTo>
                  <a:pt x="125857" y="0"/>
                </a:moveTo>
                <a:lnTo>
                  <a:pt x="0" y="0"/>
                </a:lnTo>
                <a:lnTo>
                  <a:pt x="19176" y="253"/>
                </a:lnTo>
                <a:lnTo>
                  <a:pt x="37973" y="2031"/>
                </a:lnTo>
                <a:lnTo>
                  <a:pt x="92963" y="16255"/>
                </a:lnTo>
                <a:lnTo>
                  <a:pt x="127381" y="33908"/>
                </a:lnTo>
                <a:lnTo>
                  <a:pt x="159512" y="58419"/>
                </a:lnTo>
                <a:lnTo>
                  <a:pt x="188595" y="90677"/>
                </a:lnTo>
                <a:lnTo>
                  <a:pt x="214122" y="131444"/>
                </a:lnTo>
                <a:lnTo>
                  <a:pt x="221107" y="146176"/>
                </a:lnTo>
                <a:lnTo>
                  <a:pt x="239013" y="151002"/>
                </a:lnTo>
                <a:lnTo>
                  <a:pt x="249047" y="137921"/>
                </a:lnTo>
                <a:lnTo>
                  <a:pt x="245618" y="130047"/>
                </a:lnTo>
                <a:lnTo>
                  <a:pt x="239141" y="117093"/>
                </a:lnTo>
                <a:lnTo>
                  <a:pt x="210947" y="72389"/>
                </a:lnTo>
                <a:lnTo>
                  <a:pt x="178181" y="36321"/>
                </a:lnTo>
                <a:lnTo>
                  <a:pt x="141605" y="8762"/>
                </a:lnTo>
                <a:lnTo>
                  <a:pt x="125857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6547" y="4436364"/>
            <a:ext cx="393065" cy="165100"/>
          </a:xfrm>
          <a:custGeom>
            <a:avLst/>
            <a:gdLst/>
            <a:ahLst/>
            <a:cxnLst/>
            <a:rect l="l" t="t" r="r" b="b"/>
            <a:pathLst>
              <a:path w="393064" h="165100">
                <a:moveTo>
                  <a:pt x="265556" y="0"/>
                </a:moveTo>
                <a:lnTo>
                  <a:pt x="223774" y="3683"/>
                </a:lnTo>
                <a:lnTo>
                  <a:pt x="182879" y="12827"/>
                </a:lnTo>
                <a:lnTo>
                  <a:pt x="143890" y="26797"/>
                </a:lnTo>
                <a:lnTo>
                  <a:pt x="107187" y="45085"/>
                </a:lnTo>
                <a:lnTo>
                  <a:pt x="73660" y="67056"/>
                </a:lnTo>
                <a:lnTo>
                  <a:pt x="44068" y="92202"/>
                </a:lnTo>
                <a:lnTo>
                  <a:pt x="8381" y="135636"/>
                </a:lnTo>
                <a:lnTo>
                  <a:pt x="0" y="150241"/>
                </a:lnTo>
                <a:lnTo>
                  <a:pt x="25146" y="164592"/>
                </a:lnTo>
                <a:lnTo>
                  <a:pt x="33527" y="150113"/>
                </a:lnTo>
                <a:lnTo>
                  <a:pt x="42672" y="137160"/>
                </a:lnTo>
                <a:lnTo>
                  <a:pt x="77850" y="100584"/>
                </a:lnTo>
                <a:lnTo>
                  <a:pt x="122300" y="69596"/>
                </a:lnTo>
                <a:lnTo>
                  <a:pt x="173736" y="46228"/>
                </a:lnTo>
                <a:lnTo>
                  <a:pt x="229107" y="32131"/>
                </a:lnTo>
                <a:lnTo>
                  <a:pt x="267080" y="28829"/>
                </a:lnTo>
                <a:lnTo>
                  <a:pt x="392938" y="28829"/>
                </a:lnTo>
                <a:lnTo>
                  <a:pt x="389381" y="26797"/>
                </a:lnTo>
                <a:lnTo>
                  <a:pt x="349123" y="10922"/>
                </a:lnTo>
                <a:lnTo>
                  <a:pt x="307721" y="2159"/>
                </a:lnTo>
                <a:lnTo>
                  <a:pt x="286638" y="254"/>
                </a:lnTo>
                <a:lnTo>
                  <a:pt x="265556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855457" y="4655311"/>
            <a:ext cx="96520" cy="26670"/>
          </a:xfrm>
          <a:custGeom>
            <a:avLst/>
            <a:gdLst/>
            <a:ahLst/>
            <a:cxnLst/>
            <a:rect l="l" t="t" r="r" b="b"/>
            <a:pathLst>
              <a:path w="96520" h="26670">
                <a:moveTo>
                  <a:pt x="32258" y="0"/>
                </a:moveTo>
                <a:lnTo>
                  <a:pt x="0" y="13081"/>
                </a:lnTo>
                <a:lnTo>
                  <a:pt x="96266" y="26162"/>
                </a:lnTo>
                <a:lnTo>
                  <a:pt x="84709" y="5461"/>
                </a:lnTo>
                <a:lnTo>
                  <a:pt x="40259" y="5461"/>
                </a:lnTo>
                <a:lnTo>
                  <a:pt x="32258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887716" y="4631435"/>
            <a:ext cx="24765" cy="29845"/>
          </a:xfrm>
          <a:custGeom>
            <a:avLst/>
            <a:gdLst/>
            <a:ahLst/>
            <a:cxnLst/>
            <a:rect l="l" t="t" r="r" b="b"/>
            <a:pathLst>
              <a:path w="24765" h="29845">
                <a:moveTo>
                  <a:pt x="16382" y="0"/>
                </a:moveTo>
                <a:lnTo>
                  <a:pt x="16128" y="17399"/>
                </a:lnTo>
                <a:lnTo>
                  <a:pt x="0" y="23875"/>
                </a:lnTo>
                <a:lnTo>
                  <a:pt x="8000" y="29337"/>
                </a:lnTo>
                <a:lnTo>
                  <a:pt x="24383" y="5461"/>
                </a:lnTo>
                <a:lnTo>
                  <a:pt x="16382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95717" y="4596765"/>
            <a:ext cx="44450" cy="64135"/>
          </a:xfrm>
          <a:custGeom>
            <a:avLst/>
            <a:gdLst/>
            <a:ahLst/>
            <a:cxnLst/>
            <a:rect l="l" t="t" r="r" b="b"/>
            <a:pathLst>
              <a:path w="44450" h="64135">
                <a:moveTo>
                  <a:pt x="8762" y="0"/>
                </a:moveTo>
                <a:lnTo>
                  <a:pt x="8381" y="34671"/>
                </a:lnTo>
                <a:lnTo>
                  <a:pt x="16382" y="40132"/>
                </a:lnTo>
                <a:lnTo>
                  <a:pt x="0" y="64008"/>
                </a:lnTo>
                <a:lnTo>
                  <a:pt x="44450" y="64008"/>
                </a:lnTo>
                <a:lnTo>
                  <a:pt x="8762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257671" y="4223003"/>
            <a:ext cx="1646555" cy="432434"/>
          </a:xfrm>
          <a:custGeom>
            <a:avLst/>
            <a:gdLst/>
            <a:ahLst/>
            <a:cxnLst/>
            <a:rect l="l" t="t" r="r" b="b"/>
            <a:pathLst>
              <a:path w="1646554" h="432435">
                <a:moveTo>
                  <a:pt x="489838" y="0"/>
                </a:moveTo>
                <a:lnTo>
                  <a:pt x="0" y="0"/>
                </a:lnTo>
                <a:lnTo>
                  <a:pt x="105028" y="127"/>
                </a:lnTo>
                <a:lnTo>
                  <a:pt x="212089" y="3683"/>
                </a:lnTo>
                <a:lnTo>
                  <a:pt x="320421" y="10795"/>
                </a:lnTo>
                <a:lnTo>
                  <a:pt x="430149" y="21336"/>
                </a:lnTo>
                <a:lnTo>
                  <a:pt x="540638" y="35814"/>
                </a:lnTo>
                <a:lnTo>
                  <a:pt x="651382" y="54102"/>
                </a:lnTo>
                <a:lnTo>
                  <a:pt x="762000" y="76327"/>
                </a:lnTo>
                <a:lnTo>
                  <a:pt x="872235" y="102489"/>
                </a:lnTo>
                <a:lnTo>
                  <a:pt x="981455" y="132715"/>
                </a:lnTo>
                <a:lnTo>
                  <a:pt x="1089278" y="167513"/>
                </a:lnTo>
                <a:lnTo>
                  <a:pt x="1195451" y="206502"/>
                </a:lnTo>
                <a:lnTo>
                  <a:pt x="1299463" y="249809"/>
                </a:lnTo>
                <a:lnTo>
                  <a:pt x="1400809" y="297942"/>
                </a:lnTo>
                <a:lnTo>
                  <a:pt x="1499361" y="350647"/>
                </a:lnTo>
                <a:lnTo>
                  <a:pt x="1594611" y="408178"/>
                </a:lnTo>
                <a:lnTo>
                  <a:pt x="1630045" y="432308"/>
                </a:lnTo>
                <a:lnTo>
                  <a:pt x="1646174" y="425831"/>
                </a:lnTo>
                <a:lnTo>
                  <a:pt x="1609471" y="383286"/>
                </a:lnTo>
                <a:lnTo>
                  <a:pt x="1513077" y="324993"/>
                </a:lnTo>
                <a:lnTo>
                  <a:pt x="1413255" y="271780"/>
                </a:lnTo>
                <a:lnTo>
                  <a:pt x="1310639" y="223139"/>
                </a:lnTo>
                <a:lnTo>
                  <a:pt x="1205483" y="179324"/>
                </a:lnTo>
                <a:lnTo>
                  <a:pt x="1098169" y="139827"/>
                </a:lnTo>
                <a:lnTo>
                  <a:pt x="989202" y="105029"/>
                </a:lnTo>
                <a:lnTo>
                  <a:pt x="878967" y="74295"/>
                </a:lnTo>
                <a:lnTo>
                  <a:pt x="767714" y="47879"/>
                </a:lnTo>
                <a:lnTo>
                  <a:pt x="656081" y="25527"/>
                </a:lnTo>
                <a:lnTo>
                  <a:pt x="544449" y="7112"/>
                </a:lnTo>
                <a:lnTo>
                  <a:pt x="489838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52644" y="4194047"/>
            <a:ext cx="1595120" cy="394970"/>
          </a:xfrm>
          <a:custGeom>
            <a:avLst/>
            <a:gdLst/>
            <a:ahLst/>
            <a:cxnLst/>
            <a:rect l="l" t="t" r="r" b="b"/>
            <a:pathLst>
              <a:path w="1595120" h="394970">
                <a:moveTo>
                  <a:pt x="1104010" y="0"/>
                </a:moveTo>
                <a:lnTo>
                  <a:pt x="1000505" y="3301"/>
                </a:lnTo>
                <a:lnTo>
                  <a:pt x="899413" y="9651"/>
                </a:lnTo>
                <a:lnTo>
                  <a:pt x="801751" y="19176"/>
                </a:lnTo>
                <a:lnTo>
                  <a:pt x="707516" y="31750"/>
                </a:lnTo>
                <a:lnTo>
                  <a:pt x="617219" y="47243"/>
                </a:lnTo>
                <a:lnTo>
                  <a:pt x="531367" y="65404"/>
                </a:lnTo>
                <a:lnTo>
                  <a:pt x="450214" y="86359"/>
                </a:lnTo>
                <a:lnTo>
                  <a:pt x="374141" y="109981"/>
                </a:lnTo>
                <a:lnTo>
                  <a:pt x="303910" y="136016"/>
                </a:lnTo>
                <a:lnTo>
                  <a:pt x="239394" y="164337"/>
                </a:lnTo>
                <a:lnTo>
                  <a:pt x="181101" y="195325"/>
                </a:lnTo>
                <a:lnTo>
                  <a:pt x="129539" y="228600"/>
                </a:lnTo>
                <a:lnTo>
                  <a:pt x="85089" y="264159"/>
                </a:lnTo>
                <a:lnTo>
                  <a:pt x="48259" y="302006"/>
                </a:lnTo>
                <a:lnTo>
                  <a:pt x="19557" y="342264"/>
                </a:lnTo>
                <a:lnTo>
                  <a:pt x="0" y="383413"/>
                </a:lnTo>
                <a:lnTo>
                  <a:pt x="26669" y="394462"/>
                </a:lnTo>
                <a:lnTo>
                  <a:pt x="35051" y="374269"/>
                </a:lnTo>
                <a:lnTo>
                  <a:pt x="45084" y="355853"/>
                </a:lnTo>
                <a:lnTo>
                  <a:pt x="71119" y="319913"/>
                </a:lnTo>
                <a:lnTo>
                  <a:pt x="105155" y="285114"/>
                </a:lnTo>
                <a:lnTo>
                  <a:pt x="147065" y="251587"/>
                </a:lnTo>
                <a:lnTo>
                  <a:pt x="196214" y="219963"/>
                </a:lnTo>
                <a:lnTo>
                  <a:pt x="252475" y="190245"/>
                </a:lnTo>
                <a:lnTo>
                  <a:pt x="315213" y="162559"/>
                </a:lnTo>
                <a:lnTo>
                  <a:pt x="384175" y="137032"/>
                </a:lnTo>
                <a:lnTo>
                  <a:pt x="458850" y="114045"/>
                </a:lnTo>
                <a:lnTo>
                  <a:pt x="538606" y="93471"/>
                </a:lnTo>
                <a:lnTo>
                  <a:pt x="623315" y="75310"/>
                </a:lnTo>
                <a:lnTo>
                  <a:pt x="712469" y="60197"/>
                </a:lnTo>
                <a:lnTo>
                  <a:pt x="805560" y="47751"/>
                </a:lnTo>
                <a:lnTo>
                  <a:pt x="902207" y="38481"/>
                </a:lnTo>
                <a:lnTo>
                  <a:pt x="1002283" y="32131"/>
                </a:lnTo>
                <a:lnTo>
                  <a:pt x="1105027" y="28956"/>
                </a:lnTo>
                <a:lnTo>
                  <a:pt x="1594865" y="28956"/>
                </a:lnTo>
                <a:lnTo>
                  <a:pt x="1538097" y="21589"/>
                </a:lnTo>
                <a:lnTo>
                  <a:pt x="1427352" y="10794"/>
                </a:lnTo>
                <a:lnTo>
                  <a:pt x="1318005" y="3682"/>
                </a:lnTo>
                <a:lnTo>
                  <a:pt x="1210055" y="126"/>
                </a:lnTo>
                <a:lnTo>
                  <a:pt x="1104010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43500" y="3857244"/>
            <a:ext cx="2149475" cy="742315"/>
          </a:xfrm>
          <a:custGeom>
            <a:avLst/>
            <a:gdLst/>
            <a:ahLst/>
            <a:cxnLst/>
            <a:rect l="l" t="t" r="r" b="b"/>
            <a:pathLst>
              <a:path w="2149475" h="742314">
                <a:moveTo>
                  <a:pt x="1686305" y="0"/>
                </a:moveTo>
                <a:lnTo>
                  <a:pt x="1576704" y="2412"/>
                </a:lnTo>
                <a:lnTo>
                  <a:pt x="1466215" y="8127"/>
                </a:lnTo>
                <a:lnTo>
                  <a:pt x="1355344" y="17144"/>
                </a:lnTo>
                <a:lnTo>
                  <a:pt x="1244600" y="29590"/>
                </a:lnTo>
                <a:lnTo>
                  <a:pt x="1134872" y="45592"/>
                </a:lnTo>
                <a:lnTo>
                  <a:pt x="1026287" y="65023"/>
                </a:lnTo>
                <a:lnTo>
                  <a:pt x="919988" y="87883"/>
                </a:lnTo>
                <a:lnTo>
                  <a:pt x="816355" y="114426"/>
                </a:lnTo>
                <a:lnTo>
                  <a:pt x="715772" y="144652"/>
                </a:lnTo>
                <a:lnTo>
                  <a:pt x="619251" y="178434"/>
                </a:lnTo>
                <a:lnTo>
                  <a:pt x="527050" y="216026"/>
                </a:lnTo>
                <a:lnTo>
                  <a:pt x="440182" y="257428"/>
                </a:lnTo>
                <a:lnTo>
                  <a:pt x="398652" y="279653"/>
                </a:lnTo>
                <a:lnTo>
                  <a:pt x="358775" y="302767"/>
                </a:lnTo>
                <a:lnTo>
                  <a:pt x="320294" y="326897"/>
                </a:lnTo>
                <a:lnTo>
                  <a:pt x="283717" y="352043"/>
                </a:lnTo>
                <a:lnTo>
                  <a:pt x="248538" y="378078"/>
                </a:lnTo>
                <a:lnTo>
                  <a:pt x="215264" y="405383"/>
                </a:lnTo>
                <a:lnTo>
                  <a:pt x="184023" y="433577"/>
                </a:lnTo>
                <a:lnTo>
                  <a:pt x="154559" y="462787"/>
                </a:lnTo>
                <a:lnTo>
                  <a:pt x="127126" y="493140"/>
                </a:lnTo>
                <a:lnTo>
                  <a:pt x="101853" y="524509"/>
                </a:lnTo>
                <a:lnTo>
                  <a:pt x="78866" y="556894"/>
                </a:lnTo>
                <a:lnTo>
                  <a:pt x="58038" y="590422"/>
                </a:lnTo>
                <a:lnTo>
                  <a:pt x="39750" y="624966"/>
                </a:lnTo>
                <a:lnTo>
                  <a:pt x="23749" y="660653"/>
                </a:lnTo>
                <a:lnTo>
                  <a:pt x="10540" y="697356"/>
                </a:lnTo>
                <a:lnTo>
                  <a:pt x="0" y="734186"/>
                </a:lnTo>
                <a:lnTo>
                  <a:pt x="27939" y="742060"/>
                </a:lnTo>
                <a:lnTo>
                  <a:pt x="38353" y="705357"/>
                </a:lnTo>
                <a:lnTo>
                  <a:pt x="51053" y="670559"/>
                </a:lnTo>
                <a:lnTo>
                  <a:pt x="83565" y="604011"/>
                </a:lnTo>
                <a:lnTo>
                  <a:pt x="125349" y="541273"/>
                </a:lnTo>
                <a:lnTo>
                  <a:pt x="149605" y="511301"/>
                </a:lnTo>
                <a:lnTo>
                  <a:pt x="176149" y="482218"/>
                </a:lnTo>
                <a:lnTo>
                  <a:pt x="204470" y="454024"/>
                </a:lnTo>
                <a:lnTo>
                  <a:pt x="234696" y="426846"/>
                </a:lnTo>
                <a:lnTo>
                  <a:pt x="266953" y="400557"/>
                </a:lnTo>
                <a:lnTo>
                  <a:pt x="300989" y="375157"/>
                </a:lnTo>
                <a:lnTo>
                  <a:pt x="336676" y="350773"/>
                </a:lnTo>
                <a:lnTo>
                  <a:pt x="374141" y="327278"/>
                </a:lnTo>
                <a:lnTo>
                  <a:pt x="413258" y="304672"/>
                </a:lnTo>
                <a:lnTo>
                  <a:pt x="454025" y="282955"/>
                </a:lnTo>
                <a:lnTo>
                  <a:pt x="539623" y="242188"/>
                </a:lnTo>
                <a:lnTo>
                  <a:pt x="630174" y="205358"/>
                </a:lnTo>
                <a:lnTo>
                  <a:pt x="725424" y="171957"/>
                </a:lnTo>
                <a:lnTo>
                  <a:pt x="824738" y="142112"/>
                </a:lnTo>
                <a:lnTo>
                  <a:pt x="927226" y="115950"/>
                </a:lnTo>
                <a:lnTo>
                  <a:pt x="1032383" y="93217"/>
                </a:lnTo>
                <a:lnTo>
                  <a:pt x="1139952" y="74040"/>
                </a:lnTo>
                <a:lnTo>
                  <a:pt x="1248664" y="58292"/>
                </a:lnTo>
                <a:lnTo>
                  <a:pt x="1358519" y="45973"/>
                </a:lnTo>
                <a:lnTo>
                  <a:pt x="1468501" y="36956"/>
                </a:lnTo>
                <a:lnTo>
                  <a:pt x="1578228" y="31368"/>
                </a:lnTo>
                <a:lnTo>
                  <a:pt x="1686941" y="28955"/>
                </a:lnTo>
                <a:lnTo>
                  <a:pt x="2149094" y="28955"/>
                </a:lnTo>
                <a:lnTo>
                  <a:pt x="2102993" y="22478"/>
                </a:lnTo>
                <a:lnTo>
                  <a:pt x="2003298" y="12064"/>
                </a:lnTo>
                <a:lnTo>
                  <a:pt x="1900174" y="4952"/>
                </a:lnTo>
                <a:lnTo>
                  <a:pt x="1794255" y="761"/>
                </a:lnTo>
                <a:lnTo>
                  <a:pt x="1686305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747507" y="4058158"/>
            <a:ext cx="96520" cy="25400"/>
          </a:xfrm>
          <a:custGeom>
            <a:avLst/>
            <a:gdLst/>
            <a:ahLst/>
            <a:cxnLst/>
            <a:rect l="l" t="t" r="r" b="b"/>
            <a:pathLst>
              <a:path w="96520" h="25400">
                <a:moveTo>
                  <a:pt x="31369" y="0"/>
                </a:moveTo>
                <a:lnTo>
                  <a:pt x="0" y="12954"/>
                </a:lnTo>
                <a:lnTo>
                  <a:pt x="96393" y="25400"/>
                </a:lnTo>
                <a:lnTo>
                  <a:pt x="85090" y="5334"/>
                </a:lnTo>
                <a:lnTo>
                  <a:pt x="40640" y="5334"/>
                </a:lnTo>
                <a:lnTo>
                  <a:pt x="39116" y="4318"/>
                </a:lnTo>
                <a:lnTo>
                  <a:pt x="31369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778877" y="4034535"/>
            <a:ext cx="24765" cy="29209"/>
          </a:xfrm>
          <a:custGeom>
            <a:avLst/>
            <a:gdLst/>
            <a:ahLst/>
            <a:cxnLst/>
            <a:rect l="l" t="t" r="r" b="b"/>
            <a:pathLst>
              <a:path w="24765" h="29210">
                <a:moveTo>
                  <a:pt x="16891" y="0"/>
                </a:moveTo>
                <a:lnTo>
                  <a:pt x="16891" y="16763"/>
                </a:lnTo>
                <a:lnTo>
                  <a:pt x="0" y="23621"/>
                </a:lnTo>
                <a:lnTo>
                  <a:pt x="7747" y="27939"/>
                </a:lnTo>
                <a:lnTo>
                  <a:pt x="9271" y="28956"/>
                </a:lnTo>
                <a:lnTo>
                  <a:pt x="24638" y="4444"/>
                </a:lnTo>
                <a:lnTo>
                  <a:pt x="21971" y="2793"/>
                </a:lnTo>
                <a:lnTo>
                  <a:pt x="16891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788147" y="3998976"/>
            <a:ext cx="44450" cy="64769"/>
          </a:xfrm>
          <a:custGeom>
            <a:avLst/>
            <a:gdLst/>
            <a:ahLst/>
            <a:cxnLst/>
            <a:rect l="l" t="t" r="r" b="b"/>
            <a:pathLst>
              <a:path w="44450" h="64770">
                <a:moveTo>
                  <a:pt x="7874" y="0"/>
                </a:moveTo>
                <a:lnTo>
                  <a:pt x="7620" y="35560"/>
                </a:lnTo>
                <a:lnTo>
                  <a:pt x="12700" y="38354"/>
                </a:lnTo>
                <a:lnTo>
                  <a:pt x="15367" y="40005"/>
                </a:lnTo>
                <a:lnTo>
                  <a:pt x="0" y="64516"/>
                </a:lnTo>
                <a:lnTo>
                  <a:pt x="44450" y="64516"/>
                </a:lnTo>
                <a:lnTo>
                  <a:pt x="7874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30441" y="3886200"/>
            <a:ext cx="965835" cy="172085"/>
          </a:xfrm>
          <a:custGeom>
            <a:avLst/>
            <a:gdLst/>
            <a:ahLst/>
            <a:cxnLst/>
            <a:rect l="l" t="t" r="r" b="b"/>
            <a:pathLst>
              <a:path w="965834" h="172085">
                <a:moveTo>
                  <a:pt x="462152" y="0"/>
                </a:moveTo>
                <a:lnTo>
                  <a:pt x="0" y="0"/>
                </a:lnTo>
                <a:lnTo>
                  <a:pt x="107187" y="762"/>
                </a:lnTo>
                <a:lnTo>
                  <a:pt x="212089" y="4952"/>
                </a:lnTo>
                <a:lnTo>
                  <a:pt x="314451" y="12064"/>
                </a:lnTo>
                <a:lnTo>
                  <a:pt x="413003" y="22351"/>
                </a:lnTo>
                <a:lnTo>
                  <a:pt x="507745" y="35687"/>
                </a:lnTo>
                <a:lnTo>
                  <a:pt x="597915" y="52069"/>
                </a:lnTo>
                <a:lnTo>
                  <a:pt x="682625" y="71374"/>
                </a:lnTo>
                <a:lnTo>
                  <a:pt x="722756" y="81914"/>
                </a:lnTo>
                <a:lnTo>
                  <a:pt x="761364" y="93344"/>
                </a:lnTo>
                <a:lnTo>
                  <a:pt x="798322" y="105537"/>
                </a:lnTo>
                <a:lnTo>
                  <a:pt x="867282" y="131825"/>
                </a:lnTo>
                <a:lnTo>
                  <a:pt x="928624" y="160908"/>
                </a:lnTo>
                <a:lnTo>
                  <a:pt x="948435" y="171957"/>
                </a:lnTo>
                <a:lnTo>
                  <a:pt x="965326" y="165100"/>
                </a:lnTo>
                <a:lnTo>
                  <a:pt x="941451" y="134874"/>
                </a:lnTo>
                <a:lnTo>
                  <a:pt x="878077" y="105029"/>
                </a:lnTo>
                <a:lnTo>
                  <a:pt x="807338" y="77977"/>
                </a:lnTo>
                <a:lnTo>
                  <a:pt x="769619" y="65658"/>
                </a:lnTo>
                <a:lnTo>
                  <a:pt x="730123" y="53975"/>
                </a:lnTo>
                <a:lnTo>
                  <a:pt x="689101" y="43052"/>
                </a:lnTo>
                <a:lnTo>
                  <a:pt x="603123" y="23494"/>
                </a:lnTo>
                <a:lnTo>
                  <a:pt x="511809" y="6985"/>
                </a:lnTo>
                <a:lnTo>
                  <a:pt x="462152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51120" y="3517391"/>
            <a:ext cx="2463800" cy="1063625"/>
          </a:xfrm>
          <a:custGeom>
            <a:avLst/>
            <a:gdLst/>
            <a:ahLst/>
            <a:cxnLst/>
            <a:rect l="l" t="t" r="r" b="b"/>
            <a:pathLst>
              <a:path w="2463800" h="1063625">
                <a:moveTo>
                  <a:pt x="2008631" y="0"/>
                </a:moveTo>
                <a:lnTo>
                  <a:pt x="1892680" y="2412"/>
                </a:lnTo>
                <a:lnTo>
                  <a:pt x="1773427" y="8382"/>
                </a:lnTo>
                <a:lnTo>
                  <a:pt x="1652143" y="18287"/>
                </a:lnTo>
                <a:lnTo>
                  <a:pt x="1529206" y="32258"/>
                </a:lnTo>
                <a:lnTo>
                  <a:pt x="1405762" y="50419"/>
                </a:lnTo>
                <a:lnTo>
                  <a:pt x="1282318" y="72898"/>
                </a:lnTo>
                <a:lnTo>
                  <a:pt x="1159890" y="99949"/>
                </a:lnTo>
                <a:lnTo>
                  <a:pt x="1039113" y="131699"/>
                </a:lnTo>
                <a:lnTo>
                  <a:pt x="921003" y="168275"/>
                </a:lnTo>
                <a:lnTo>
                  <a:pt x="806068" y="209931"/>
                </a:lnTo>
                <a:lnTo>
                  <a:pt x="695451" y="257048"/>
                </a:lnTo>
                <a:lnTo>
                  <a:pt x="590168" y="309372"/>
                </a:lnTo>
                <a:lnTo>
                  <a:pt x="539368" y="337820"/>
                </a:lnTo>
                <a:lnTo>
                  <a:pt x="490219" y="367665"/>
                </a:lnTo>
                <a:lnTo>
                  <a:pt x="442721" y="398780"/>
                </a:lnTo>
                <a:lnTo>
                  <a:pt x="397001" y="431546"/>
                </a:lnTo>
                <a:lnTo>
                  <a:pt x="352932" y="465836"/>
                </a:lnTo>
                <a:lnTo>
                  <a:pt x="311022" y="501650"/>
                </a:lnTo>
                <a:lnTo>
                  <a:pt x="271144" y="538988"/>
                </a:lnTo>
                <a:lnTo>
                  <a:pt x="233425" y="577977"/>
                </a:lnTo>
                <a:lnTo>
                  <a:pt x="198119" y="618490"/>
                </a:lnTo>
                <a:lnTo>
                  <a:pt x="164972" y="660781"/>
                </a:lnTo>
                <a:lnTo>
                  <a:pt x="134492" y="704469"/>
                </a:lnTo>
                <a:lnTo>
                  <a:pt x="106552" y="749935"/>
                </a:lnTo>
                <a:lnTo>
                  <a:pt x="81406" y="797306"/>
                </a:lnTo>
                <a:lnTo>
                  <a:pt x="59054" y="846201"/>
                </a:lnTo>
                <a:lnTo>
                  <a:pt x="39496" y="896874"/>
                </a:lnTo>
                <a:lnTo>
                  <a:pt x="23113" y="949198"/>
                </a:lnTo>
                <a:lnTo>
                  <a:pt x="9905" y="1003300"/>
                </a:lnTo>
                <a:lnTo>
                  <a:pt x="0" y="1058291"/>
                </a:lnTo>
                <a:lnTo>
                  <a:pt x="28447" y="1063371"/>
                </a:lnTo>
                <a:lnTo>
                  <a:pt x="38353" y="1008380"/>
                </a:lnTo>
                <a:lnTo>
                  <a:pt x="51180" y="956056"/>
                </a:lnTo>
                <a:lnTo>
                  <a:pt x="67182" y="905510"/>
                </a:lnTo>
                <a:lnTo>
                  <a:pt x="85978" y="856615"/>
                </a:lnTo>
                <a:lnTo>
                  <a:pt x="107695" y="809371"/>
                </a:lnTo>
                <a:lnTo>
                  <a:pt x="132206" y="763651"/>
                </a:lnTo>
                <a:lnTo>
                  <a:pt x="159130" y="719582"/>
                </a:lnTo>
                <a:lnTo>
                  <a:pt x="188721" y="677164"/>
                </a:lnTo>
                <a:lnTo>
                  <a:pt x="220852" y="636397"/>
                </a:lnTo>
                <a:lnTo>
                  <a:pt x="255269" y="597027"/>
                </a:lnTo>
                <a:lnTo>
                  <a:pt x="291972" y="559054"/>
                </a:lnTo>
                <a:lnTo>
                  <a:pt x="330834" y="522732"/>
                </a:lnTo>
                <a:lnTo>
                  <a:pt x="371855" y="487807"/>
                </a:lnTo>
                <a:lnTo>
                  <a:pt x="414781" y="454279"/>
                </a:lnTo>
                <a:lnTo>
                  <a:pt x="459613" y="422275"/>
                </a:lnTo>
                <a:lnTo>
                  <a:pt x="506221" y="391795"/>
                </a:lnTo>
                <a:lnTo>
                  <a:pt x="554354" y="362585"/>
                </a:lnTo>
                <a:lnTo>
                  <a:pt x="604265" y="334772"/>
                </a:lnTo>
                <a:lnTo>
                  <a:pt x="708405" y="282956"/>
                </a:lnTo>
                <a:lnTo>
                  <a:pt x="817499" y="236601"/>
                </a:lnTo>
                <a:lnTo>
                  <a:pt x="930782" y="195453"/>
                </a:lnTo>
                <a:lnTo>
                  <a:pt x="1047750" y="159258"/>
                </a:lnTo>
                <a:lnTo>
                  <a:pt x="1167256" y="127889"/>
                </a:lnTo>
                <a:lnTo>
                  <a:pt x="1288668" y="101219"/>
                </a:lnTo>
                <a:lnTo>
                  <a:pt x="1410970" y="78867"/>
                </a:lnTo>
                <a:lnTo>
                  <a:pt x="1533398" y="60960"/>
                </a:lnTo>
                <a:lnTo>
                  <a:pt x="1655318" y="47117"/>
                </a:lnTo>
                <a:lnTo>
                  <a:pt x="1775840" y="37211"/>
                </a:lnTo>
                <a:lnTo>
                  <a:pt x="1894077" y="31242"/>
                </a:lnTo>
                <a:lnTo>
                  <a:pt x="2009266" y="28956"/>
                </a:lnTo>
                <a:lnTo>
                  <a:pt x="2463800" y="28956"/>
                </a:lnTo>
                <a:lnTo>
                  <a:pt x="2425827" y="23749"/>
                </a:lnTo>
                <a:lnTo>
                  <a:pt x="2378963" y="18034"/>
                </a:lnTo>
                <a:lnTo>
                  <a:pt x="2330323" y="13081"/>
                </a:lnTo>
                <a:lnTo>
                  <a:pt x="2280030" y="8890"/>
                </a:lnTo>
                <a:lnTo>
                  <a:pt x="2228214" y="5461"/>
                </a:lnTo>
                <a:lnTo>
                  <a:pt x="2120773" y="1143"/>
                </a:lnTo>
                <a:lnTo>
                  <a:pt x="2008631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901558" y="3665728"/>
            <a:ext cx="94615" cy="31750"/>
          </a:xfrm>
          <a:custGeom>
            <a:avLst/>
            <a:gdLst/>
            <a:ahLst/>
            <a:cxnLst/>
            <a:rect l="l" t="t" r="r" b="b"/>
            <a:pathLst>
              <a:path w="94615" h="31750">
                <a:moveTo>
                  <a:pt x="30988" y="0"/>
                </a:moveTo>
                <a:lnTo>
                  <a:pt x="0" y="8890"/>
                </a:lnTo>
                <a:lnTo>
                  <a:pt x="94361" y="31750"/>
                </a:lnTo>
                <a:lnTo>
                  <a:pt x="83439" y="6350"/>
                </a:lnTo>
                <a:lnTo>
                  <a:pt x="42037" y="6350"/>
                </a:lnTo>
                <a:lnTo>
                  <a:pt x="40640" y="5334"/>
                </a:lnTo>
                <a:lnTo>
                  <a:pt x="30988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932546" y="3660140"/>
            <a:ext cx="19685" cy="12065"/>
          </a:xfrm>
          <a:custGeom>
            <a:avLst/>
            <a:gdLst/>
            <a:ahLst/>
            <a:cxnLst/>
            <a:rect l="l" t="t" r="r" b="b"/>
            <a:pathLst>
              <a:path w="19684" h="12064">
                <a:moveTo>
                  <a:pt x="19176" y="0"/>
                </a:moveTo>
                <a:lnTo>
                  <a:pt x="0" y="5587"/>
                </a:lnTo>
                <a:lnTo>
                  <a:pt x="9651" y="10922"/>
                </a:lnTo>
                <a:lnTo>
                  <a:pt x="11049" y="11937"/>
                </a:lnTo>
                <a:lnTo>
                  <a:pt x="19176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943595" y="3608451"/>
            <a:ext cx="41910" cy="64135"/>
          </a:xfrm>
          <a:custGeom>
            <a:avLst/>
            <a:gdLst/>
            <a:ahLst/>
            <a:cxnLst/>
            <a:rect l="l" t="t" r="r" b="b"/>
            <a:pathLst>
              <a:path w="41909" h="64135">
                <a:moveTo>
                  <a:pt x="14097" y="0"/>
                </a:moveTo>
                <a:lnTo>
                  <a:pt x="9905" y="35941"/>
                </a:lnTo>
                <a:lnTo>
                  <a:pt x="12700" y="37592"/>
                </a:lnTo>
                <a:lnTo>
                  <a:pt x="16255" y="39878"/>
                </a:lnTo>
                <a:lnTo>
                  <a:pt x="0" y="63626"/>
                </a:lnTo>
                <a:lnTo>
                  <a:pt x="41401" y="63626"/>
                </a:lnTo>
                <a:lnTo>
                  <a:pt x="14097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60386" y="3546347"/>
            <a:ext cx="791845" cy="119380"/>
          </a:xfrm>
          <a:custGeom>
            <a:avLst/>
            <a:gdLst/>
            <a:ahLst/>
            <a:cxnLst/>
            <a:rect l="l" t="t" r="r" b="b"/>
            <a:pathLst>
              <a:path w="791845" h="119379">
                <a:moveTo>
                  <a:pt x="454533" y="0"/>
                </a:moveTo>
                <a:lnTo>
                  <a:pt x="0" y="0"/>
                </a:lnTo>
                <a:lnTo>
                  <a:pt x="111252" y="1142"/>
                </a:lnTo>
                <a:lnTo>
                  <a:pt x="217805" y="5461"/>
                </a:lnTo>
                <a:lnTo>
                  <a:pt x="268859" y="8889"/>
                </a:lnTo>
                <a:lnTo>
                  <a:pt x="318643" y="12953"/>
                </a:lnTo>
                <a:lnTo>
                  <a:pt x="366776" y="17906"/>
                </a:lnTo>
                <a:lnTo>
                  <a:pt x="413131" y="23494"/>
                </a:lnTo>
                <a:lnTo>
                  <a:pt x="457835" y="29717"/>
                </a:lnTo>
                <a:lnTo>
                  <a:pt x="500634" y="36702"/>
                </a:lnTo>
                <a:lnTo>
                  <a:pt x="541401" y="44323"/>
                </a:lnTo>
                <a:lnTo>
                  <a:pt x="580009" y="52577"/>
                </a:lnTo>
                <a:lnTo>
                  <a:pt x="650494" y="70738"/>
                </a:lnTo>
                <a:lnTo>
                  <a:pt x="711073" y="91058"/>
                </a:lnTo>
                <a:lnTo>
                  <a:pt x="761111" y="113156"/>
                </a:lnTo>
                <a:lnTo>
                  <a:pt x="772160" y="119379"/>
                </a:lnTo>
                <a:lnTo>
                  <a:pt x="791337" y="113791"/>
                </a:lnTo>
                <a:lnTo>
                  <a:pt x="748538" y="75183"/>
                </a:lnTo>
                <a:lnTo>
                  <a:pt x="690753" y="53086"/>
                </a:lnTo>
                <a:lnTo>
                  <a:pt x="623189" y="33147"/>
                </a:lnTo>
                <a:lnTo>
                  <a:pt x="585978" y="24129"/>
                </a:lnTo>
                <a:lnTo>
                  <a:pt x="546735" y="15875"/>
                </a:lnTo>
                <a:lnTo>
                  <a:pt x="505333" y="8127"/>
                </a:lnTo>
                <a:lnTo>
                  <a:pt x="461899" y="1015"/>
                </a:lnTo>
                <a:lnTo>
                  <a:pt x="454533" y="0"/>
                </a:lnTo>
                <a:close/>
              </a:path>
            </a:pathLst>
          </a:custGeom>
          <a:solidFill>
            <a:srgbClr val="B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50991" y="4291584"/>
            <a:ext cx="589788" cy="2758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734050" y="4358259"/>
            <a:ext cx="426720" cy="179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445">
              <a:lnSpc>
                <a:spcPct val="72500"/>
              </a:lnSpc>
            </a:pPr>
            <a:r>
              <a:rPr sz="800" b="1" spc="-5" dirty="0" smtClean="0">
                <a:latin typeface="Arial"/>
                <a:cs typeface="Arial"/>
              </a:rPr>
              <a:t>Ba</a:t>
            </a:r>
            <a:r>
              <a:rPr sz="800" b="1" dirty="0" smtClean="0">
                <a:latin typeface="Arial"/>
                <a:cs typeface="Arial"/>
              </a:rPr>
              <a:t>lli</a:t>
            </a:r>
            <a:r>
              <a:rPr sz="800" b="1" spc="-5" dirty="0" smtClean="0">
                <a:latin typeface="Arial"/>
                <a:cs typeface="Arial"/>
              </a:rPr>
              <a:t>st</a:t>
            </a:r>
            <a:r>
              <a:rPr sz="800" b="1" dirty="0" smtClean="0">
                <a:latin typeface="Arial"/>
                <a:cs typeface="Arial"/>
              </a:rPr>
              <a:t>ic</a:t>
            </a:r>
            <a:r>
              <a:rPr lang="en-US" sz="800" b="1" dirty="0" smtClean="0">
                <a:latin typeface="Arial"/>
                <a:cs typeface="Arial"/>
              </a:rPr>
              <a:t> </a:t>
            </a:r>
            <a:r>
              <a:rPr sz="800" b="1" spc="25" dirty="0" smtClean="0">
                <a:latin typeface="Arial"/>
                <a:cs typeface="Arial"/>
              </a:rPr>
              <a:t>M</a:t>
            </a:r>
            <a:r>
              <a:rPr sz="800" b="1" dirty="0" smtClean="0">
                <a:latin typeface="Arial"/>
                <a:cs typeface="Arial"/>
              </a:rPr>
              <a:t>i</a:t>
            </a:r>
            <a:r>
              <a:rPr sz="800" b="1" spc="-5" dirty="0" smtClean="0">
                <a:latin typeface="Arial"/>
                <a:cs typeface="Arial"/>
              </a:rPr>
              <a:t>ss</a:t>
            </a:r>
            <a:r>
              <a:rPr sz="800" b="1" dirty="0" smtClean="0">
                <a:latin typeface="Arial"/>
                <a:cs typeface="Arial"/>
              </a:rPr>
              <a:t>il</a:t>
            </a:r>
            <a:r>
              <a:rPr sz="800" b="1" spc="-5" dirty="0" smtClean="0">
                <a:latin typeface="Arial"/>
                <a:cs typeface="Arial"/>
              </a:rPr>
              <a:t>e</a:t>
            </a:r>
            <a:r>
              <a:rPr sz="800" b="1" dirty="0" smtClean="0">
                <a:latin typeface="Arial"/>
                <a:cs typeface="Arial"/>
              </a:rPr>
              <a:t>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851904" y="3442715"/>
            <a:ext cx="449579" cy="1859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934581" y="3473703"/>
            <a:ext cx="285750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I</a:t>
            </a:r>
            <a:r>
              <a:rPr sz="800" b="1" spc="-5" dirty="0">
                <a:latin typeface="Arial"/>
                <a:cs typeface="Arial"/>
              </a:rPr>
              <a:t>CB</a:t>
            </a:r>
            <a:r>
              <a:rPr sz="800" b="1" dirty="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611111" y="3788664"/>
            <a:ext cx="580644" cy="2758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695058" y="3844035"/>
            <a:ext cx="415925" cy="179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15" marR="5080" indent="-44450">
              <a:lnSpc>
                <a:spcPct val="72500"/>
              </a:lnSpc>
            </a:pPr>
            <a:r>
              <a:rPr sz="800" b="1" spc="-5" dirty="0" smtClean="0">
                <a:latin typeface="Arial"/>
                <a:cs typeface="Arial"/>
              </a:rPr>
              <a:t>C</a:t>
            </a:r>
            <a:r>
              <a:rPr sz="800" b="1" dirty="0" smtClean="0">
                <a:latin typeface="Arial"/>
                <a:cs typeface="Arial"/>
              </a:rPr>
              <a:t>oun</a:t>
            </a:r>
            <a:r>
              <a:rPr sz="800" b="1" spc="-5" dirty="0" smtClean="0">
                <a:latin typeface="Arial"/>
                <a:cs typeface="Arial"/>
              </a:rPr>
              <a:t>te</a:t>
            </a:r>
            <a:r>
              <a:rPr sz="800" b="1" dirty="0" smtClean="0">
                <a:latin typeface="Arial"/>
                <a:cs typeface="Arial"/>
              </a:rPr>
              <a:t>r</a:t>
            </a:r>
            <a:r>
              <a:rPr lang="en-US" sz="800" b="1" dirty="0" smtClean="0">
                <a:latin typeface="Arial"/>
                <a:cs typeface="Arial"/>
              </a:rPr>
              <a:t> </a:t>
            </a:r>
            <a:r>
              <a:rPr sz="800" b="1" dirty="0" smtClean="0">
                <a:latin typeface="Arial"/>
                <a:cs typeface="Arial"/>
              </a:rPr>
              <a:t>Space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528816" y="4154423"/>
            <a:ext cx="478535" cy="1874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615810" y="4166489"/>
            <a:ext cx="304800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Arial"/>
                <a:cs typeface="Arial"/>
              </a:rPr>
              <a:t>C</a:t>
            </a:r>
            <a:r>
              <a:rPr sz="800" b="1" spc="-75" dirty="0">
                <a:latin typeface="Arial"/>
                <a:cs typeface="Arial"/>
              </a:rPr>
              <a:t>y</a:t>
            </a:r>
            <a:r>
              <a:rPr sz="800" b="1" dirty="0">
                <a:latin typeface="Arial"/>
                <a:cs typeface="Arial"/>
              </a:rPr>
              <a:t>ber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88482" y="5598871"/>
            <a:ext cx="185902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60"/>
              </a:lnSpc>
            </a:pPr>
            <a:r>
              <a:rPr sz="1200" b="1" spc="-25" dirty="0">
                <a:latin typeface="Arial"/>
                <a:cs typeface="Arial"/>
              </a:rPr>
              <a:t>Area</a:t>
            </a:r>
            <a:r>
              <a:rPr sz="1200" b="1" spc="-165" dirty="0">
                <a:latin typeface="Arial"/>
                <a:cs typeface="Arial"/>
              </a:rPr>
              <a:t> </a:t>
            </a:r>
            <a:r>
              <a:rPr sz="1200" b="1" spc="-5" dirty="0" smtClean="0">
                <a:latin typeface="Arial"/>
                <a:cs typeface="Arial"/>
              </a:rPr>
              <a:t>of</a:t>
            </a:r>
            <a:r>
              <a:rPr lang="en-US" sz="1200" dirty="0">
                <a:latin typeface="Arial"/>
                <a:cs typeface="Arial"/>
              </a:rPr>
              <a:t> </a:t>
            </a:r>
            <a:r>
              <a:rPr sz="1200" b="1" dirty="0" smtClean="0">
                <a:latin typeface="Arial"/>
                <a:cs typeface="Arial"/>
              </a:rPr>
              <a:t>Interest </a:t>
            </a:r>
            <a:r>
              <a:rPr sz="1200" b="1" dirty="0">
                <a:latin typeface="Arial"/>
                <a:cs typeface="Arial"/>
              </a:rPr>
              <a:t>and</a:t>
            </a:r>
            <a:r>
              <a:rPr sz="1200" b="1" spc="-2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Operations </a:t>
            </a:r>
            <a:r>
              <a:rPr sz="1200" b="1" dirty="0" smtClean="0">
                <a:latin typeface="Arial"/>
                <a:cs typeface="Arial"/>
              </a:rPr>
              <a:t>is </a:t>
            </a:r>
            <a:r>
              <a:rPr sz="1200" b="1" dirty="0">
                <a:latin typeface="Arial"/>
                <a:cs typeface="Arial"/>
              </a:rPr>
              <a:t>now</a:t>
            </a:r>
            <a:r>
              <a:rPr sz="1200" b="1" spc="-17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global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17931" y="6370320"/>
            <a:ext cx="8714740" cy="258404"/>
          </a:xfrm>
          <a:prstGeom prst="rect">
            <a:avLst/>
          </a:prstGeom>
          <a:solidFill>
            <a:srgbClr val="6F2F9F"/>
          </a:solidFill>
        </p:spPr>
        <p:txBody>
          <a:bodyPr vert="horz" wrap="square" lIns="0" tIns="42545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Legacy planning and decision making constructs are insufficient to deal with the speed of war today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621023" y="1676400"/>
            <a:ext cx="742188" cy="762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621023" y="4191000"/>
            <a:ext cx="742188" cy="762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Integration Case Study: North Korea</a:t>
            </a:r>
            <a:endParaRPr lang="en-US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3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152400" y="5057391"/>
            <a:ext cx="8759951" cy="540747"/>
          </a:xfrm>
          <a:prstGeom prst="left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64286" y="1127773"/>
            <a:ext cx="22225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400" b="1" u="sng" spc="-35" dirty="0" smtClean="0">
                <a:latin typeface="Arial"/>
                <a:cs typeface="Arial"/>
              </a:rPr>
              <a:t>END-STATE</a:t>
            </a:r>
            <a:r>
              <a:rPr lang="en-US" sz="2400" b="1" u="sng" spc="-35" dirty="0" smtClean="0">
                <a:latin typeface="Arial"/>
                <a:cs typeface="Arial"/>
              </a:rPr>
              <a:t>S</a:t>
            </a:r>
            <a:endParaRPr sz="2400" u="sng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9060" y="2430779"/>
            <a:ext cx="5326380" cy="862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819" y="2542032"/>
            <a:ext cx="5059680" cy="693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" y="2446020"/>
            <a:ext cx="5219700" cy="756285"/>
          </a:xfrm>
          <a:custGeom>
            <a:avLst/>
            <a:gdLst/>
            <a:ahLst/>
            <a:cxnLst/>
            <a:rect l="l" t="t" r="r" b="b"/>
            <a:pathLst>
              <a:path w="5219700" h="756285">
                <a:moveTo>
                  <a:pt x="4841748" y="0"/>
                </a:moveTo>
                <a:lnTo>
                  <a:pt x="0" y="0"/>
                </a:lnTo>
                <a:lnTo>
                  <a:pt x="0" y="755903"/>
                </a:lnTo>
                <a:lnTo>
                  <a:pt x="4841748" y="755903"/>
                </a:lnTo>
                <a:lnTo>
                  <a:pt x="5219700" y="377951"/>
                </a:lnTo>
                <a:lnTo>
                  <a:pt x="484174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1140" y="2605659"/>
            <a:ext cx="4763135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b="1" u="sng" spc="-5" dirty="0">
                <a:solidFill>
                  <a:srgbClr val="FFFFFF"/>
                </a:solidFill>
                <a:latin typeface="Arial"/>
                <a:cs typeface="Arial"/>
              </a:rPr>
              <a:t>Decision </a:t>
            </a:r>
            <a:r>
              <a:rPr sz="1400" b="1" u="sng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Develop shared </a:t>
            </a:r>
            <a:r>
              <a:rPr sz="1400" i="1" spc="-5" dirty="0">
                <a:solidFill>
                  <a:srgbClr val="FFFFFF"/>
                </a:solidFill>
                <a:latin typeface="Arial"/>
                <a:cs typeface="Arial"/>
              </a:rPr>
              <a:t>understanding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lang="en-US" sz="1400" i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routine</a:t>
            </a:r>
            <a:r>
              <a:rPr sz="1400" i="1" spc="-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dialogue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facilitate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decision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4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speed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Arial"/>
                <a:cs typeface="Arial"/>
              </a:rPr>
              <a:t>war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9060" y="4171188"/>
            <a:ext cx="5326380" cy="862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819" y="4175759"/>
            <a:ext cx="5205984" cy="906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" y="4186428"/>
            <a:ext cx="5219700" cy="756285"/>
          </a:xfrm>
          <a:custGeom>
            <a:avLst/>
            <a:gdLst/>
            <a:ahLst/>
            <a:cxnLst/>
            <a:rect l="l" t="t" r="r" b="b"/>
            <a:pathLst>
              <a:path w="5219700" h="756285">
                <a:moveTo>
                  <a:pt x="4841748" y="0"/>
                </a:moveTo>
                <a:lnTo>
                  <a:pt x="0" y="0"/>
                </a:lnTo>
                <a:lnTo>
                  <a:pt x="0" y="755904"/>
                </a:lnTo>
                <a:lnTo>
                  <a:pt x="4841748" y="755904"/>
                </a:lnTo>
                <a:lnTo>
                  <a:pt x="5219700" y="377952"/>
                </a:lnTo>
                <a:lnTo>
                  <a:pt x="484174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31140" y="4239386"/>
            <a:ext cx="4863465" cy="655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b="1" u="sng" spc="-5" dirty="0">
                <a:solidFill>
                  <a:srgbClr val="FFFFFF"/>
                </a:solidFill>
                <a:latin typeface="Arial"/>
                <a:cs typeface="Arial"/>
              </a:rPr>
              <a:t>Force Development </a:t>
            </a:r>
            <a:r>
              <a:rPr sz="1400" b="1" u="sng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1400" b="1" u="sng" spc="-5" dirty="0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Integrate concepts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lang="en-US" sz="1400" i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capabilities</a:t>
            </a:r>
            <a:r>
              <a:rPr sz="1400" i="1" spc="-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deliver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lethal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force,</a:t>
            </a:r>
            <a:r>
              <a:rPr sz="14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capable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competing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lang="en-US" sz="1400" i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winning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against any</a:t>
            </a:r>
            <a:r>
              <a:rPr sz="1400" i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adversary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70850" y="1123836"/>
            <a:ext cx="1582801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latin typeface="Arial"/>
                <a:cs typeface="Arial"/>
              </a:rPr>
              <a:t>ME</a:t>
            </a:r>
            <a:r>
              <a:rPr sz="2400" b="1" u="sng" spc="-10" dirty="0">
                <a:latin typeface="Arial"/>
                <a:cs typeface="Arial"/>
              </a:rPr>
              <a:t>T</a:t>
            </a:r>
            <a:r>
              <a:rPr sz="2400" b="1" u="sng" dirty="0">
                <a:latin typeface="Arial"/>
                <a:cs typeface="Arial"/>
              </a:rPr>
              <a:t>HO</a:t>
            </a:r>
            <a:r>
              <a:rPr sz="2400" b="1" u="sng" spc="10" dirty="0">
                <a:latin typeface="Arial"/>
                <a:cs typeface="Arial"/>
              </a:rPr>
              <a:t>D</a:t>
            </a:r>
            <a:r>
              <a:rPr sz="2400" b="1" u="sng" dirty="0">
                <a:latin typeface="Arial"/>
                <a:cs typeface="Arial"/>
              </a:rPr>
              <a:t>S</a:t>
            </a:r>
            <a:endParaRPr sz="2400" u="sng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9060" y="1560575"/>
            <a:ext cx="5326380" cy="862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819" y="1671827"/>
            <a:ext cx="4988052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400" y="1575816"/>
            <a:ext cx="5219700" cy="756285"/>
          </a:xfrm>
          <a:custGeom>
            <a:avLst/>
            <a:gdLst/>
            <a:ahLst/>
            <a:cxnLst/>
            <a:rect l="l" t="t" r="r" b="b"/>
            <a:pathLst>
              <a:path w="5219700" h="756285">
                <a:moveTo>
                  <a:pt x="4841748" y="0"/>
                </a:moveTo>
                <a:lnTo>
                  <a:pt x="0" y="0"/>
                </a:lnTo>
                <a:lnTo>
                  <a:pt x="0" y="755904"/>
                </a:lnTo>
                <a:lnTo>
                  <a:pt x="4841748" y="755904"/>
                </a:lnTo>
                <a:lnTo>
                  <a:pt x="5219700" y="377951"/>
                </a:lnTo>
                <a:lnTo>
                  <a:pt x="484174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1140" y="1735073"/>
            <a:ext cx="4648835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b="1" u="sng" spc="-5" dirty="0">
                <a:solidFill>
                  <a:srgbClr val="FFFFFF"/>
                </a:solidFill>
                <a:latin typeface="Arial"/>
                <a:cs typeface="Arial"/>
              </a:rPr>
              <a:t>Planning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Ensure plans address all-domain,</a:t>
            </a:r>
            <a:r>
              <a:rPr sz="1400" i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5" dirty="0" smtClean="0">
                <a:solidFill>
                  <a:srgbClr val="FFFFFF"/>
                </a:solidFill>
                <a:latin typeface="Arial"/>
                <a:cs typeface="Arial"/>
              </a:rPr>
              <a:t>trans-regional</a:t>
            </a:r>
            <a:r>
              <a:rPr lang="en-US" sz="1400" i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challenges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and develop strategies to </a:t>
            </a:r>
            <a:r>
              <a:rPr lang="en-US" sz="1400" i="1" dirty="0" smtClean="0">
                <a:solidFill>
                  <a:srgbClr val="FFFFFF"/>
                </a:solidFill>
                <a:latin typeface="Arial"/>
                <a:cs typeface="Arial"/>
              </a:rPr>
              <a:t>manage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 risk</a:t>
            </a:r>
            <a:r>
              <a:rPr lang="en-US" sz="1400" i="1" spc="-26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globally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9060" y="3300984"/>
            <a:ext cx="5326380" cy="862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819" y="3412235"/>
            <a:ext cx="5157216" cy="6934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2400" y="3316223"/>
            <a:ext cx="5219700" cy="756285"/>
          </a:xfrm>
          <a:custGeom>
            <a:avLst/>
            <a:gdLst/>
            <a:ahLst/>
            <a:cxnLst/>
            <a:rect l="l" t="t" r="r" b="b"/>
            <a:pathLst>
              <a:path w="5219700" h="756285">
                <a:moveTo>
                  <a:pt x="4841748" y="0"/>
                </a:moveTo>
                <a:lnTo>
                  <a:pt x="0" y="0"/>
                </a:lnTo>
                <a:lnTo>
                  <a:pt x="0" y="755903"/>
                </a:lnTo>
                <a:lnTo>
                  <a:pt x="4841748" y="755903"/>
                </a:lnTo>
                <a:lnTo>
                  <a:pt x="5219700" y="377951"/>
                </a:lnTo>
                <a:lnTo>
                  <a:pt x="484174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31140" y="3475863"/>
            <a:ext cx="4817745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b="1" u="sng" spc="-5" dirty="0">
                <a:solidFill>
                  <a:srgbClr val="FFFFFF"/>
                </a:solidFill>
                <a:latin typeface="Arial"/>
                <a:cs typeface="Arial"/>
              </a:rPr>
              <a:t>Force Management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400" i="1" spc="-5" dirty="0">
                <a:solidFill>
                  <a:srgbClr val="FFFFFF"/>
                </a:solidFill>
                <a:latin typeface="Arial"/>
                <a:cs typeface="Arial"/>
              </a:rPr>
              <a:t>Meet day-to-day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requirements </a:t>
            </a:r>
            <a:r>
              <a:rPr sz="1400" i="1" spc="-5" dirty="0" smtClean="0">
                <a:solidFill>
                  <a:srgbClr val="FFFFFF"/>
                </a:solidFill>
                <a:latin typeface="Arial"/>
                <a:cs typeface="Arial"/>
              </a:rPr>
              <a:t>while</a:t>
            </a:r>
            <a:r>
              <a:rPr lang="en-US" sz="1400" i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 smtClean="0">
                <a:solidFill>
                  <a:srgbClr val="FFFFFF"/>
                </a:solidFill>
                <a:latin typeface="Arial"/>
                <a:cs typeface="Arial"/>
              </a:rPr>
              <a:t>maintaining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readiness/flexibility to respond to the</a:t>
            </a:r>
            <a:r>
              <a:rPr sz="1400" i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unexpected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8520" y="5198745"/>
            <a:ext cx="8717915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 algn="ctr">
              <a:lnSpc>
                <a:spcPct val="100000"/>
              </a:lnSpc>
            </a:pPr>
            <a:r>
              <a:rPr sz="1600" b="1" u="sng" spc="-10" dirty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provide the analytic foundation for all 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sz="1600" spc="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“These </a:t>
            </a:r>
            <a:r>
              <a:rPr lang="en-US" sz="1800" spc="-5" dirty="0" smtClean="0">
                <a:latin typeface="Arial"/>
                <a:cs typeface="Arial"/>
              </a:rPr>
              <a:t>processes</a:t>
            </a:r>
            <a:r>
              <a:rPr sz="1800" spc="-15" dirty="0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u="sng" spc="-10" dirty="0">
                <a:latin typeface="Arial"/>
                <a:cs typeface="Arial"/>
              </a:rPr>
              <a:t>interdependent and </a:t>
            </a:r>
            <a:r>
              <a:rPr sz="1800" u="sng" spc="-5" dirty="0">
                <a:latin typeface="Arial"/>
                <a:cs typeface="Arial"/>
              </a:rPr>
              <a:t>mutually reinforcing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designed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drive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change required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maintain our competitive </a:t>
            </a:r>
            <a:r>
              <a:rPr sz="1800" spc="-5" dirty="0" smtClean="0">
                <a:latin typeface="Arial"/>
                <a:cs typeface="Arial"/>
              </a:rPr>
              <a:t>advantage</a:t>
            </a:r>
            <a:r>
              <a:rPr lang="en-US" sz="1800" spc="-5" dirty="0" smtClean="0">
                <a:latin typeface="Arial"/>
                <a:cs typeface="Arial"/>
              </a:rPr>
              <a:t>.</a:t>
            </a:r>
            <a:r>
              <a:rPr sz="1800" spc="-20" dirty="0" smtClean="0">
                <a:latin typeface="Arial"/>
                <a:cs typeface="Arial"/>
              </a:rPr>
              <a:t>”</a:t>
            </a:r>
            <a:endParaRPr lang="en-US" sz="1800" spc="-20" dirty="0" smtClean="0">
              <a:latin typeface="Arial"/>
              <a:cs typeface="Arial"/>
            </a:endParaRPr>
          </a:p>
          <a:p>
            <a:pPr marL="12700" algn="r">
              <a:lnSpc>
                <a:spcPct val="100000"/>
              </a:lnSpc>
            </a:pPr>
            <a:r>
              <a:rPr lang="en-US" b="1" i="1" spc="-5" dirty="0">
                <a:cs typeface="Arial"/>
              </a:rPr>
              <a:t>– </a:t>
            </a:r>
            <a:r>
              <a:rPr lang="en-US" b="1" i="1" spc="-10" dirty="0">
                <a:cs typeface="Arial"/>
              </a:rPr>
              <a:t>Gen </a:t>
            </a:r>
            <a:r>
              <a:rPr lang="en-US" b="1" i="1" spc="-5" dirty="0">
                <a:cs typeface="Arial"/>
              </a:rPr>
              <a:t>Joseph </a:t>
            </a:r>
            <a:r>
              <a:rPr lang="en-US" b="1" i="1" spc="-95" dirty="0">
                <a:cs typeface="Arial"/>
              </a:rPr>
              <a:t>F. </a:t>
            </a:r>
            <a:r>
              <a:rPr lang="en-US" b="1" i="1" spc="-5" dirty="0" err="1">
                <a:cs typeface="Arial"/>
              </a:rPr>
              <a:t>Dunford</a:t>
            </a:r>
            <a:r>
              <a:rPr lang="en-US" b="1" i="1" spc="-5" dirty="0">
                <a:cs typeface="Arial"/>
              </a:rPr>
              <a:t>,</a:t>
            </a:r>
            <a:r>
              <a:rPr lang="en-US" b="1" i="1" spc="135" dirty="0">
                <a:cs typeface="Arial"/>
              </a:rPr>
              <a:t> </a:t>
            </a:r>
            <a:r>
              <a:rPr lang="en-US" b="1" i="1" spc="-10" dirty="0">
                <a:cs typeface="Arial"/>
              </a:rPr>
              <a:t>CJCS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01640" y="1549908"/>
            <a:ext cx="3547871" cy="34731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29655" y="1929383"/>
            <a:ext cx="3206496" cy="27813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27547" y="1575816"/>
            <a:ext cx="3441700" cy="3366770"/>
          </a:xfrm>
          <a:custGeom>
            <a:avLst/>
            <a:gdLst/>
            <a:ahLst/>
            <a:cxnLst/>
            <a:rect l="l" t="t" r="r" b="b"/>
            <a:pathLst>
              <a:path w="3441700" h="3366770">
                <a:moveTo>
                  <a:pt x="2880105" y="0"/>
                </a:moveTo>
                <a:lnTo>
                  <a:pt x="561086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2805430"/>
                </a:lnTo>
                <a:lnTo>
                  <a:pt x="2059" y="2853842"/>
                </a:lnTo>
                <a:lnTo>
                  <a:pt x="8125" y="2901111"/>
                </a:lnTo>
                <a:lnTo>
                  <a:pt x="18030" y="2947069"/>
                </a:lnTo>
                <a:lnTo>
                  <a:pt x="31604" y="2991545"/>
                </a:lnTo>
                <a:lnTo>
                  <a:pt x="48680" y="3034373"/>
                </a:lnTo>
                <a:lnTo>
                  <a:pt x="69089" y="3075383"/>
                </a:lnTo>
                <a:lnTo>
                  <a:pt x="92663" y="3114408"/>
                </a:lnTo>
                <a:lnTo>
                  <a:pt x="119233" y="3151279"/>
                </a:lnTo>
                <a:lnTo>
                  <a:pt x="148631" y="3185827"/>
                </a:lnTo>
                <a:lnTo>
                  <a:pt x="180688" y="3217884"/>
                </a:lnTo>
                <a:lnTo>
                  <a:pt x="215236" y="3247282"/>
                </a:lnTo>
                <a:lnTo>
                  <a:pt x="252107" y="3273852"/>
                </a:lnTo>
                <a:lnTo>
                  <a:pt x="291132" y="3297426"/>
                </a:lnTo>
                <a:lnTo>
                  <a:pt x="332142" y="3317835"/>
                </a:lnTo>
                <a:lnTo>
                  <a:pt x="374970" y="3334911"/>
                </a:lnTo>
                <a:lnTo>
                  <a:pt x="419446" y="3348485"/>
                </a:lnTo>
                <a:lnTo>
                  <a:pt x="465404" y="3358390"/>
                </a:lnTo>
                <a:lnTo>
                  <a:pt x="512673" y="3364456"/>
                </a:lnTo>
                <a:lnTo>
                  <a:pt x="561086" y="3366516"/>
                </a:lnTo>
                <a:lnTo>
                  <a:pt x="2880105" y="3366516"/>
                </a:lnTo>
                <a:lnTo>
                  <a:pt x="2928518" y="3364456"/>
                </a:lnTo>
                <a:lnTo>
                  <a:pt x="2975787" y="3358390"/>
                </a:lnTo>
                <a:lnTo>
                  <a:pt x="3021745" y="3348485"/>
                </a:lnTo>
                <a:lnTo>
                  <a:pt x="3066221" y="3334911"/>
                </a:lnTo>
                <a:lnTo>
                  <a:pt x="3109049" y="3317835"/>
                </a:lnTo>
                <a:lnTo>
                  <a:pt x="3150059" y="3297426"/>
                </a:lnTo>
                <a:lnTo>
                  <a:pt x="3189084" y="3273852"/>
                </a:lnTo>
                <a:lnTo>
                  <a:pt x="3225955" y="3247282"/>
                </a:lnTo>
                <a:lnTo>
                  <a:pt x="3260503" y="3217884"/>
                </a:lnTo>
                <a:lnTo>
                  <a:pt x="3292560" y="3185827"/>
                </a:lnTo>
                <a:lnTo>
                  <a:pt x="3321958" y="3151279"/>
                </a:lnTo>
                <a:lnTo>
                  <a:pt x="3348528" y="3114408"/>
                </a:lnTo>
                <a:lnTo>
                  <a:pt x="3372102" y="3075383"/>
                </a:lnTo>
                <a:lnTo>
                  <a:pt x="3392511" y="3034373"/>
                </a:lnTo>
                <a:lnTo>
                  <a:pt x="3409587" y="2991545"/>
                </a:lnTo>
                <a:lnTo>
                  <a:pt x="3423161" y="2947069"/>
                </a:lnTo>
                <a:lnTo>
                  <a:pt x="3433066" y="2901111"/>
                </a:lnTo>
                <a:lnTo>
                  <a:pt x="3439132" y="2853842"/>
                </a:lnTo>
                <a:lnTo>
                  <a:pt x="3441192" y="2805430"/>
                </a:lnTo>
                <a:lnTo>
                  <a:pt x="3441192" y="561086"/>
                </a:lnTo>
                <a:lnTo>
                  <a:pt x="3439132" y="512673"/>
                </a:lnTo>
                <a:lnTo>
                  <a:pt x="3433066" y="465404"/>
                </a:lnTo>
                <a:lnTo>
                  <a:pt x="3423161" y="419446"/>
                </a:lnTo>
                <a:lnTo>
                  <a:pt x="3409587" y="374970"/>
                </a:lnTo>
                <a:lnTo>
                  <a:pt x="3392511" y="332142"/>
                </a:lnTo>
                <a:lnTo>
                  <a:pt x="3372102" y="291132"/>
                </a:lnTo>
                <a:lnTo>
                  <a:pt x="3348528" y="252107"/>
                </a:lnTo>
                <a:lnTo>
                  <a:pt x="3321958" y="215236"/>
                </a:lnTo>
                <a:lnTo>
                  <a:pt x="3292560" y="180688"/>
                </a:lnTo>
                <a:lnTo>
                  <a:pt x="3260503" y="148631"/>
                </a:lnTo>
                <a:lnTo>
                  <a:pt x="3225955" y="119233"/>
                </a:lnTo>
                <a:lnTo>
                  <a:pt x="3189084" y="92663"/>
                </a:lnTo>
                <a:lnTo>
                  <a:pt x="3150059" y="69089"/>
                </a:lnTo>
                <a:lnTo>
                  <a:pt x="3109049" y="48680"/>
                </a:lnTo>
                <a:lnTo>
                  <a:pt x="3066221" y="31604"/>
                </a:lnTo>
                <a:lnTo>
                  <a:pt x="3021745" y="18030"/>
                </a:lnTo>
                <a:lnTo>
                  <a:pt x="2975787" y="8125"/>
                </a:lnTo>
                <a:lnTo>
                  <a:pt x="2928518" y="2059"/>
                </a:lnTo>
                <a:lnTo>
                  <a:pt x="2880105" y="0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772151" y="1834515"/>
            <a:ext cx="291465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tabLst>
                <a:tab pos="180975" algn="l"/>
              </a:tabLst>
            </a:pPr>
            <a:r>
              <a:rPr lang="en-US"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enior leader</a:t>
            </a:r>
            <a:r>
              <a:rPr lang="en-US"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s are able to make </a:t>
            </a:r>
            <a:r>
              <a:rPr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decision</a:t>
            </a:r>
            <a:r>
              <a:rPr lang="en-US" sz="1600" b="1" spc="-5" dirty="0">
                <a:solidFill>
                  <a:srgbClr val="FFFFFF"/>
                </a:solidFill>
                <a:latin typeface="Arial"/>
                <a:cs typeface="Arial"/>
              </a:rPr>
              <a:t>s at the speed of </a:t>
            </a:r>
            <a:r>
              <a:rPr lang="en-US"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relevance in a complex environment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72150" y="3033236"/>
            <a:ext cx="3140201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0975" algn="l"/>
              </a:tabLst>
            </a:pPr>
            <a:r>
              <a:rPr lang="en-US" sz="1600" b="1" spc="-5" dirty="0" smtClean="0">
                <a:solidFill>
                  <a:srgbClr val="FFFFFF"/>
                </a:solidFill>
                <a:latin typeface="Arial"/>
                <a:cs typeface="Arial"/>
              </a:rPr>
              <a:t>Operations and resources are aligned with strategic priorities and integrated globally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72150" y="3985736"/>
            <a:ext cx="3064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80975" algn="l"/>
              </a:tabLst>
            </a:pPr>
            <a:r>
              <a:rPr lang="en-US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A lethal, agile Joint Force possesses a competitive advantage over any adversary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global integration achieved?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sp>
        <p:nvSpPr>
          <p:cNvPr id="34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Intent: </a:t>
            </a:r>
            <a:r>
              <a:rPr lang="en-US" b="0" dirty="0" smtClean="0"/>
              <a:t>Develop a top-down, iterative approach to synchronize activities and resources in time, space, and purpose—across Combatant Commands</a:t>
            </a:r>
          </a:p>
          <a:p>
            <a:pPr lvl="1"/>
            <a:r>
              <a:rPr lang="en-US" sz="1800" b="0" dirty="0" smtClean="0"/>
              <a:t>Apply a global perspective to trans-regional problems</a:t>
            </a:r>
          </a:p>
          <a:p>
            <a:pPr lvl="1"/>
            <a:r>
              <a:rPr lang="en-US" sz="1800" b="0" dirty="0" smtClean="0"/>
              <a:t>Shift planning from a regional, OPLAN construct to a campaign mindset</a:t>
            </a:r>
          </a:p>
          <a:p>
            <a:pPr lvl="1"/>
            <a:r>
              <a:rPr lang="en-US" sz="1800" b="0" dirty="0" smtClean="0"/>
              <a:t>Orient day-to-day activities to support policy objectives that advance national interests</a:t>
            </a:r>
          </a:p>
          <a:p>
            <a:r>
              <a:rPr lang="en-US" dirty="0" smtClean="0"/>
              <a:t>How this is achieved:</a:t>
            </a:r>
          </a:p>
          <a:p>
            <a:pPr lvl="1"/>
            <a:r>
              <a:rPr lang="en-US" sz="1800" b="0" dirty="0" smtClean="0"/>
              <a:t>The NDS is the “what,” the NMS is the “how”</a:t>
            </a:r>
          </a:p>
          <a:p>
            <a:pPr lvl="1"/>
            <a:r>
              <a:rPr lang="en-US" sz="1800" b="0" dirty="0" smtClean="0"/>
              <a:t>Joint Strategic Campaign Plan (JSCP) provides measurable, intermediate military objectives and guidance for combatant commands</a:t>
            </a:r>
          </a:p>
          <a:p>
            <a:pPr lvl="1"/>
            <a:r>
              <a:rPr lang="en-US" sz="1800" b="0" dirty="0" smtClean="0"/>
              <a:t>Global Campaign Plans (GCPs) group all planning and execution efforts for a problem set under a single global construct -- driven and approved by the Secretary of Defense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Integration: </a:t>
            </a:r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spc="-5" dirty="0" smtClean="0"/>
              <a:t>UNCLASSIFIED</a:t>
            </a:r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Intent: </a:t>
            </a:r>
            <a:r>
              <a:rPr lang="en-US" b="0" dirty="0" smtClean="0"/>
              <a:t>Develop a process that frames decisions, synthesizes information and intelligence, and enables senior leaders to make decisions at the speed of relevance </a:t>
            </a:r>
          </a:p>
          <a:p>
            <a:r>
              <a:rPr lang="en-US" dirty="0" smtClean="0"/>
              <a:t>How this is achieved:</a:t>
            </a:r>
          </a:p>
          <a:p>
            <a:pPr lvl="1"/>
            <a:r>
              <a:rPr lang="en-US" sz="1800" b="0" dirty="0" smtClean="0"/>
              <a:t>A baseline for senior leaders </a:t>
            </a:r>
            <a:r>
              <a:rPr lang="en-US" sz="1800" b="0" dirty="0"/>
              <a:t>to “See the </a:t>
            </a:r>
            <a:r>
              <a:rPr lang="en-US" sz="1800" b="0" dirty="0" smtClean="0"/>
              <a:t>force”</a:t>
            </a:r>
          </a:p>
          <a:p>
            <a:pPr lvl="2"/>
            <a:r>
              <a:rPr lang="en-US" sz="1600" b="0" dirty="0" smtClean="0"/>
              <a:t>Common intelligence and operations picture</a:t>
            </a:r>
          </a:p>
          <a:p>
            <a:pPr lvl="2"/>
            <a:r>
              <a:rPr lang="en-US" sz="1600" b="0" dirty="0" smtClean="0"/>
              <a:t>Shared understanding of global force posture</a:t>
            </a:r>
          </a:p>
          <a:p>
            <a:pPr lvl="1"/>
            <a:r>
              <a:rPr lang="en-US" sz="1800" b="0" dirty="0" smtClean="0"/>
              <a:t>Test plans and concepts through rigorous exercises and war games</a:t>
            </a:r>
          </a:p>
          <a:p>
            <a:pPr lvl="2"/>
            <a:r>
              <a:rPr lang="en-US" sz="1600" b="0" dirty="0" smtClean="0"/>
              <a:t>Test command and control structures</a:t>
            </a:r>
          </a:p>
          <a:p>
            <a:pPr lvl="2"/>
            <a:r>
              <a:rPr lang="en-US" sz="1600" b="0" dirty="0" smtClean="0"/>
              <a:t>Identify gaps and seams between combatant commands</a:t>
            </a:r>
          </a:p>
          <a:p>
            <a:pPr lvl="2"/>
            <a:r>
              <a:rPr lang="en-US" sz="1600" b="0" dirty="0" smtClean="0"/>
              <a:t>Inform strategic assessments and resource allocation</a:t>
            </a:r>
          </a:p>
          <a:p>
            <a:pPr lvl="1"/>
            <a:r>
              <a:rPr lang="en-US" sz="1800" b="0" dirty="0" smtClean="0"/>
              <a:t>Build a routine dialogue to support senior leader decision making</a:t>
            </a:r>
          </a:p>
          <a:p>
            <a:pPr lvl="2"/>
            <a:r>
              <a:rPr lang="en-US" sz="1600" b="0" dirty="0" smtClean="0"/>
              <a:t>Enable implicit communication among senior leaders</a:t>
            </a:r>
          </a:p>
          <a:p>
            <a:pPr lvl="2"/>
            <a:r>
              <a:rPr lang="en-US" sz="1600" b="0" dirty="0" smtClean="0"/>
              <a:t>Facilitate rapid decision making in times of crisis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Integration: Decision Making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lang="en-US" spc="-5" dirty="0" smtClean="0"/>
              <a:t>UNCLASSIFIED</a:t>
            </a:r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51776"/>
            <a:ext cx="8382000" cy="5257800"/>
          </a:xfrm>
        </p:spPr>
        <p:txBody>
          <a:bodyPr/>
          <a:lstStyle/>
          <a:p>
            <a:r>
              <a:rPr lang="en-US" dirty="0" smtClean="0"/>
              <a:t>Intent: </a:t>
            </a:r>
            <a:r>
              <a:rPr lang="en-US" b="0" dirty="0" smtClean="0"/>
              <a:t>Optimize the way we posture capabilities globally to meet day-to-day requirements while maintaining the readiness and agility of the Joint Force to respond to the unexpected</a:t>
            </a:r>
          </a:p>
          <a:p>
            <a:r>
              <a:rPr lang="en-US" dirty="0" smtClean="0"/>
              <a:t>How this is achieved:</a:t>
            </a:r>
          </a:p>
          <a:p>
            <a:pPr lvl="1"/>
            <a:r>
              <a:rPr lang="en-US" sz="1800" b="0" dirty="0" smtClean="0"/>
              <a:t>Adapt force management processes to align resources to strategic priorities</a:t>
            </a:r>
          </a:p>
          <a:p>
            <a:pPr lvl="2"/>
            <a:r>
              <a:rPr lang="en-US" sz="1600" b="0" dirty="0" smtClean="0"/>
              <a:t>“Set the Globe” from strategy to attain NDS and NMS outcomes</a:t>
            </a:r>
          </a:p>
          <a:p>
            <a:pPr lvl="2"/>
            <a:r>
              <a:rPr lang="en-US" sz="1600" b="0" dirty="0" smtClean="0"/>
              <a:t>Identify risks, trade-offs, and opportunities</a:t>
            </a:r>
          </a:p>
          <a:p>
            <a:pPr lvl="1"/>
            <a:r>
              <a:rPr lang="en-US" sz="1800" b="0" dirty="0" smtClean="0"/>
              <a:t>Implement Dynamic Force Employment (DFE)</a:t>
            </a:r>
          </a:p>
          <a:p>
            <a:pPr lvl="2"/>
            <a:r>
              <a:rPr lang="en-US" sz="1600" b="0" dirty="0" smtClean="0"/>
              <a:t>Meet combatant command requirements and build readiness </a:t>
            </a:r>
          </a:p>
          <a:p>
            <a:pPr lvl="2"/>
            <a:r>
              <a:rPr lang="en-US" sz="1600" b="0" dirty="0" smtClean="0"/>
              <a:t>Retain the ability to respond to the unexpected</a:t>
            </a:r>
          </a:p>
          <a:p>
            <a:pPr lvl="2"/>
            <a:r>
              <a:rPr lang="en-US" sz="1600" b="0" dirty="0" smtClean="0"/>
              <a:t>Be strategically predictable and operationally unpredictable</a:t>
            </a:r>
          </a:p>
          <a:p>
            <a:pPr lvl="1"/>
            <a:r>
              <a:rPr lang="en-US" sz="1800" b="0" dirty="0" smtClean="0"/>
              <a:t>Develop innovative solutions</a:t>
            </a:r>
          </a:p>
          <a:p>
            <a:pPr lvl="2"/>
            <a:r>
              <a:rPr lang="en-US" sz="1600" b="0" dirty="0" smtClean="0"/>
              <a:t>Visualize complex strategic environment</a:t>
            </a:r>
          </a:p>
          <a:p>
            <a:pPr lvl="2"/>
            <a:r>
              <a:rPr lang="en-US" sz="1600" b="0" dirty="0" smtClean="0"/>
              <a:t>Leverage AI to better understand trade-offs and manage risk</a:t>
            </a:r>
          </a:p>
          <a:p>
            <a:pPr lvl="2"/>
            <a:r>
              <a:rPr lang="en-US" sz="1600" b="0" dirty="0" smtClean="0"/>
              <a:t>Dynamically “set the globe” to maximize flexibility, agility, responsiveness</a:t>
            </a:r>
          </a:p>
          <a:p>
            <a:pPr lvl="2"/>
            <a:r>
              <a:rPr lang="en-US" sz="1600" b="0" dirty="0" smtClean="0"/>
              <a:t>Provide greater decision space to senior leaders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Integration: Force Management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Holder 2"/>
          <p:cNvSpPr>
            <a:spLocks noGrp="1"/>
          </p:cNvSpPr>
          <p:nvPr>
            <p:ph type="ftr" sz="quarter" idx="4294967295"/>
          </p:nvPr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00AE50"/>
                </a:solidFill>
                <a:latin typeface="Arial"/>
                <a:cs typeface="Arial"/>
              </a:defRPr>
            </a:lvl1pPr>
          </a:lstStyle>
          <a:p>
            <a:pPr marL="12700" algn="r">
              <a:lnSpc>
                <a:spcPts val="1425"/>
              </a:lnSpc>
            </a:pPr>
            <a:r>
              <a:rPr spc="-5" dirty="0" smtClean="0"/>
              <a:t>UNCLASSIFIED</a:t>
            </a:r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Intent: </a:t>
            </a:r>
            <a:r>
              <a:rPr lang="en-US" b="0" dirty="0" smtClean="0"/>
              <a:t>Maintain a balanced inventory of capabilities of capacities today and deliver a more lethal, agile Joint Force for the future</a:t>
            </a:r>
          </a:p>
          <a:p>
            <a:r>
              <a:rPr lang="en-US" dirty="0" smtClean="0"/>
              <a:t>How this is achieved:</a:t>
            </a:r>
          </a:p>
          <a:p>
            <a:pPr lvl="1"/>
            <a:r>
              <a:rPr lang="en-US" sz="1800" b="0" dirty="0" smtClean="0"/>
              <a:t>Concepts provide a flexible “aim-point” for what the Joint Force must do and the capabilities required in the future</a:t>
            </a:r>
          </a:p>
          <a:p>
            <a:pPr lvl="2"/>
            <a:r>
              <a:rPr lang="en-US" sz="1600" b="0" dirty="0" smtClean="0"/>
              <a:t>Joint Operating Environment (JOE) describes the future security environment</a:t>
            </a:r>
          </a:p>
          <a:p>
            <a:pPr lvl="2"/>
            <a:r>
              <a:rPr lang="en-US" sz="1600" b="0" dirty="0" smtClean="0"/>
              <a:t>Capstone Concept for Joint Operations (CCJO) provides a futures “common-playbook” for the Joint Force</a:t>
            </a:r>
          </a:p>
          <a:p>
            <a:pPr lvl="1"/>
            <a:r>
              <a:rPr lang="en-US" sz="1800" b="0" dirty="0" smtClean="0"/>
              <a:t>Strategic assessments benchmark Joint Force’s ability to meet today’s strategy and adapt for future requirements</a:t>
            </a:r>
          </a:p>
          <a:p>
            <a:pPr lvl="2"/>
            <a:r>
              <a:rPr lang="en-US" sz="1600" b="0" dirty="0" smtClean="0"/>
              <a:t>Joint Military Net Assessment compares our trajectory compared to adversaries</a:t>
            </a:r>
          </a:p>
          <a:p>
            <a:pPr lvl="2"/>
            <a:r>
              <a:rPr lang="en-US" sz="1600" b="0" dirty="0" smtClean="0"/>
              <a:t>Analytic baseline for materiel and non-materiel requirements</a:t>
            </a:r>
          </a:p>
          <a:p>
            <a:pPr lvl="2"/>
            <a:r>
              <a:rPr lang="en-US" sz="1600" b="0" dirty="0" smtClean="0"/>
              <a:t>Assess capabilities to identify gaps and solutions and improve competitive advantage</a:t>
            </a:r>
          </a:p>
          <a:p>
            <a:pPr lvl="1"/>
            <a:r>
              <a:rPr lang="en-US" sz="1800" b="0" dirty="0" smtClean="0"/>
              <a:t>Ensure technological and operational superiority today and tomorrow</a:t>
            </a:r>
          </a:p>
          <a:p>
            <a:pPr lvl="2"/>
            <a:r>
              <a:rPr lang="en-US" sz="1600" b="0" dirty="0" smtClean="0"/>
              <a:t>Adapt capabilities to ensure our competitive advantage today</a:t>
            </a:r>
          </a:p>
          <a:p>
            <a:pPr lvl="2"/>
            <a:r>
              <a:rPr lang="en-US" sz="1600" b="0" dirty="0" smtClean="0"/>
              <a:t>Innovate through technology &amp; asymmetric solutions for tomorrow</a:t>
            </a:r>
          </a:p>
          <a:p>
            <a:pPr lvl="2"/>
            <a:r>
              <a:rPr lang="en-US" sz="1600" b="0" dirty="0" smtClean="0"/>
              <a:t>Advice for investment and divestment efforts for solutions across DOTMLPF-P</a:t>
            </a:r>
            <a:endParaRPr lang="en-US" sz="16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Integration: Force Development &amp; Design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Holder 2"/>
          <p:cNvSpPr txBox="1">
            <a:spLocks/>
          </p:cNvSpPr>
          <p:nvPr/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rgbClr val="00AE5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lnSpc>
                <a:spcPts val="1425"/>
              </a:lnSpc>
            </a:pPr>
            <a:r>
              <a:rPr lang="en-US" spc="-5" smtClean="0"/>
              <a:t>UNCLASSIFIED</a:t>
            </a:r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2410" y="18288"/>
            <a:ext cx="1670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-5" dirty="0" smtClean="0">
                <a:solidFill>
                  <a:srgbClr val="00AE50"/>
                </a:solidFill>
                <a:latin typeface="Arial"/>
                <a:cs typeface="Arial"/>
              </a:rPr>
              <a:t>UNCLASSIFIED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assessments</a:t>
            </a:r>
            <a:r>
              <a:rPr lang="en-US" b="0" dirty="0" smtClean="0"/>
              <a:t> underpin Global Integration efforts through the analytic rigor to inform both our ability to meet the current strategy and develop a future force that maintains our competitive advantage.</a:t>
            </a:r>
          </a:p>
          <a:p>
            <a:r>
              <a:rPr lang="en-US" dirty="0" smtClean="0"/>
              <a:t>How this is achieved:</a:t>
            </a:r>
          </a:p>
          <a:p>
            <a:pPr lvl="1"/>
            <a:r>
              <a:rPr lang="en-US" sz="1800" b="0" dirty="0" smtClean="0"/>
              <a:t>The Chairman’s Risk Assessment (CRA):</a:t>
            </a:r>
          </a:p>
          <a:p>
            <a:pPr lvl="2"/>
            <a:r>
              <a:rPr lang="en-US" sz="1600" b="0" dirty="0" smtClean="0"/>
              <a:t>Cornerstone of the assessment process</a:t>
            </a:r>
          </a:p>
          <a:p>
            <a:pPr lvl="2"/>
            <a:r>
              <a:rPr lang="en-US" sz="1600" b="0" dirty="0" smtClean="0"/>
              <a:t>Evaluates the Joint Force’s ability to execute the current strategy</a:t>
            </a:r>
          </a:p>
          <a:p>
            <a:pPr lvl="2"/>
            <a:r>
              <a:rPr lang="en-US" sz="1600" b="0" dirty="0" smtClean="0"/>
              <a:t>Provides a global perspective of risk across the entire Joint Force</a:t>
            </a:r>
          </a:p>
          <a:p>
            <a:pPr lvl="1"/>
            <a:r>
              <a:rPr lang="en-US" sz="1800" b="0" dirty="0" smtClean="0"/>
              <a:t>The Joint Military Net Assessment (JMNA):</a:t>
            </a:r>
          </a:p>
          <a:p>
            <a:pPr lvl="2"/>
            <a:r>
              <a:rPr lang="en-US" sz="1600" b="0" dirty="0" smtClean="0"/>
              <a:t>Benchmarks capability/capacity against pacing threats today</a:t>
            </a:r>
            <a:endParaRPr lang="en-US" sz="1400" b="0" dirty="0" smtClean="0"/>
          </a:p>
          <a:p>
            <a:pPr lvl="2"/>
            <a:r>
              <a:rPr lang="en-US" sz="1600" b="0" dirty="0" smtClean="0"/>
              <a:t>Compares our trajectory vis-à-vis adversaries </a:t>
            </a:r>
          </a:p>
          <a:p>
            <a:pPr lvl="2"/>
            <a:r>
              <a:rPr lang="en-US" sz="1600" b="0" dirty="0" smtClean="0"/>
              <a:t>Provides analytic baseline for future requirements, identifies areas for innovation</a:t>
            </a:r>
          </a:p>
          <a:p>
            <a:pPr lvl="1"/>
            <a:r>
              <a:rPr lang="en-US" sz="1800" b="0" dirty="0" smtClean="0"/>
              <a:t>Integrate assessments and exercises:</a:t>
            </a:r>
          </a:p>
          <a:p>
            <a:pPr lvl="2"/>
            <a:r>
              <a:rPr lang="en-US" sz="1600" b="0" dirty="0" smtClean="0"/>
              <a:t>Simulates all aspects of warfighting, from the tactical to the strategic</a:t>
            </a:r>
          </a:p>
          <a:p>
            <a:pPr lvl="2"/>
            <a:r>
              <a:rPr lang="en-US" sz="1600" b="0" dirty="0" smtClean="0"/>
              <a:t>Tests potential materiel and non-materiel solutions</a:t>
            </a:r>
          </a:p>
          <a:p>
            <a:pPr lvl="2"/>
            <a:r>
              <a:rPr lang="en-US" sz="1600" b="0" dirty="0" smtClean="0"/>
              <a:t>Advances interoperability with allies and partners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Re-invigorated Strategic Assessments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60167-4931-47E6-BA6A-407CBD079E4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Holder 2"/>
          <p:cNvSpPr txBox="1">
            <a:spLocks/>
          </p:cNvSpPr>
          <p:nvPr/>
        </p:nvSpPr>
        <p:spPr>
          <a:xfrm>
            <a:off x="7239000" y="6675438"/>
            <a:ext cx="1671637" cy="19526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rgbClr val="00AE5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lnSpc>
                <a:spcPts val="1425"/>
              </a:lnSpc>
            </a:pPr>
            <a:r>
              <a:rPr lang="en-US" spc="-5" smtClean="0"/>
              <a:t>UNCLASSIFIED</a:t>
            </a:r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oint Staff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114FFB"/>
        </a:accent1>
        <a:accent2>
          <a:srgbClr val="FAFD00"/>
        </a:accent2>
        <a:accent3>
          <a:srgbClr val="FFFFFF"/>
        </a:accent3>
        <a:accent4>
          <a:srgbClr val="000000"/>
        </a:accent4>
        <a:accent5>
          <a:srgbClr val="AAB2FD"/>
        </a:accent5>
        <a:accent6>
          <a:srgbClr val="E3E5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1210</Words>
  <Application>Microsoft Office PowerPoint</Application>
  <PresentationFormat>On-screen Show (4:3)</PresentationFormat>
  <Paragraphs>184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Joint Staff</vt:lpstr>
      <vt:lpstr>Chairman’s Vision of Global Integration</vt:lpstr>
      <vt:lpstr>Why Global Integration?</vt:lpstr>
      <vt:lpstr>Global Integration Case Study: North Korea</vt:lpstr>
      <vt:lpstr>How is global integration achieved?</vt:lpstr>
      <vt:lpstr>Global Integration: Planning</vt:lpstr>
      <vt:lpstr>Global Integration: Decision Making</vt:lpstr>
      <vt:lpstr>Global Integration: Force Management</vt:lpstr>
      <vt:lpstr>Global Integration: Force Development &amp; Design</vt:lpstr>
      <vt:lpstr>Re-invigorated Strategic Assessments</vt:lpstr>
      <vt:lpstr>Conclusion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Integration</dc:title>
  <dc:creator>francis.j.park.mil</dc:creator>
  <cp:lastModifiedBy>Palmer, Glenn P CTR JS J7 (US)</cp:lastModifiedBy>
  <cp:revision>64</cp:revision>
  <cp:lastPrinted>2018-05-08T15:34:07Z</cp:lastPrinted>
  <dcterms:created xsi:type="dcterms:W3CDTF">2018-04-24T12:00:01Z</dcterms:created>
  <dcterms:modified xsi:type="dcterms:W3CDTF">2018-05-15T13:45:12Z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2018-04-24T00:00:00Z</vt:filetime>
  </property>
  <property fmtid="{D5CDD505-2E9C-101B-9397-08002B2CF9AE}" pid="3" name="LastSaved">
    <vt:filetime>2018-04-24T00:00:00Z</vt:filetime>
  </property>
</Properties>
</file>