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  <p:sldMasterId id="2147483717" r:id="rId6"/>
  </p:sldMasterIdLst>
  <p:notesMasterIdLst>
    <p:notesMasterId r:id="rId19"/>
  </p:notesMasterIdLst>
  <p:handoutMasterIdLst>
    <p:handoutMasterId r:id="rId20"/>
  </p:handoutMasterIdLst>
  <p:sldIdLst>
    <p:sldId id="278" r:id="rId7"/>
    <p:sldId id="294" r:id="rId8"/>
    <p:sldId id="290" r:id="rId9"/>
    <p:sldId id="293" r:id="rId10"/>
    <p:sldId id="296" r:id="rId11"/>
    <p:sldId id="297" r:id="rId12"/>
    <p:sldId id="279" r:id="rId13"/>
    <p:sldId id="295" r:id="rId14"/>
    <p:sldId id="298" r:id="rId15"/>
    <p:sldId id="285" r:id="rId16"/>
    <p:sldId id="280" r:id="rId17"/>
    <p:sldId id="292" r:id="rId1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rgbClr val="FFFFFF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rgbClr val="FFFFFF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rgbClr val="FFFFFF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rgbClr val="FFFFFF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rgbClr val="FFFFFF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rgbClr val="FFFFFF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rgbClr val="FFFFFF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rgbClr val="FFFFFF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rgbClr val="FFFFFF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LLACE, ERIC S GG-14 USAF JIOWC/CPTS" initials="WESGUJ" lastIdx="6" clrIdx="0">
    <p:extLst>
      <p:ext uri="{19B8F6BF-5375-455C-9EA6-DF929625EA0E}">
        <p15:presenceInfo xmlns:p15="http://schemas.microsoft.com/office/powerpoint/2012/main" userId="S-1-5-21-1271409858-1095883707-2794662393-322790" providerId="AD"/>
      </p:ext>
    </p:extLst>
  </p:cmAuthor>
  <p:cmAuthor id="2" name="evansth" initials="e" lastIdx="1" clrIdx="1">
    <p:extLst>
      <p:ext uri="{19B8F6BF-5375-455C-9EA6-DF929625EA0E}">
        <p15:presenceInfo xmlns:p15="http://schemas.microsoft.com/office/powerpoint/2012/main" userId="evanst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8000"/>
    <a:srgbClr val="081D58"/>
    <a:srgbClr val="00279F"/>
    <a:srgbClr val="FFFFFF"/>
    <a:srgbClr val="FDE3BA"/>
    <a:srgbClr val="316501"/>
    <a:srgbClr val="7FFF00"/>
    <a:srgbClr val="EF910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324" autoAdjust="0"/>
  </p:normalViewPr>
  <p:slideViewPr>
    <p:cSldViewPr>
      <p:cViewPr varScale="1">
        <p:scale>
          <a:sx n="59" d="100"/>
          <a:sy n="5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>
        <p:scale>
          <a:sx n="60" d="100"/>
          <a:sy n="60" d="100"/>
        </p:scale>
        <p:origin x="-2112" y="-34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-1588"/>
            <a:ext cx="3038476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18" tIns="0" rIns="19018" bIns="0" numCol="1" anchor="t" anchorCtr="0" compatLnSpc="1">
            <a:prstTxWarp prst="textNoShape">
              <a:avLst/>
            </a:prstTxWarp>
          </a:bodyPr>
          <a:lstStyle>
            <a:lvl1pPr defTabSz="960438">
              <a:defRPr sz="1000" b="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-1588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18" tIns="0" rIns="19018" bIns="0" numCol="1" anchor="t" anchorCtr="0" compatLnSpc="1">
            <a:prstTxWarp prst="textNoShape">
              <a:avLst/>
            </a:prstTxWarp>
          </a:bodyPr>
          <a:lstStyle>
            <a:lvl1pPr algn="r" defTabSz="960438">
              <a:defRPr sz="1000" b="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588" y="8832850"/>
            <a:ext cx="3038476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18" tIns="0" rIns="19018" bIns="0" numCol="1" anchor="b" anchorCtr="0" compatLnSpc="1">
            <a:prstTxWarp prst="textNoShape">
              <a:avLst/>
            </a:prstTxWarp>
          </a:bodyPr>
          <a:lstStyle>
            <a:lvl1pPr defTabSz="960438">
              <a:defRPr sz="1000" b="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285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18" tIns="0" rIns="19018" bIns="0" numCol="1" anchor="b" anchorCtr="0" compatLnSpc="1">
            <a:prstTxWarp prst="textNoShape">
              <a:avLst/>
            </a:prstTxWarp>
          </a:bodyPr>
          <a:lstStyle>
            <a:lvl1pPr algn="r" defTabSz="960438">
              <a:defRPr sz="1000" b="0" i="1"/>
            </a:lvl1pPr>
          </a:lstStyle>
          <a:p>
            <a:pPr>
              <a:defRPr/>
            </a:pPr>
            <a:fld id="{191584FA-26E7-4708-BFF6-87DEC76539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93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-1588"/>
            <a:ext cx="3038476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18" tIns="0" rIns="19018" bIns="0" numCol="1" anchor="t" anchorCtr="0" compatLnSpc="1">
            <a:prstTxWarp prst="textNoShape">
              <a:avLst/>
            </a:prstTxWarp>
          </a:bodyPr>
          <a:lstStyle>
            <a:lvl1pPr defTabSz="960438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-1588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18" tIns="0" rIns="19018" bIns="0" numCol="1" anchor="t" anchorCtr="0" compatLnSpc="1">
            <a:prstTxWarp prst="textNoShape">
              <a:avLst/>
            </a:prstTxWarp>
          </a:bodyPr>
          <a:lstStyle>
            <a:lvl1pPr algn="r" defTabSz="960438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8832850"/>
            <a:ext cx="3038476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18" tIns="0" rIns="19018" bIns="0" numCol="1" anchor="b" anchorCtr="0" compatLnSpc="1">
            <a:prstTxWarp prst="textNoShape">
              <a:avLst/>
            </a:prstTxWarp>
          </a:bodyPr>
          <a:lstStyle>
            <a:lvl1pPr defTabSz="960438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285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18" tIns="0" rIns="19018" bIns="0" numCol="1" anchor="b" anchorCtr="0" compatLnSpc="1">
            <a:prstTxWarp prst="textNoShape">
              <a:avLst/>
            </a:prstTxWarp>
          </a:bodyPr>
          <a:lstStyle>
            <a:lvl1pPr algn="r" defTabSz="960438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773F8219-2508-49CC-A947-38FF5E89F9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5313"/>
            <a:ext cx="5145087" cy="443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581" tIns="41205" rIns="85581" bIns="412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7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9513" y="695325"/>
            <a:ext cx="4652962" cy="3489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3698929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5248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12750" algn="l" defTabSz="85248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30263" algn="l" defTabSz="85248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228725" algn="l" defTabSz="85248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657350" algn="l" defTabSz="85248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Defines</a:t>
            </a:r>
            <a:r>
              <a:rPr lang="en-US" baseline="0" dirty="0" smtClean="0"/>
              <a:t> topic:  Fundamentals of the Information Joint Function</a:t>
            </a:r>
          </a:p>
          <a:p>
            <a:r>
              <a:rPr lang="en-US" baseline="0" dirty="0" smtClean="0"/>
              <a:t>Starts logic trail:  Reason for Information Joint Function</a:t>
            </a:r>
          </a:p>
          <a:p>
            <a:endParaRPr lang="en-US" baseline="0" dirty="0" smtClean="0"/>
          </a:p>
          <a:p>
            <a:r>
              <a:rPr lang="en-US" baseline="0" dirty="0" smtClean="0"/>
              <a:t>CJCS – Chairman of the Joint Chiefs of Staff</a:t>
            </a:r>
          </a:p>
          <a:p>
            <a:r>
              <a:rPr lang="en-US" baseline="0" dirty="0" smtClean="0"/>
              <a:t>IE – Information Environment</a:t>
            </a:r>
          </a:p>
          <a:p>
            <a:r>
              <a:rPr lang="en-US" baseline="0" dirty="0" smtClean="0"/>
              <a:t>IOT – In order to</a:t>
            </a:r>
          </a:p>
          <a:p>
            <a:r>
              <a:rPr lang="en-US" baseline="0" dirty="0" smtClean="0"/>
              <a:t>LOE – Line of operations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F8219-2508-49CC-A947-38FF5E89F99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720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407BC8A-D09B-4228-8516-1BA631E052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Proposed construct to clarify linkages:</a:t>
            </a:r>
          </a:p>
          <a:p>
            <a:r>
              <a:rPr lang="en-US" dirty="0" smtClean="0"/>
              <a:t>• Joint Staff J7 presented a proposed construct which clarifies how information related</a:t>
            </a:r>
          </a:p>
          <a:p>
            <a:r>
              <a:rPr lang="en-US" dirty="0" smtClean="0"/>
              <a:t>terms link together.</a:t>
            </a:r>
          </a:p>
          <a:p>
            <a:r>
              <a:rPr lang="en-US" dirty="0" smtClean="0"/>
              <a:t>• The ESG agreed that the proposed construct is a viable framework and should be used</a:t>
            </a:r>
          </a:p>
          <a:p>
            <a:r>
              <a:rPr lang="en-US" dirty="0" smtClean="0"/>
              <a:t>as a guide for updating both doctrine and policy.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279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36CAE1-A5BF-4364-83C2-8B8198D9108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2810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00146E-F3EC-4A25-A80B-E563D88989E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098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852488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/>
              <a:t>Defines topic:  Fundamentals of the </a:t>
            </a:r>
            <a:r>
              <a:rPr lang="en-US" altLang="en-US" i="1" dirty="0" smtClean="0">
                <a:solidFill>
                  <a:srgbClr val="0000FF"/>
                </a:solidFill>
              </a:rPr>
              <a:t>Information</a:t>
            </a:r>
            <a:r>
              <a:rPr lang="en-US" altLang="en-US" dirty="0" smtClean="0"/>
              <a:t> Joint Function</a:t>
            </a:r>
          </a:p>
          <a:p>
            <a:pPr marL="0" marR="0" indent="0" algn="l" defTabSz="852488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/>
              <a:t>Starts logic trail:  Reasons for </a:t>
            </a:r>
            <a:r>
              <a:rPr lang="en-US" altLang="en-US" i="1" dirty="0" smtClean="0">
                <a:solidFill>
                  <a:srgbClr val="0000FF"/>
                </a:solidFill>
              </a:rPr>
              <a:t>Information</a:t>
            </a:r>
            <a:r>
              <a:rPr lang="en-US" altLang="en-US" dirty="0" smtClean="0"/>
              <a:t> Joint Function</a:t>
            </a:r>
          </a:p>
          <a:p>
            <a:pPr marL="0" marR="0" indent="0" algn="l" defTabSz="852488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852488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CJCS – Chairman of the Joint Chiefs of Staff</a:t>
            </a:r>
          </a:p>
          <a:p>
            <a:pPr marL="0" marR="0" indent="0" algn="l" defTabSz="852488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IE – information</a:t>
            </a:r>
            <a:r>
              <a:rPr lang="en-US" baseline="0" dirty="0" smtClean="0"/>
              <a:t> environment</a:t>
            </a:r>
          </a:p>
          <a:p>
            <a:pPr marL="0" marR="0" indent="0" algn="l" defTabSz="852488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IOT – in order to</a:t>
            </a:r>
          </a:p>
          <a:p>
            <a:pPr marL="0" marR="0" indent="0" algn="l" defTabSz="852488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LOE – line of operation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F8219-2508-49CC-A947-38FF5E89F99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1745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Army looking at Information as a warfighting Function; USMC adopted information as a warfighting function; Air Force stood up Info warfare tiger team to evaluate impact on Air Force.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F8219-2508-49CC-A947-38FF5E89F99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192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F8219-2508-49CC-A947-38FF5E89F99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000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76200" y="746125"/>
            <a:ext cx="8991600" cy="152400"/>
            <a:chOff x="0" y="576"/>
            <a:chExt cx="5282" cy="189"/>
          </a:xfrm>
        </p:grpSpPr>
        <p:grpSp>
          <p:nvGrpSpPr>
            <p:cNvPr id="5" name="Group 8"/>
            <p:cNvGrpSpPr>
              <a:grpSpLocks/>
            </p:cNvGrpSpPr>
            <p:nvPr/>
          </p:nvGrpSpPr>
          <p:grpSpPr bwMode="auto">
            <a:xfrm>
              <a:off x="5158" y="576"/>
              <a:ext cx="124" cy="189"/>
              <a:chOff x="5158" y="576"/>
              <a:chExt cx="124" cy="189"/>
            </a:xfrm>
          </p:grpSpPr>
          <p:sp>
            <p:nvSpPr>
              <p:cNvPr id="20" name="Rectangle 9"/>
              <p:cNvSpPr>
                <a:spLocks noChangeArrowheads="1"/>
              </p:cNvSpPr>
              <p:nvPr/>
            </p:nvSpPr>
            <p:spPr bwMode="auto">
              <a:xfrm>
                <a:off x="5252" y="576"/>
                <a:ext cx="30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 b="1">
                    <a:solidFill>
                      <a:srgbClr val="FFFFFF"/>
                    </a:solidFill>
                    <a:latin typeface="Arial" charset="0"/>
                  </a:defRPr>
                </a:lvl1pPr>
                <a:lvl2pPr marL="742950" indent="-285750">
                  <a:defRPr sz="1600" b="1">
                    <a:solidFill>
                      <a:srgbClr val="FFFFFF"/>
                    </a:solidFill>
                    <a:latin typeface="Arial" charset="0"/>
                  </a:defRPr>
                </a:lvl2pPr>
                <a:lvl3pPr marL="11430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3pPr>
                <a:lvl4pPr marL="16002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4pPr>
                <a:lvl5pPr marL="20574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21" name="Rectangle 10"/>
              <p:cNvSpPr>
                <a:spLocks noChangeArrowheads="1"/>
              </p:cNvSpPr>
              <p:nvPr/>
            </p:nvSpPr>
            <p:spPr bwMode="auto">
              <a:xfrm>
                <a:off x="5158" y="576"/>
                <a:ext cx="60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 b="1">
                    <a:solidFill>
                      <a:srgbClr val="FFFFFF"/>
                    </a:solidFill>
                    <a:latin typeface="Arial" charset="0"/>
                  </a:defRPr>
                </a:lvl1pPr>
                <a:lvl2pPr marL="742950" indent="-285750">
                  <a:defRPr sz="1600" b="1">
                    <a:solidFill>
                      <a:srgbClr val="FFFFFF"/>
                    </a:solidFill>
                    <a:latin typeface="Arial" charset="0"/>
                  </a:defRPr>
                </a:lvl2pPr>
                <a:lvl3pPr marL="11430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3pPr>
                <a:lvl4pPr marL="16002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4pPr>
                <a:lvl5pPr marL="20574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6" name="Group 11"/>
            <p:cNvGrpSpPr>
              <a:grpSpLocks/>
            </p:cNvGrpSpPr>
            <p:nvPr/>
          </p:nvGrpSpPr>
          <p:grpSpPr bwMode="auto">
            <a:xfrm>
              <a:off x="4848" y="576"/>
              <a:ext cx="263" cy="189"/>
              <a:chOff x="4848" y="576"/>
              <a:chExt cx="263" cy="189"/>
            </a:xfrm>
          </p:grpSpPr>
          <p:sp>
            <p:nvSpPr>
              <p:cNvPr id="18" name="Rectangle 12"/>
              <p:cNvSpPr>
                <a:spLocks noChangeArrowheads="1"/>
              </p:cNvSpPr>
              <p:nvPr/>
            </p:nvSpPr>
            <p:spPr bwMode="auto">
              <a:xfrm>
                <a:off x="5018" y="576"/>
                <a:ext cx="93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 b="1">
                    <a:solidFill>
                      <a:srgbClr val="FFFFFF"/>
                    </a:solidFill>
                    <a:latin typeface="Arial" charset="0"/>
                  </a:defRPr>
                </a:lvl1pPr>
                <a:lvl2pPr marL="742950" indent="-285750">
                  <a:defRPr sz="1600" b="1">
                    <a:solidFill>
                      <a:srgbClr val="FFFFFF"/>
                    </a:solidFill>
                    <a:latin typeface="Arial" charset="0"/>
                  </a:defRPr>
                </a:lvl2pPr>
                <a:lvl3pPr marL="11430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3pPr>
                <a:lvl4pPr marL="16002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4pPr>
                <a:lvl5pPr marL="20574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9" name="Rectangle 13"/>
              <p:cNvSpPr>
                <a:spLocks noChangeArrowheads="1"/>
              </p:cNvSpPr>
              <p:nvPr/>
            </p:nvSpPr>
            <p:spPr bwMode="auto">
              <a:xfrm>
                <a:off x="4848" y="576"/>
                <a:ext cx="126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 b="1">
                    <a:solidFill>
                      <a:srgbClr val="FFFFFF"/>
                    </a:solidFill>
                    <a:latin typeface="Arial" charset="0"/>
                  </a:defRPr>
                </a:lvl1pPr>
                <a:lvl2pPr marL="742950" indent="-285750">
                  <a:defRPr sz="1600" b="1">
                    <a:solidFill>
                      <a:srgbClr val="FFFFFF"/>
                    </a:solidFill>
                    <a:latin typeface="Arial" charset="0"/>
                  </a:defRPr>
                </a:lvl2pPr>
                <a:lvl3pPr marL="11430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3pPr>
                <a:lvl4pPr marL="16002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4pPr>
                <a:lvl5pPr marL="20574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7" name="Group 14"/>
            <p:cNvGrpSpPr>
              <a:grpSpLocks/>
            </p:cNvGrpSpPr>
            <p:nvPr/>
          </p:nvGrpSpPr>
          <p:grpSpPr bwMode="auto">
            <a:xfrm>
              <a:off x="4418" y="576"/>
              <a:ext cx="386" cy="189"/>
              <a:chOff x="4418" y="576"/>
              <a:chExt cx="386" cy="189"/>
            </a:xfrm>
          </p:grpSpPr>
          <p:sp>
            <p:nvSpPr>
              <p:cNvPr id="16" name="Rectangle 15"/>
              <p:cNvSpPr>
                <a:spLocks noChangeArrowheads="1"/>
              </p:cNvSpPr>
              <p:nvPr/>
            </p:nvSpPr>
            <p:spPr bwMode="auto">
              <a:xfrm>
                <a:off x="4650" y="576"/>
                <a:ext cx="154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 b="1">
                    <a:solidFill>
                      <a:srgbClr val="FFFFFF"/>
                    </a:solidFill>
                    <a:latin typeface="Arial" charset="0"/>
                  </a:defRPr>
                </a:lvl1pPr>
                <a:lvl2pPr marL="742950" indent="-285750">
                  <a:defRPr sz="1600" b="1">
                    <a:solidFill>
                      <a:srgbClr val="FFFFFF"/>
                    </a:solidFill>
                    <a:latin typeface="Arial" charset="0"/>
                  </a:defRPr>
                </a:lvl2pPr>
                <a:lvl3pPr marL="11430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3pPr>
                <a:lvl4pPr marL="16002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4pPr>
                <a:lvl5pPr marL="20574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7" name="Rectangle 16"/>
              <p:cNvSpPr>
                <a:spLocks noChangeArrowheads="1"/>
              </p:cNvSpPr>
              <p:nvPr/>
            </p:nvSpPr>
            <p:spPr bwMode="auto">
              <a:xfrm>
                <a:off x="4418" y="576"/>
                <a:ext cx="187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 b="1">
                    <a:solidFill>
                      <a:srgbClr val="FFFFFF"/>
                    </a:solidFill>
                    <a:latin typeface="Arial" charset="0"/>
                  </a:defRPr>
                </a:lvl1pPr>
                <a:lvl2pPr marL="742950" indent="-285750">
                  <a:defRPr sz="1600" b="1">
                    <a:solidFill>
                      <a:srgbClr val="FFFFFF"/>
                    </a:solidFill>
                    <a:latin typeface="Arial" charset="0"/>
                  </a:defRPr>
                </a:lvl2pPr>
                <a:lvl3pPr marL="11430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3pPr>
                <a:lvl4pPr marL="16002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4pPr>
                <a:lvl5pPr marL="20574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8" name="Group 17"/>
            <p:cNvGrpSpPr>
              <a:grpSpLocks/>
            </p:cNvGrpSpPr>
            <p:nvPr/>
          </p:nvGrpSpPr>
          <p:grpSpPr bwMode="auto">
            <a:xfrm>
              <a:off x="3183" y="576"/>
              <a:ext cx="1191" cy="189"/>
              <a:chOff x="3183" y="576"/>
              <a:chExt cx="1191" cy="189"/>
            </a:xfrm>
          </p:grpSpPr>
          <p:sp>
            <p:nvSpPr>
              <p:cNvPr id="12" name="Rectangle 18"/>
              <p:cNvSpPr>
                <a:spLocks noChangeArrowheads="1"/>
              </p:cNvSpPr>
              <p:nvPr/>
            </p:nvSpPr>
            <p:spPr bwMode="auto">
              <a:xfrm>
                <a:off x="3558" y="576"/>
                <a:ext cx="250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 b="1">
                    <a:solidFill>
                      <a:srgbClr val="FFFFFF"/>
                    </a:solidFill>
                    <a:latin typeface="Arial" charset="0"/>
                  </a:defRPr>
                </a:lvl1pPr>
                <a:lvl2pPr marL="742950" indent="-285750">
                  <a:defRPr sz="1600" b="1">
                    <a:solidFill>
                      <a:srgbClr val="FFFFFF"/>
                    </a:solidFill>
                    <a:latin typeface="Arial" charset="0"/>
                  </a:defRPr>
                </a:lvl2pPr>
                <a:lvl3pPr marL="11430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3pPr>
                <a:lvl4pPr marL="16002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4pPr>
                <a:lvl5pPr marL="20574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3" name="Rectangle 19"/>
              <p:cNvSpPr>
                <a:spLocks noChangeArrowheads="1"/>
              </p:cNvSpPr>
              <p:nvPr/>
            </p:nvSpPr>
            <p:spPr bwMode="auto">
              <a:xfrm>
                <a:off x="4155" y="576"/>
                <a:ext cx="218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 b="1">
                    <a:solidFill>
                      <a:srgbClr val="FFFFFF"/>
                    </a:solidFill>
                    <a:latin typeface="Arial" charset="0"/>
                  </a:defRPr>
                </a:lvl1pPr>
                <a:lvl2pPr marL="742950" indent="-285750">
                  <a:defRPr sz="1600" b="1">
                    <a:solidFill>
                      <a:srgbClr val="FFFFFF"/>
                    </a:solidFill>
                    <a:latin typeface="Arial" charset="0"/>
                  </a:defRPr>
                </a:lvl2pPr>
                <a:lvl3pPr marL="11430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3pPr>
                <a:lvl4pPr marL="16002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4pPr>
                <a:lvl5pPr marL="20574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4" name="Rectangle 20"/>
              <p:cNvSpPr>
                <a:spLocks noChangeArrowheads="1"/>
              </p:cNvSpPr>
              <p:nvPr/>
            </p:nvSpPr>
            <p:spPr bwMode="auto">
              <a:xfrm>
                <a:off x="3864" y="576"/>
                <a:ext cx="250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 b="1">
                    <a:solidFill>
                      <a:srgbClr val="FFFFFF"/>
                    </a:solidFill>
                    <a:latin typeface="Arial" charset="0"/>
                  </a:defRPr>
                </a:lvl1pPr>
                <a:lvl2pPr marL="742950" indent="-285750">
                  <a:defRPr sz="1600" b="1">
                    <a:solidFill>
                      <a:srgbClr val="FFFFFF"/>
                    </a:solidFill>
                    <a:latin typeface="Arial" charset="0"/>
                  </a:defRPr>
                </a:lvl2pPr>
                <a:lvl3pPr marL="11430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3pPr>
                <a:lvl4pPr marL="16002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4pPr>
                <a:lvl5pPr marL="20574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5" name="Rectangle 21"/>
              <p:cNvSpPr>
                <a:spLocks noChangeArrowheads="1"/>
              </p:cNvSpPr>
              <p:nvPr/>
            </p:nvSpPr>
            <p:spPr bwMode="auto">
              <a:xfrm>
                <a:off x="3183" y="576"/>
                <a:ext cx="314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 b="1">
                    <a:solidFill>
                      <a:srgbClr val="FFFFFF"/>
                    </a:solidFill>
                    <a:latin typeface="Arial" charset="0"/>
                  </a:defRPr>
                </a:lvl1pPr>
                <a:lvl2pPr marL="742950" indent="-285750">
                  <a:defRPr sz="1600" b="1">
                    <a:solidFill>
                      <a:srgbClr val="FFFFFF"/>
                    </a:solidFill>
                    <a:latin typeface="Arial" charset="0"/>
                  </a:defRPr>
                </a:lvl2pPr>
                <a:lvl3pPr marL="11430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3pPr>
                <a:lvl4pPr marL="16002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4pPr>
                <a:lvl5pPr marL="20574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9" name="Group 22"/>
            <p:cNvGrpSpPr>
              <a:grpSpLocks/>
            </p:cNvGrpSpPr>
            <p:nvPr/>
          </p:nvGrpSpPr>
          <p:grpSpPr bwMode="auto">
            <a:xfrm>
              <a:off x="0" y="576"/>
              <a:ext cx="3143" cy="189"/>
              <a:chOff x="0" y="576"/>
              <a:chExt cx="3143" cy="189"/>
            </a:xfrm>
          </p:grpSpPr>
          <p:sp>
            <p:nvSpPr>
              <p:cNvPr id="10" name="Rectangle 23"/>
              <p:cNvSpPr>
                <a:spLocks noChangeArrowheads="1"/>
              </p:cNvSpPr>
              <p:nvPr/>
            </p:nvSpPr>
            <p:spPr bwMode="auto">
              <a:xfrm>
                <a:off x="2798" y="576"/>
                <a:ext cx="345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 b="1">
                    <a:solidFill>
                      <a:srgbClr val="FFFFFF"/>
                    </a:solidFill>
                    <a:latin typeface="Arial" charset="0"/>
                  </a:defRPr>
                </a:lvl1pPr>
                <a:lvl2pPr marL="742950" indent="-285750">
                  <a:defRPr sz="1600" b="1">
                    <a:solidFill>
                      <a:srgbClr val="FFFFFF"/>
                    </a:solidFill>
                    <a:latin typeface="Arial" charset="0"/>
                  </a:defRPr>
                </a:lvl2pPr>
                <a:lvl3pPr marL="11430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3pPr>
                <a:lvl4pPr marL="16002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4pPr>
                <a:lvl5pPr marL="20574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1" name="Rectangle 24"/>
              <p:cNvSpPr>
                <a:spLocks noChangeArrowheads="1"/>
              </p:cNvSpPr>
              <p:nvPr/>
            </p:nvSpPr>
            <p:spPr bwMode="auto">
              <a:xfrm>
                <a:off x="0" y="576"/>
                <a:ext cx="2756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 b="1">
                    <a:solidFill>
                      <a:srgbClr val="FFFFFF"/>
                    </a:solidFill>
                    <a:latin typeface="Arial" charset="0"/>
                  </a:defRPr>
                </a:lvl1pPr>
                <a:lvl2pPr marL="742950" indent="-285750">
                  <a:defRPr sz="1600" b="1">
                    <a:solidFill>
                      <a:srgbClr val="FFFFFF"/>
                    </a:solidFill>
                    <a:latin typeface="Arial" charset="0"/>
                  </a:defRPr>
                </a:lvl2pPr>
                <a:lvl3pPr marL="11430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3pPr>
                <a:lvl4pPr marL="16002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4pPr>
                <a:lvl5pPr marL="20574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</p:grpSp>
      <p:pic>
        <p:nvPicPr>
          <p:cNvPr id="22" name="Picture 29" descr="JCSnobckground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13" y="228600"/>
            <a:ext cx="9906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" descr="C:\Documents and Settings\MAYBRIER\Desktop\JIOWC%20New%201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94456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8001000" cy="2667000"/>
          </a:xfrm>
          <a:ln w="12700"/>
        </p:spPr>
        <p:txBody>
          <a:bodyPr tIns="45720" bIns="45720" anchor="ctr"/>
          <a:lstStyle>
            <a:lvl1pPr algn="ctr">
              <a:spcBef>
                <a:spcPct val="50000"/>
              </a:spcBef>
              <a:defRPr sz="3600" i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4343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5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629400"/>
            <a:ext cx="3048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46038" rIns="45720" bIns="46038" numCol="1" anchor="b" anchorCtr="0" compatLnSpc="1">
            <a:prstTxWarp prst="textNoShape">
              <a:avLst/>
            </a:prstTxWarp>
          </a:bodyPr>
          <a:lstStyle>
            <a:lvl1pPr>
              <a:defRPr sz="800" b="0">
                <a:solidFill>
                  <a:srgbClr val="B2B2B2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fld id="{7BE56CFE-1004-453E-BA83-E3B5EEAA3893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 </a:t>
            </a:r>
            <a:fld id="{ED994545-8081-4393-935C-14C8932D6BF4}" type="datetime1">
              <a:rPr lang="en-US" smtClean="0"/>
              <a:pPr>
                <a:defRPr/>
              </a:pPr>
              <a:t>5/23/2018</a:t>
            </a:fld>
            <a:r>
              <a:rPr lang="en-US" dirty="0" smtClean="0"/>
              <a:t> Information Joint Function for JSWG</a:t>
            </a:r>
          </a:p>
        </p:txBody>
      </p:sp>
    </p:spTree>
    <p:extLst>
      <p:ext uri="{BB962C8B-B14F-4D97-AF65-F5344CB8AC3E}">
        <p14:creationId xmlns:p14="http://schemas.microsoft.com/office/powerpoint/2010/main" val="4033571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5059544" y="5063686"/>
            <a:ext cx="1220474" cy="2932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56E15-8885-4526-A999-39119CA08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92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5059544" y="5063686"/>
            <a:ext cx="1220474" cy="2932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FBDE7-1988-4105-92A5-9D6FFE7413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03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5059544" y="5063686"/>
            <a:ext cx="1220474" cy="2932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35BA0-9D0A-4279-B2E0-1E9D08D44E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57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84163"/>
            <a:ext cx="2108200" cy="6013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84163"/>
            <a:ext cx="6172200" cy="6013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5059544" y="5063686"/>
            <a:ext cx="1220474" cy="2932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1350C-3944-4A02-9E94-9724FF28BD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003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248400"/>
            <a:ext cx="3276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2C12E48C-3CA6-4F6E-AD24-81B43639881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en-US" altLang="en-US"/>
              <a:t>  </a:t>
            </a:r>
            <a:fld id="{9A3B2E25-F22C-4659-82BF-350C15DA3839}" type="datetimeFigureOut">
              <a:rPr lang="en-US" altLang="en-US"/>
              <a:pPr>
                <a:defRPr/>
              </a:pPr>
              <a:t>5/23/2018</a:t>
            </a:fld>
            <a:r>
              <a:rPr lang="en-US" altLang="en-US"/>
              <a:t>  DOD IA WG SVTC Briefing Slides.PPT    </a:t>
            </a:r>
          </a:p>
        </p:txBody>
      </p:sp>
    </p:spTree>
    <p:extLst>
      <p:ext uri="{BB962C8B-B14F-4D97-AF65-F5344CB8AC3E}">
        <p14:creationId xmlns:p14="http://schemas.microsoft.com/office/powerpoint/2010/main" val="3591519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248400"/>
            <a:ext cx="3276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2C12E48C-3CA6-4F6E-AD24-81B43639881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en-US" altLang="en-US"/>
              <a:t>  </a:t>
            </a:r>
            <a:fld id="{9A3B2E25-F22C-4659-82BF-350C15DA3839}" type="datetimeFigureOut">
              <a:rPr lang="en-US" altLang="en-US"/>
              <a:pPr>
                <a:defRPr/>
              </a:pPr>
              <a:t>5/23/2018</a:t>
            </a:fld>
            <a:r>
              <a:rPr lang="en-US" altLang="en-US"/>
              <a:t>  DOD IA WG SVTC Briefing Slides.PPT    </a:t>
            </a:r>
          </a:p>
        </p:txBody>
      </p:sp>
    </p:spTree>
    <p:extLst>
      <p:ext uri="{BB962C8B-B14F-4D97-AF65-F5344CB8AC3E}">
        <p14:creationId xmlns:p14="http://schemas.microsoft.com/office/powerpoint/2010/main" val="2755842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/>
            </a:lvl1pPr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6420C-DE0A-4C66-BA70-913C4313C380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 </a:t>
            </a:r>
            <a:fld id="{50CDF064-C622-4DBF-A488-A9ABF6AFEC04}" type="datetime1">
              <a:rPr lang="en-US" smtClean="0"/>
              <a:pPr>
                <a:defRPr/>
              </a:pPr>
              <a:t>5/23/2018</a:t>
            </a:fld>
            <a:r>
              <a:rPr lang="en-US" dirty="0" smtClean="0"/>
              <a:t> Information Joint Function for JSWG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0983413B-CD71-478D-8459-9D412EAF0E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43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619125" y="1154114"/>
            <a:ext cx="7924800" cy="39687"/>
            <a:chOff x="619125" y="1008063"/>
            <a:chExt cx="7924800" cy="39776"/>
          </a:xfrm>
        </p:grpSpPr>
        <p:sp>
          <p:nvSpPr>
            <p:cNvPr id="6" name="Line 10"/>
            <p:cNvSpPr>
              <a:spLocks noChangeShapeType="1"/>
            </p:cNvSpPr>
            <p:nvPr/>
          </p:nvSpPr>
          <p:spPr bwMode="auto">
            <a:xfrm>
              <a:off x="619125" y="1008063"/>
              <a:ext cx="7924800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619125" y="1047839"/>
              <a:ext cx="7924800" cy="0"/>
            </a:xfrm>
            <a:prstGeom prst="line">
              <a:avLst/>
            </a:prstGeom>
            <a:noFill/>
            <a:ln w="28575">
              <a:solidFill>
                <a:srgbClr val="0033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8" name="Picture 15" descr="DoD-final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1839" y="1720851"/>
            <a:ext cx="2397125" cy="239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5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95881" y="523822"/>
            <a:ext cx="7772400" cy="587375"/>
          </a:xfrm>
        </p:spPr>
        <p:txBody>
          <a:bodyPr anchor="b"/>
          <a:lstStyle>
            <a:lvl1pPr algn="ctr">
              <a:defRPr sz="3200" i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81681" y="4802013"/>
            <a:ext cx="6400800" cy="831850"/>
          </a:xfrm>
        </p:spPr>
        <p:txBody>
          <a:bodyPr wrap="none"/>
          <a:lstStyle>
            <a:lvl1pPr marL="0" indent="0" algn="ctr">
              <a:lnSpc>
                <a:spcPct val="70000"/>
              </a:lnSpc>
              <a:buFont typeface="Wingdings" pitchFamily="2" charset="2"/>
              <a:buNone/>
              <a:defRPr sz="2000"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350559" y="6566323"/>
            <a:ext cx="1376624" cy="291677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C6050D64-BCF8-462B-9CA9-008B73CA9A5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Text Box 5"/>
          <p:cNvSpPr txBox="1">
            <a:spLocks noChangeArrowheads="1"/>
          </p:cNvSpPr>
          <p:nvPr userDrawn="1"/>
        </p:nvSpPr>
        <p:spPr bwMode="auto">
          <a:xfrm>
            <a:off x="0" y="-5538"/>
            <a:ext cx="91439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B050"/>
                </a:solidFill>
              </a:rPr>
              <a:t>UNCLASSIFIED//FOUO</a:t>
            </a:r>
            <a:endParaRPr lang="en-US" sz="1200" b="1" dirty="0">
              <a:solidFill>
                <a:srgbClr val="00B050"/>
              </a:solidFill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 userDrawn="1"/>
        </p:nvSpPr>
        <p:spPr bwMode="auto">
          <a:xfrm>
            <a:off x="0" y="6576906"/>
            <a:ext cx="91439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B050"/>
                </a:solidFill>
              </a:rPr>
              <a:t>UNCLASSIFIED//FOUO</a:t>
            </a:r>
            <a:endParaRPr lang="en-US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523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96796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5059544" y="5063686"/>
            <a:ext cx="1220474" cy="2932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AC673-B0E3-4316-80ED-B559AA380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409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82701"/>
            <a:ext cx="4038600" cy="5014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82701"/>
            <a:ext cx="4038600" cy="5014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5059544" y="5063686"/>
            <a:ext cx="1220474" cy="2932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52ACD-7C7B-4BDC-BB4E-6FA6350C27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24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5059544" y="5063686"/>
            <a:ext cx="1220474" cy="2932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F7962-40F9-43DB-985B-E8E73D8A0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167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5059544" y="5063686"/>
            <a:ext cx="1220474" cy="2932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   30 Jun 2016     </a:t>
            </a:r>
            <a:fld id="{E8C61010-302C-4FB6-AB2B-8846E61062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424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5059544" y="5063686"/>
            <a:ext cx="1220474" cy="2932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F86F2-6E14-4502-8A15-A4926553A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260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629400"/>
            <a:ext cx="3048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46038" rIns="45720" bIns="46038" numCol="1" anchor="b" anchorCtr="0" compatLnSpc="1">
            <a:prstTxWarp prst="textNoShape">
              <a:avLst/>
            </a:prstTxWarp>
          </a:bodyPr>
          <a:lstStyle>
            <a:lvl1pPr>
              <a:defRPr sz="800" b="0">
                <a:solidFill>
                  <a:srgbClr val="B2B2B2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fld id="{7BE56CFE-1004-453E-BA83-E3B5EEAA3893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 </a:t>
            </a:r>
            <a:fld id="{ED994545-8081-4393-935C-14C8932D6BF4}" type="datetime1">
              <a:rPr lang="en-US" smtClean="0"/>
              <a:pPr>
                <a:defRPr/>
              </a:pPr>
              <a:t>5/23/2018</a:t>
            </a:fld>
            <a:r>
              <a:rPr lang="en-US" dirty="0" smtClean="0"/>
              <a:t> Information Joint Function for JSWG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195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ctr">
              <a:defRPr sz="1000" b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F9C536A6-EEE3-423D-BDA5-7176EF7B4AC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52400"/>
            <a:ext cx="7848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6038" rIns="45720" bIns="46038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3000"/>
            <a:ext cx="8229600" cy="521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grpSp>
        <p:nvGrpSpPr>
          <p:cNvPr id="1030" name="Group 25"/>
          <p:cNvGrpSpPr>
            <a:grpSpLocks/>
          </p:cNvGrpSpPr>
          <p:nvPr/>
        </p:nvGrpSpPr>
        <p:grpSpPr bwMode="auto">
          <a:xfrm>
            <a:off x="76200" y="762000"/>
            <a:ext cx="8991600" cy="152400"/>
            <a:chOff x="0" y="576"/>
            <a:chExt cx="5282" cy="189"/>
          </a:xfrm>
        </p:grpSpPr>
        <p:grpSp>
          <p:nvGrpSpPr>
            <p:cNvPr id="1031" name="Group 10"/>
            <p:cNvGrpSpPr>
              <a:grpSpLocks/>
            </p:cNvGrpSpPr>
            <p:nvPr/>
          </p:nvGrpSpPr>
          <p:grpSpPr bwMode="auto">
            <a:xfrm>
              <a:off x="5158" y="576"/>
              <a:ext cx="124" cy="189"/>
              <a:chOff x="5158" y="576"/>
              <a:chExt cx="124" cy="189"/>
            </a:xfrm>
          </p:grpSpPr>
          <p:sp>
            <p:nvSpPr>
              <p:cNvPr id="1046" name="Rectangle 8"/>
              <p:cNvSpPr>
                <a:spLocks noChangeArrowheads="1"/>
              </p:cNvSpPr>
              <p:nvPr/>
            </p:nvSpPr>
            <p:spPr bwMode="auto">
              <a:xfrm>
                <a:off x="5252" y="576"/>
                <a:ext cx="30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 b="1">
                    <a:solidFill>
                      <a:srgbClr val="FFFFFF"/>
                    </a:solidFill>
                    <a:latin typeface="Arial" charset="0"/>
                  </a:defRPr>
                </a:lvl1pPr>
                <a:lvl2pPr marL="742950" indent="-285750">
                  <a:defRPr sz="1600" b="1">
                    <a:solidFill>
                      <a:srgbClr val="FFFFFF"/>
                    </a:solidFill>
                    <a:latin typeface="Arial" charset="0"/>
                  </a:defRPr>
                </a:lvl2pPr>
                <a:lvl3pPr marL="11430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3pPr>
                <a:lvl4pPr marL="16002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4pPr>
                <a:lvl5pPr marL="20574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047" name="Rectangle 9"/>
              <p:cNvSpPr>
                <a:spLocks noChangeArrowheads="1"/>
              </p:cNvSpPr>
              <p:nvPr/>
            </p:nvSpPr>
            <p:spPr bwMode="auto">
              <a:xfrm>
                <a:off x="5158" y="576"/>
                <a:ext cx="60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 b="1">
                    <a:solidFill>
                      <a:srgbClr val="FFFFFF"/>
                    </a:solidFill>
                    <a:latin typeface="Arial" charset="0"/>
                  </a:defRPr>
                </a:lvl1pPr>
                <a:lvl2pPr marL="742950" indent="-285750">
                  <a:defRPr sz="1600" b="1">
                    <a:solidFill>
                      <a:srgbClr val="FFFFFF"/>
                    </a:solidFill>
                    <a:latin typeface="Arial" charset="0"/>
                  </a:defRPr>
                </a:lvl2pPr>
                <a:lvl3pPr marL="11430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3pPr>
                <a:lvl4pPr marL="16002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4pPr>
                <a:lvl5pPr marL="20574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1032" name="Group 13"/>
            <p:cNvGrpSpPr>
              <a:grpSpLocks/>
            </p:cNvGrpSpPr>
            <p:nvPr/>
          </p:nvGrpSpPr>
          <p:grpSpPr bwMode="auto">
            <a:xfrm>
              <a:off x="4848" y="576"/>
              <a:ext cx="263" cy="189"/>
              <a:chOff x="4848" y="576"/>
              <a:chExt cx="263" cy="189"/>
            </a:xfrm>
          </p:grpSpPr>
          <p:sp>
            <p:nvSpPr>
              <p:cNvPr id="1044" name="Rectangle 11"/>
              <p:cNvSpPr>
                <a:spLocks noChangeArrowheads="1"/>
              </p:cNvSpPr>
              <p:nvPr/>
            </p:nvSpPr>
            <p:spPr bwMode="auto">
              <a:xfrm>
                <a:off x="5018" y="576"/>
                <a:ext cx="93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 b="1">
                    <a:solidFill>
                      <a:srgbClr val="FFFFFF"/>
                    </a:solidFill>
                    <a:latin typeface="Arial" charset="0"/>
                  </a:defRPr>
                </a:lvl1pPr>
                <a:lvl2pPr marL="742950" indent="-285750">
                  <a:defRPr sz="1600" b="1">
                    <a:solidFill>
                      <a:srgbClr val="FFFFFF"/>
                    </a:solidFill>
                    <a:latin typeface="Arial" charset="0"/>
                  </a:defRPr>
                </a:lvl2pPr>
                <a:lvl3pPr marL="11430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3pPr>
                <a:lvl4pPr marL="16002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4pPr>
                <a:lvl5pPr marL="20574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045" name="Rectangle 12"/>
              <p:cNvSpPr>
                <a:spLocks noChangeArrowheads="1"/>
              </p:cNvSpPr>
              <p:nvPr/>
            </p:nvSpPr>
            <p:spPr bwMode="auto">
              <a:xfrm>
                <a:off x="4848" y="576"/>
                <a:ext cx="126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 b="1">
                    <a:solidFill>
                      <a:srgbClr val="FFFFFF"/>
                    </a:solidFill>
                    <a:latin typeface="Arial" charset="0"/>
                  </a:defRPr>
                </a:lvl1pPr>
                <a:lvl2pPr marL="742950" indent="-285750">
                  <a:defRPr sz="1600" b="1">
                    <a:solidFill>
                      <a:srgbClr val="FFFFFF"/>
                    </a:solidFill>
                    <a:latin typeface="Arial" charset="0"/>
                  </a:defRPr>
                </a:lvl2pPr>
                <a:lvl3pPr marL="11430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3pPr>
                <a:lvl4pPr marL="16002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4pPr>
                <a:lvl5pPr marL="20574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1033" name="Group 16"/>
            <p:cNvGrpSpPr>
              <a:grpSpLocks/>
            </p:cNvGrpSpPr>
            <p:nvPr/>
          </p:nvGrpSpPr>
          <p:grpSpPr bwMode="auto">
            <a:xfrm>
              <a:off x="4418" y="576"/>
              <a:ext cx="386" cy="189"/>
              <a:chOff x="4418" y="576"/>
              <a:chExt cx="386" cy="189"/>
            </a:xfrm>
          </p:grpSpPr>
          <p:sp>
            <p:nvSpPr>
              <p:cNvPr id="1042" name="Rectangle 14"/>
              <p:cNvSpPr>
                <a:spLocks noChangeArrowheads="1"/>
              </p:cNvSpPr>
              <p:nvPr/>
            </p:nvSpPr>
            <p:spPr bwMode="auto">
              <a:xfrm>
                <a:off x="4650" y="576"/>
                <a:ext cx="154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 b="1">
                    <a:solidFill>
                      <a:srgbClr val="FFFFFF"/>
                    </a:solidFill>
                    <a:latin typeface="Arial" charset="0"/>
                  </a:defRPr>
                </a:lvl1pPr>
                <a:lvl2pPr marL="742950" indent="-285750">
                  <a:defRPr sz="1600" b="1">
                    <a:solidFill>
                      <a:srgbClr val="FFFFFF"/>
                    </a:solidFill>
                    <a:latin typeface="Arial" charset="0"/>
                  </a:defRPr>
                </a:lvl2pPr>
                <a:lvl3pPr marL="11430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3pPr>
                <a:lvl4pPr marL="16002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4pPr>
                <a:lvl5pPr marL="20574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043" name="Rectangle 15"/>
              <p:cNvSpPr>
                <a:spLocks noChangeArrowheads="1"/>
              </p:cNvSpPr>
              <p:nvPr/>
            </p:nvSpPr>
            <p:spPr bwMode="auto">
              <a:xfrm>
                <a:off x="4418" y="576"/>
                <a:ext cx="187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 b="1">
                    <a:solidFill>
                      <a:srgbClr val="FFFFFF"/>
                    </a:solidFill>
                    <a:latin typeface="Arial" charset="0"/>
                  </a:defRPr>
                </a:lvl1pPr>
                <a:lvl2pPr marL="742950" indent="-285750">
                  <a:defRPr sz="1600" b="1">
                    <a:solidFill>
                      <a:srgbClr val="FFFFFF"/>
                    </a:solidFill>
                    <a:latin typeface="Arial" charset="0"/>
                  </a:defRPr>
                </a:lvl2pPr>
                <a:lvl3pPr marL="11430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3pPr>
                <a:lvl4pPr marL="16002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4pPr>
                <a:lvl5pPr marL="20574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1034" name="Group 21"/>
            <p:cNvGrpSpPr>
              <a:grpSpLocks/>
            </p:cNvGrpSpPr>
            <p:nvPr/>
          </p:nvGrpSpPr>
          <p:grpSpPr bwMode="auto">
            <a:xfrm>
              <a:off x="3183" y="576"/>
              <a:ext cx="1191" cy="189"/>
              <a:chOff x="3183" y="576"/>
              <a:chExt cx="1191" cy="189"/>
            </a:xfrm>
          </p:grpSpPr>
          <p:sp>
            <p:nvSpPr>
              <p:cNvPr id="1038" name="Rectangle 17"/>
              <p:cNvSpPr>
                <a:spLocks noChangeArrowheads="1"/>
              </p:cNvSpPr>
              <p:nvPr/>
            </p:nvSpPr>
            <p:spPr bwMode="auto">
              <a:xfrm>
                <a:off x="3558" y="576"/>
                <a:ext cx="250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 b="1">
                    <a:solidFill>
                      <a:srgbClr val="FFFFFF"/>
                    </a:solidFill>
                    <a:latin typeface="Arial" charset="0"/>
                  </a:defRPr>
                </a:lvl1pPr>
                <a:lvl2pPr marL="742950" indent="-285750">
                  <a:defRPr sz="1600" b="1">
                    <a:solidFill>
                      <a:srgbClr val="FFFFFF"/>
                    </a:solidFill>
                    <a:latin typeface="Arial" charset="0"/>
                  </a:defRPr>
                </a:lvl2pPr>
                <a:lvl3pPr marL="11430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3pPr>
                <a:lvl4pPr marL="16002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4pPr>
                <a:lvl5pPr marL="20574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039" name="Rectangle 18"/>
              <p:cNvSpPr>
                <a:spLocks noChangeArrowheads="1"/>
              </p:cNvSpPr>
              <p:nvPr/>
            </p:nvSpPr>
            <p:spPr bwMode="auto">
              <a:xfrm>
                <a:off x="4155" y="576"/>
                <a:ext cx="218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 b="1">
                    <a:solidFill>
                      <a:srgbClr val="FFFFFF"/>
                    </a:solidFill>
                    <a:latin typeface="Arial" charset="0"/>
                  </a:defRPr>
                </a:lvl1pPr>
                <a:lvl2pPr marL="742950" indent="-285750">
                  <a:defRPr sz="1600" b="1">
                    <a:solidFill>
                      <a:srgbClr val="FFFFFF"/>
                    </a:solidFill>
                    <a:latin typeface="Arial" charset="0"/>
                  </a:defRPr>
                </a:lvl2pPr>
                <a:lvl3pPr marL="11430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3pPr>
                <a:lvl4pPr marL="16002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4pPr>
                <a:lvl5pPr marL="20574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040" name="Rectangle 19"/>
              <p:cNvSpPr>
                <a:spLocks noChangeArrowheads="1"/>
              </p:cNvSpPr>
              <p:nvPr/>
            </p:nvSpPr>
            <p:spPr bwMode="auto">
              <a:xfrm>
                <a:off x="3864" y="576"/>
                <a:ext cx="250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 b="1">
                    <a:solidFill>
                      <a:srgbClr val="FFFFFF"/>
                    </a:solidFill>
                    <a:latin typeface="Arial" charset="0"/>
                  </a:defRPr>
                </a:lvl1pPr>
                <a:lvl2pPr marL="742950" indent="-285750">
                  <a:defRPr sz="1600" b="1">
                    <a:solidFill>
                      <a:srgbClr val="FFFFFF"/>
                    </a:solidFill>
                    <a:latin typeface="Arial" charset="0"/>
                  </a:defRPr>
                </a:lvl2pPr>
                <a:lvl3pPr marL="11430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3pPr>
                <a:lvl4pPr marL="16002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4pPr>
                <a:lvl5pPr marL="20574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041" name="Rectangle 20"/>
              <p:cNvSpPr>
                <a:spLocks noChangeArrowheads="1"/>
              </p:cNvSpPr>
              <p:nvPr/>
            </p:nvSpPr>
            <p:spPr bwMode="auto">
              <a:xfrm>
                <a:off x="3183" y="576"/>
                <a:ext cx="314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 b="1">
                    <a:solidFill>
                      <a:srgbClr val="FFFFFF"/>
                    </a:solidFill>
                    <a:latin typeface="Arial" charset="0"/>
                  </a:defRPr>
                </a:lvl1pPr>
                <a:lvl2pPr marL="742950" indent="-285750">
                  <a:defRPr sz="1600" b="1">
                    <a:solidFill>
                      <a:srgbClr val="FFFFFF"/>
                    </a:solidFill>
                    <a:latin typeface="Arial" charset="0"/>
                  </a:defRPr>
                </a:lvl2pPr>
                <a:lvl3pPr marL="11430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3pPr>
                <a:lvl4pPr marL="16002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4pPr>
                <a:lvl5pPr marL="20574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1035" name="Group 24"/>
            <p:cNvGrpSpPr>
              <a:grpSpLocks/>
            </p:cNvGrpSpPr>
            <p:nvPr/>
          </p:nvGrpSpPr>
          <p:grpSpPr bwMode="auto">
            <a:xfrm>
              <a:off x="0" y="576"/>
              <a:ext cx="3143" cy="189"/>
              <a:chOff x="0" y="576"/>
              <a:chExt cx="3143" cy="189"/>
            </a:xfrm>
          </p:grpSpPr>
          <p:sp>
            <p:nvSpPr>
              <p:cNvPr id="1036" name="Rectangle 22"/>
              <p:cNvSpPr>
                <a:spLocks noChangeArrowheads="1"/>
              </p:cNvSpPr>
              <p:nvPr/>
            </p:nvSpPr>
            <p:spPr bwMode="auto">
              <a:xfrm>
                <a:off x="2798" y="576"/>
                <a:ext cx="345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 b="1">
                    <a:solidFill>
                      <a:srgbClr val="FFFFFF"/>
                    </a:solidFill>
                    <a:latin typeface="Arial" charset="0"/>
                  </a:defRPr>
                </a:lvl1pPr>
                <a:lvl2pPr marL="742950" indent="-285750">
                  <a:defRPr sz="1600" b="1">
                    <a:solidFill>
                      <a:srgbClr val="FFFFFF"/>
                    </a:solidFill>
                    <a:latin typeface="Arial" charset="0"/>
                  </a:defRPr>
                </a:lvl2pPr>
                <a:lvl3pPr marL="11430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3pPr>
                <a:lvl4pPr marL="16002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4pPr>
                <a:lvl5pPr marL="20574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037" name="Rectangle 23"/>
              <p:cNvSpPr>
                <a:spLocks noChangeArrowheads="1"/>
              </p:cNvSpPr>
              <p:nvPr/>
            </p:nvSpPr>
            <p:spPr bwMode="auto">
              <a:xfrm>
                <a:off x="0" y="576"/>
                <a:ext cx="2756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 b="1">
                    <a:solidFill>
                      <a:srgbClr val="FFFFFF"/>
                    </a:solidFill>
                    <a:latin typeface="Arial" charset="0"/>
                  </a:defRPr>
                </a:lvl1pPr>
                <a:lvl2pPr marL="742950" indent="-285750">
                  <a:defRPr sz="1600" b="1">
                    <a:solidFill>
                      <a:srgbClr val="FFFFFF"/>
                    </a:solidFill>
                    <a:latin typeface="Arial" charset="0"/>
                  </a:defRPr>
                </a:lvl2pPr>
                <a:lvl3pPr marL="11430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3pPr>
                <a:lvl4pPr marL="16002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4pPr>
                <a:lvl5pPr marL="2057400" indent="-228600">
                  <a:defRPr sz="1600" b="1">
                    <a:solidFill>
                      <a:srgbClr val="FFFFFF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FFFF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hf sldNum="0" hdr="0" ft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9pPr>
    </p:titleStyle>
    <p:bodyStyle>
      <a:lvl1pPr marL="171450" indent="-171450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chemeClr val="tx1"/>
        </a:buClr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8600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chemeClr val="tx1"/>
        </a:buClr>
        <a:buChar char="–"/>
        <a:defRPr sz="2000" b="1">
          <a:solidFill>
            <a:schemeClr val="tx1"/>
          </a:solidFill>
          <a:latin typeface="+mn-lt"/>
        </a:defRPr>
      </a:lvl2pPr>
      <a:lvl3pPr marL="796925" indent="-168275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chemeClr val="tx1"/>
        </a:buClr>
        <a:buChar char="•"/>
        <a:defRPr sz="2000" b="1">
          <a:solidFill>
            <a:schemeClr val="tx1"/>
          </a:solidFill>
          <a:latin typeface="+mn-lt"/>
        </a:defRPr>
      </a:lvl3pPr>
      <a:lvl4pPr marL="1135063" indent="-223838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chemeClr val="tx1"/>
        </a:buClr>
        <a:buChar char="–"/>
        <a:defRPr sz="2000" b="1">
          <a:solidFill>
            <a:schemeClr val="tx1"/>
          </a:solidFill>
          <a:latin typeface="+mn-lt"/>
        </a:defRPr>
      </a:lvl4pPr>
      <a:lvl5pPr marL="1425575" indent="-176213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chemeClr val="tx1"/>
        </a:buClr>
        <a:buChar char="•"/>
        <a:defRPr sz="2000" b="1">
          <a:solidFill>
            <a:schemeClr val="tx1"/>
          </a:solidFill>
          <a:latin typeface="+mn-lt"/>
        </a:defRPr>
      </a:lvl5pPr>
      <a:lvl6pPr marL="1882775" indent="-176213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6pPr>
      <a:lvl7pPr marL="2339975" indent="-176213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7pPr>
      <a:lvl8pPr marL="2797175" indent="-176213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8pPr>
      <a:lvl9pPr marL="3254375" indent="-176213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08063" y="188913"/>
            <a:ext cx="78740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82701"/>
            <a:ext cx="8229600" cy="501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 Click to edit Master text styles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 Third level</a:t>
            </a:r>
          </a:p>
          <a:p>
            <a:pPr lvl="3"/>
            <a:r>
              <a:rPr lang="en-US"/>
              <a:t> Fourth level</a:t>
            </a:r>
          </a:p>
        </p:txBody>
      </p:sp>
      <p:sp>
        <p:nvSpPr>
          <p:cNvPr id="1033" name="Text Box 9"/>
          <p:cNvSpPr txBox="1">
            <a:spLocks noChangeAspect="1" noChangeArrowheads="1"/>
          </p:cNvSpPr>
          <p:nvPr/>
        </p:nvSpPr>
        <p:spPr bwMode="auto">
          <a:xfrm>
            <a:off x="220663" y="931863"/>
            <a:ext cx="56778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800" b="1" dirty="0">
                <a:solidFill>
                  <a:srgbClr val="003366"/>
                </a:solidFill>
              </a:rPr>
              <a:t>POLICY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982663" y="1019175"/>
            <a:ext cx="7924800" cy="39688"/>
            <a:chOff x="982663" y="1008063"/>
            <a:chExt cx="7924800" cy="39776"/>
          </a:xfrm>
        </p:grpSpPr>
        <p:sp>
          <p:nvSpPr>
            <p:cNvPr id="1034" name="Line 10"/>
            <p:cNvSpPr>
              <a:spLocks noChangeShapeType="1"/>
            </p:cNvSpPr>
            <p:nvPr/>
          </p:nvSpPr>
          <p:spPr bwMode="auto">
            <a:xfrm>
              <a:off x="982663" y="1008063"/>
              <a:ext cx="7924800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Line 11"/>
            <p:cNvSpPr>
              <a:spLocks noChangeShapeType="1"/>
            </p:cNvSpPr>
            <p:nvPr/>
          </p:nvSpPr>
          <p:spPr bwMode="auto">
            <a:xfrm>
              <a:off x="982663" y="1047839"/>
              <a:ext cx="7924800" cy="0"/>
            </a:xfrm>
            <a:prstGeom prst="line">
              <a:avLst/>
            </a:prstGeom>
            <a:noFill/>
            <a:ln w="28575">
              <a:solidFill>
                <a:srgbClr val="0033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1032" name="Picture 10" descr="DoD-final.png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6675" y="71438"/>
            <a:ext cx="871539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-5538"/>
            <a:ext cx="91439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B050"/>
                </a:solidFill>
              </a:rPr>
              <a:t>UNCLASSIFIED//FOUO</a:t>
            </a:r>
            <a:endParaRPr lang="en-US" sz="1200" b="1" dirty="0">
              <a:solidFill>
                <a:srgbClr val="00B050"/>
              </a:solidFill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6576906"/>
            <a:ext cx="91439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B050"/>
                </a:solidFill>
              </a:rPr>
              <a:t>UNCLASSIFIED//FOUO</a:t>
            </a:r>
            <a:endParaRPr lang="en-US" sz="1200" b="1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7617924" y="6576906"/>
            <a:ext cx="13997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aseline="0" dirty="0"/>
              <a:t>                          </a:t>
            </a:r>
            <a:fld id="{D8DA2FD7-57B3-42A5-9A2B-8C4A7AE3F685}" type="slidenum">
              <a:rPr lang="en-US" sz="1000" smtClean="0"/>
              <a:pPr/>
              <a:t>‹#›</a:t>
            </a:fld>
            <a:r>
              <a:rPr lang="en-US" sz="1000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672947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38138" indent="-338138" algn="l" rtl="0" eaLnBrk="1" fontAlgn="base" hangingPunct="1">
        <a:lnSpc>
          <a:spcPct val="85000"/>
        </a:lnSpc>
        <a:spcBef>
          <a:spcPct val="35000"/>
        </a:spcBef>
        <a:spcAft>
          <a:spcPct val="0"/>
        </a:spcAft>
        <a:buSzPct val="90000"/>
        <a:buFont typeface="Wingdings" pitchFamily="2" charset="2"/>
        <a:buChar char="q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31775" algn="l" rtl="0" eaLnBrk="1" fontAlgn="base" hangingPunct="1">
        <a:lnSpc>
          <a:spcPct val="85000"/>
        </a:lnSpc>
        <a:spcBef>
          <a:spcPct val="35000"/>
        </a:spcBef>
        <a:spcAft>
          <a:spcPct val="0"/>
        </a:spcAft>
        <a:buSzPct val="90000"/>
        <a:buChar char="•"/>
        <a:defRPr sz="2000">
          <a:solidFill>
            <a:schemeClr val="tx1"/>
          </a:solidFill>
          <a:latin typeface="+mn-lt"/>
        </a:defRPr>
      </a:lvl2pPr>
      <a:lvl3pPr marL="1025525" indent="-225425" algn="l" rtl="0" eaLnBrk="1" fontAlgn="base" hangingPunct="1">
        <a:lnSpc>
          <a:spcPct val="85000"/>
        </a:lnSpc>
        <a:spcBef>
          <a:spcPct val="35000"/>
        </a:spcBef>
        <a:spcAft>
          <a:spcPct val="0"/>
        </a:spcAft>
        <a:buSzPct val="65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3pPr>
      <a:lvl4pPr marL="1377950" indent="-238125" algn="l" rtl="0" eaLnBrk="1" fontAlgn="base" hangingPunct="1">
        <a:lnSpc>
          <a:spcPct val="85000"/>
        </a:lnSpc>
        <a:spcBef>
          <a:spcPct val="35000"/>
        </a:spcBef>
        <a:spcAft>
          <a:spcPct val="0"/>
        </a:spcAft>
        <a:buSzPct val="65000"/>
        <a:buFont typeface="Arial Unicode MS" pitchFamily="34" charset="-128"/>
        <a:buChar char="−"/>
        <a:defRPr sz="2000">
          <a:solidFill>
            <a:schemeClr val="tx1"/>
          </a:solidFill>
          <a:latin typeface="+mn-lt"/>
        </a:defRPr>
      </a:lvl4pPr>
      <a:lvl5pPr marL="1941513" indent="-227013" algn="l" rtl="0" eaLnBrk="1" fontAlgn="base" hangingPunct="1">
        <a:lnSpc>
          <a:spcPct val="85000"/>
        </a:lnSpc>
        <a:spcBef>
          <a:spcPct val="30000"/>
        </a:spcBef>
        <a:spcAft>
          <a:spcPct val="30000"/>
        </a:spcAft>
        <a:buFont typeface="Wingdings" pitchFamily="2" charset="2"/>
        <a:buChar char="w"/>
        <a:defRPr sz="1600" i="1">
          <a:solidFill>
            <a:schemeClr val="tx1"/>
          </a:solidFill>
          <a:latin typeface="Arial Narrow" pitchFamily="34" charset="0"/>
        </a:defRPr>
      </a:lvl5pPr>
      <a:lvl6pPr marL="2398713" indent="-227013" algn="l" rtl="0" eaLnBrk="1" fontAlgn="base" hangingPunct="1">
        <a:lnSpc>
          <a:spcPct val="85000"/>
        </a:lnSpc>
        <a:spcBef>
          <a:spcPct val="30000"/>
        </a:spcBef>
        <a:spcAft>
          <a:spcPct val="30000"/>
        </a:spcAft>
        <a:buFont typeface="Wingdings" pitchFamily="2" charset="2"/>
        <a:buChar char="w"/>
        <a:defRPr sz="1600" i="1">
          <a:solidFill>
            <a:schemeClr val="tx1"/>
          </a:solidFill>
          <a:latin typeface="Arial Narrow" pitchFamily="34" charset="0"/>
        </a:defRPr>
      </a:lvl6pPr>
      <a:lvl7pPr marL="2855913" indent="-227013" algn="l" rtl="0" eaLnBrk="1" fontAlgn="base" hangingPunct="1">
        <a:lnSpc>
          <a:spcPct val="85000"/>
        </a:lnSpc>
        <a:spcBef>
          <a:spcPct val="30000"/>
        </a:spcBef>
        <a:spcAft>
          <a:spcPct val="30000"/>
        </a:spcAft>
        <a:buFont typeface="Wingdings" pitchFamily="2" charset="2"/>
        <a:buChar char="w"/>
        <a:defRPr sz="1600" i="1">
          <a:solidFill>
            <a:schemeClr val="tx1"/>
          </a:solidFill>
          <a:latin typeface="Arial Narrow" pitchFamily="34" charset="0"/>
        </a:defRPr>
      </a:lvl7pPr>
      <a:lvl8pPr marL="3313113" indent="-227013" algn="l" rtl="0" eaLnBrk="1" fontAlgn="base" hangingPunct="1">
        <a:lnSpc>
          <a:spcPct val="85000"/>
        </a:lnSpc>
        <a:spcBef>
          <a:spcPct val="30000"/>
        </a:spcBef>
        <a:spcAft>
          <a:spcPct val="30000"/>
        </a:spcAft>
        <a:buFont typeface="Wingdings" pitchFamily="2" charset="2"/>
        <a:buChar char="w"/>
        <a:defRPr sz="1600" i="1">
          <a:solidFill>
            <a:schemeClr val="tx1"/>
          </a:solidFill>
          <a:latin typeface="Arial Narrow" pitchFamily="34" charset="0"/>
        </a:defRPr>
      </a:lvl8pPr>
      <a:lvl9pPr marL="3770313" indent="-227013" algn="l" rtl="0" eaLnBrk="1" fontAlgn="base" hangingPunct="1">
        <a:lnSpc>
          <a:spcPct val="85000"/>
        </a:lnSpc>
        <a:spcBef>
          <a:spcPct val="30000"/>
        </a:spcBef>
        <a:spcAft>
          <a:spcPct val="30000"/>
        </a:spcAft>
        <a:buFont typeface="Wingdings" pitchFamily="2" charset="2"/>
        <a:buChar char="w"/>
        <a:defRPr sz="1600" i="1">
          <a:solidFill>
            <a:schemeClr val="tx1"/>
          </a:solidFill>
          <a:latin typeface="Arial Narrow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Information </a:t>
            </a:r>
            <a:r>
              <a:rPr lang="en-US" dirty="0" smtClean="0"/>
              <a:t>as a Joint </a:t>
            </a:r>
            <a:r>
              <a:rPr lang="en-US" dirty="0"/>
              <a:t>Function</a:t>
            </a:r>
            <a:br>
              <a:rPr lang="en-US" dirty="0"/>
            </a:br>
            <a:r>
              <a:rPr lang="en-US" dirty="0" smtClean="0"/>
              <a:t>A Doctrinal Perspective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10000"/>
            <a:ext cx="6400800" cy="1752600"/>
          </a:xfrm>
        </p:spPr>
        <p:txBody>
          <a:bodyPr/>
          <a:lstStyle/>
          <a:p>
            <a:r>
              <a:rPr lang="en-US" dirty="0" smtClean="0"/>
              <a:t>CDR Keith Adkins</a:t>
            </a:r>
          </a:p>
          <a:p>
            <a:r>
              <a:rPr lang="en-US" dirty="0" smtClean="0"/>
              <a:t>Mr. Tom Evans</a:t>
            </a:r>
          </a:p>
          <a:p>
            <a:r>
              <a:rPr lang="en-US" dirty="0" smtClean="0"/>
              <a:t>Joint Information Operations Proponent</a:t>
            </a:r>
          </a:p>
          <a:p>
            <a:r>
              <a:rPr lang="en-US" dirty="0" smtClean="0"/>
              <a:t>JS/J39 Strategic Effects Division</a:t>
            </a:r>
          </a:p>
          <a:p>
            <a:r>
              <a:rPr lang="en-US" dirty="0" smtClean="0"/>
              <a:t>Deputy Director for Global Operations (DDGO)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7BE56CFE-1004-453E-BA83-E3B5EEAA3893}" type="slidenum">
              <a:rPr lang="en-US" smtClean="0"/>
              <a:pPr>
                <a:defRPr/>
              </a:pPr>
              <a:t>1</a:t>
            </a:fld>
            <a:r>
              <a:rPr lang="en-US" smtClean="0"/>
              <a:t>  </a:t>
            </a:r>
            <a:fld id="{ED994545-8081-4393-935C-14C8932D6BF4}" type="datetime1">
              <a:rPr lang="en-US" smtClean="0"/>
              <a:pPr>
                <a:defRPr/>
              </a:pPr>
              <a:t>5/23/2018</a:t>
            </a:fld>
            <a:r>
              <a:rPr lang="en-US" smtClean="0"/>
              <a:t> Information Joint Function for JSWG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717702" y="5897262"/>
            <a:ext cx="57086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Overall Classification of this Briefing is:  </a:t>
            </a:r>
            <a:r>
              <a:rPr lang="en-US" b="1" dirty="0" smtClean="0">
                <a:solidFill>
                  <a:srgbClr val="008000"/>
                </a:solidFill>
              </a:rPr>
              <a:t>UNCLASSIFIED</a:t>
            </a:r>
            <a:endParaRPr lang="en-US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59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280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06906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Information</a:t>
            </a:r>
            <a:r>
              <a:rPr lang="en-US" dirty="0" smtClean="0"/>
              <a:t> </a:t>
            </a:r>
            <a:r>
              <a:rPr lang="en-US" dirty="0"/>
              <a:t>Joint Function –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information function encompasses the management and application of information and its deliberate integration with other joint functions to </a:t>
            </a:r>
            <a:r>
              <a:rPr lang="en-US" dirty="0">
                <a:solidFill>
                  <a:srgbClr val="0000FF"/>
                </a:solidFill>
              </a:rPr>
              <a:t>influence relevant-actor perceptions, behavior, action or inaction, and support human and automated decision making</a:t>
            </a:r>
            <a:r>
              <a:rPr lang="en-US" dirty="0"/>
              <a:t>. The information function helps commanders and staffs </a:t>
            </a:r>
            <a:r>
              <a:rPr lang="en-US" dirty="0">
                <a:solidFill>
                  <a:srgbClr val="0000FF"/>
                </a:solidFill>
              </a:rPr>
              <a:t>understand and leverage the pervasive nature of information</a:t>
            </a:r>
            <a:r>
              <a:rPr lang="en-US" dirty="0"/>
              <a:t>, its military uses, and its application during all military operations.  This function provides JFCs the ability to integrate the generation and preservation of friendly information while </a:t>
            </a:r>
            <a:r>
              <a:rPr lang="en-US" dirty="0">
                <a:solidFill>
                  <a:srgbClr val="0000FF"/>
                </a:solidFill>
              </a:rPr>
              <a:t>leveraging the inherent informational aspects of all military activities</a:t>
            </a:r>
            <a:r>
              <a:rPr lang="en-US" dirty="0"/>
              <a:t> to achieve the commander's objectives and attain the end state.</a:t>
            </a:r>
          </a:p>
          <a:p>
            <a:pPr marL="0" indent="0" algn="r">
              <a:buNone/>
            </a:pPr>
            <a:endParaRPr lang="en-US" sz="1400" dirty="0"/>
          </a:p>
          <a:p>
            <a:pPr marL="0" indent="0" algn="r">
              <a:buNone/>
            </a:pPr>
            <a:r>
              <a:rPr lang="en-US" sz="1400" dirty="0"/>
              <a:t>- Approved 12 Jul 2017 by General Joseph F. Dunford, Jr., CJCS to include into JP 1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2888" y="6262656"/>
            <a:ext cx="8658225" cy="350837"/>
          </a:xfrm>
          <a:prstGeom prst="rect">
            <a:avLst/>
          </a:prstGeom>
          <a:solidFill>
            <a:srgbClr val="0070C0"/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2" algn="ctr" fontAlgn="base">
              <a:spcBef>
                <a:spcPts val="384"/>
              </a:spcBef>
              <a:spcAft>
                <a:spcPct val="0"/>
              </a:spcAft>
              <a:defRPr/>
            </a:pPr>
            <a:r>
              <a:rPr lang="en-US" sz="16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SecDef</a:t>
            </a:r>
            <a:r>
              <a:rPr lang="en-US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memo endorsed new function 15 September 2017</a:t>
            </a:r>
            <a:endParaRPr lang="en-US" sz="16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14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 Ahead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Doctrine</a:t>
            </a:r>
          </a:p>
          <a:p>
            <a:pPr lvl="1"/>
            <a:r>
              <a:rPr lang="en-US" dirty="0" smtClean="0"/>
              <a:t>JP 3-0, Change 1, (</a:t>
            </a:r>
            <a:r>
              <a:rPr lang="en-US" dirty="0" err="1" smtClean="0"/>
              <a:t>Ch</a:t>
            </a:r>
            <a:r>
              <a:rPr lang="en-US" dirty="0" smtClean="0"/>
              <a:t> III): Final Signature o/a June 18 </a:t>
            </a:r>
          </a:p>
          <a:p>
            <a:pPr lvl="1"/>
            <a:r>
              <a:rPr lang="en-US" dirty="0" smtClean="0"/>
              <a:t>JP 3-XX: Begin development of First Draft o/a May 18</a:t>
            </a:r>
          </a:p>
          <a:p>
            <a:pPr lvl="1"/>
            <a:r>
              <a:rPr lang="en-US" i="1" dirty="0" smtClean="0"/>
              <a:t>Information</a:t>
            </a:r>
            <a:r>
              <a:rPr lang="en-US" dirty="0" smtClean="0"/>
              <a:t> Joint Function input to JP 1, Vol 1, JP 2-0 (JIPOE), JP 5-0 (</a:t>
            </a:r>
            <a:r>
              <a:rPr lang="en-US" dirty="0"/>
              <a:t>working to incorporate </a:t>
            </a:r>
            <a:r>
              <a:rPr lang="en-US" i="1" dirty="0" smtClean="0"/>
              <a:t>information</a:t>
            </a:r>
            <a:r>
              <a:rPr lang="en-US" dirty="0" smtClean="0"/>
              <a:t> into </a:t>
            </a:r>
            <a:r>
              <a:rPr lang="en-US" dirty="0"/>
              <a:t>operational art &amp; design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r>
              <a:rPr lang="en-US" dirty="0" smtClean="0"/>
              <a:t>Other</a:t>
            </a:r>
          </a:p>
          <a:p>
            <a:pPr lvl="1"/>
            <a:r>
              <a:rPr lang="en-US" dirty="0"/>
              <a:t>Information Joint Function </a:t>
            </a:r>
            <a:r>
              <a:rPr lang="en-US" dirty="0" smtClean="0"/>
              <a:t>Quick </a:t>
            </a:r>
            <a:r>
              <a:rPr lang="en-US" dirty="0"/>
              <a:t>Reaction Test (QRT) </a:t>
            </a:r>
            <a:r>
              <a:rPr lang="en-US" dirty="0" smtClean="0"/>
              <a:t>Nomination</a:t>
            </a: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41209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Background</a:t>
            </a:r>
          </a:p>
          <a:p>
            <a:endParaRPr lang="en-US" sz="2400" dirty="0" smtClean="0"/>
          </a:p>
          <a:p>
            <a:r>
              <a:rPr lang="en-US" sz="2400" dirty="0" smtClean="0"/>
              <a:t>“</a:t>
            </a:r>
            <a:r>
              <a:rPr lang="en-US" sz="2400" i="1" dirty="0" smtClean="0"/>
              <a:t>Information</a:t>
            </a:r>
            <a:r>
              <a:rPr lang="en-US" sz="2400" dirty="0" smtClean="0"/>
              <a:t>” Doctrine Proposed Construct</a:t>
            </a:r>
          </a:p>
          <a:p>
            <a:endParaRPr lang="en-US" sz="2400" dirty="0"/>
          </a:p>
          <a:p>
            <a:r>
              <a:rPr lang="en-US" sz="2400" dirty="0"/>
              <a:t>Joint Information Doctrine Impacts since 60</a:t>
            </a:r>
            <a:r>
              <a:rPr lang="en-US" sz="2400" baseline="30000" dirty="0"/>
              <a:t>th</a:t>
            </a:r>
            <a:r>
              <a:rPr lang="en-US" sz="2400" dirty="0"/>
              <a:t> JDPC</a:t>
            </a:r>
          </a:p>
          <a:p>
            <a:endParaRPr lang="en-US" sz="2400" dirty="0"/>
          </a:p>
          <a:p>
            <a:r>
              <a:rPr lang="en-US" sz="2400" dirty="0" smtClean="0"/>
              <a:t>Issues</a:t>
            </a:r>
          </a:p>
          <a:p>
            <a:endParaRPr lang="en-US" sz="2400" dirty="0" smtClean="0"/>
          </a:p>
          <a:p>
            <a:r>
              <a:rPr lang="en-US" sz="2400" dirty="0" smtClean="0"/>
              <a:t>Way Ahead/</a:t>
            </a:r>
            <a:r>
              <a:rPr lang="en-US" sz="2400" dirty="0" smtClean="0"/>
              <a:t>Questions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36420C-DE0A-4C66-BA70-913C4313C380}" type="slidenum">
              <a:rPr lang="en-US" smtClean="0"/>
              <a:pPr>
                <a:defRPr/>
              </a:pPr>
              <a:t>2</a:t>
            </a:fld>
            <a:r>
              <a:rPr lang="en-US" smtClean="0"/>
              <a:t>  </a:t>
            </a:r>
            <a:fld id="{50CDF064-C622-4DBF-A488-A9ABF6AFEC04}" type="datetime1">
              <a:rPr lang="en-US" smtClean="0"/>
              <a:pPr>
                <a:defRPr/>
              </a:pPr>
              <a:t>5/23/2018</a:t>
            </a:fld>
            <a:r>
              <a:rPr lang="en-US" smtClean="0"/>
              <a:t> Information Joint Function for JSWG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66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 smtClean="0"/>
              <a:t>SecDef’s</a:t>
            </a:r>
            <a:r>
              <a:rPr lang="en-US" altLang="en-US" dirty="0" smtClean="0"/>
              <a:t> </a:t>
            </a:r>
            <a:r>
              <a:rPr lang="en-US" altLang="en-US" i="1" dirty="0"/>
              <a:t>Strategy for Operations in the IE </a:t>
            </a:r>
            <a:r>
              <a:rPr lang="en-US" altLang="en-US" dirty="0"/>
              <a:t>(SOIE</a:t>
            </a:r>
            <a:r>
              <a:rPr lang="en-US" altLang="en-US" dirty="0" smtClean="0"/>
              <a:t>) 2016</a:t>
            </a:r>
            <a:endParaRPr lang="en-US" altLang="en-US" dirty="0"/>
          </a:p>
          <a:p>
            <a:pPr lvl="1"/>
            <a:r>
              <a:rPr lang="en-US" altLang="en-US" dirty="0" smtClean="0"/>
              <a:t>Philosophical </a:t>
            </a:r>
            <a:r>
              <a:rPr lang="en-US" altLang="en-US" dirty="0"/>
              <a:t>change is required in how Joint Force uses </a:t>
            </a:r>
            <a:r>
              <a:rPr lang="en-US" altLang="en-US" i="1" dirty="0"/>
              <a:t>information</a:t>
            </a:r>
            <a:r>
              <a:rPr lang="en-US" altLang="en-US" dirty="0"/>
              <a:t> to achieve strategic and operational objectives</a:t>
            </a:r>
          </a:p>
          <a:p>
            <a:endParaRPr lang="en-US" altLang="en-US" sz="1200" dirty="0" smtClean="0"/>
          </a:p>
          <a:p>
            <a:r>
              <a:rPr lang="en-US" altLang="en-US" dirty="0"/>
              <a:t>12 Jul 2017, CJCS approved </a:t>
            </a:r>
            <a:r>
              <a:rPr lang="en-US" altLang="en-US" i="1" dirty="0">
                <a:solidFill>
                  <a:srgbClr val="0000FF"/>
                </a:solidFill>
              </a:rPr>
              <a:t>Information</a:t>
            </a:r>
            <a:r>
              <a:rPr lang="en-US" altLang="en-US" dirty="0"/>
              <a:t> as the 7</a:t>
            </a:r>
            <a:r>
              <a:rPr lang="en-US" altLang="en-US" baseline="30000" dirty="0"/>
              <a:t>th</a:t>
            </a:r>
            <a:r>
              <a:rPr lang="en-US" altLang="en-US" dirty="0"/>
              <a:t> Joint </a:t>
            </a:r>
            <a:r>
              <a:rPr lang="en-US" altLang="en-US" dirty="0" smtClean="0"/>
              <a:t>Function</a:t>
            </a:r>
          </a:p>
          <a:p>
            <a:pPr marL="0" indent="0">
              <a:buNone/>
            </a:pPr>
            <a:endParaRPr lang="en-US" altLang="en-US" dirty="0"/>
          </a:p>
          <a:p>
            <a:r>
              <a:rPr lang="en-US" altLang="en-US" dirty="0" smtClean="0"/>
              <a:t>Sep 17 thru present: JP </a:t>
            </a:r>
            <a:r>
              <a:rPr lang="en-US" altLang="en-US" dirty="0"/>
              <a:t>3-0, </a:t>
            </a:r>
            <a:r>
              <a:rPr lang="en-US" altLang="en-US" dirty="0" err="1"/>
              <a:t>Ch</a:t>
            </a:r>
            <a:r>
              <a:rPr lang="en-US" altLang="en-US" dirty="0"/>
              <a:t> </a:t>
            </a:r>
            <a:r>
              <a:rPr lang="en-US" altLang="en-US" dirty="0" smtClean="0"/>
              <a:t>III Development</a:t>
            </a:r>
          </a:p>
          <a:p>
            <a:endParaRPr lang="en-US" altLang="en-US" dirty="0"/>
          </a:p>
          <a:p>
            <a:r>
              <a:rPr lang="en-US" altLang="en-US" dirty="0" smtClean="0"/>
              <a:t>Oct 17 thru present: JP </a:t>
            </a:r>
            <a:r>
              <a:rPr lang="en-US" altLang="en-US" dirty="0" smtClean="0"/>
              <a:t>3-XX, </a:t>
            </a:r>
            <a:r>
              <a:rPr lang="en-US" altLang="en-US" i="1" dirty="0" smtClean="0"/>
              <a:t>Information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Pgm</a:t>
            </a:r>
            <a:r>
              <a:rPr lang="en-US" altLang="en-US" dirty="0" smtClean="0"/>
              <a:t> Dir </a:t>
            </a:r>
            <a:r>
              <a:rPr lang="en-US" altLang="en-US" dirty="0" smtClean="0"/>
              <a:t>Development</a:t>
            </a:r>
          </a:p>
          <a:p>
            <a:endParaRPr lang="en-US" altLang="en-US" dirty="0"/>
          </a:p>
          <a:p>
            <a:r>
              <a:rPr lang="en-US" altLang="en-US" dirty="0" smtClean="0"/>
              <a:t>JPs X-XX, </a:t>
            </a:r>
            <a:r>
              <a:rPr lang="en-US" altLang="en-US" i="1" dirty="0" smtClean="0"/>
              <a:t>JEMSO</a:t>
            </a:r>
            <a:r>
              <a:rPr lang="en-US" altLang="en-US" dirty="0" smtClean="0"/>
              <a:t> and 3-13.2, </a:t>
            </a:r>
            <a:r>
              <a:rPr lang="en-US" altLang="en-US" i="1" dirty="0" smtClean="0"/>
              <a:t>MISO</a:t>
            </a:r>
            <a:r>
              <a:rPr lang="en-US" altLang="en-US" dirty="0" smtClean="0"/>
              <a:t> Program Directives </a:t>
            </a:r>
          </a:p>
          <a:p>
            <a:endParaRPr lang="en-US" altLang="en-US" dirty="0"/>
          </a:p>
          <a:p>
            <a:r>
              <a:rPr lang="en-US" altLang="en-US" dirty="0" smtClean="0"/>
              <a:t>IO Executive Steering Group (ESG) accepted “</a:t>
            </a:r>
            <a:r>
              <a:rPr lang="en-US" altLang="en-US" i="1" dirty="0" smtClean="0"/>
              <a:t>Information</a:t>
            </a:r>
            <a:r>
              <a:rPr lang="en-US" altLang="en-US" dirty="0" smtClean="0"/>
              <a:t>” construct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36420C-DE0A-4C66-BA70-913C4313C380}" type="slidenum">
              <a:rPr lang="en-US" smtClean="0"/>
              <a:pPr>
                <a:defRPr/>
              </a:pPr>
              <a:t>3</a:t>
            </a:fld>
            <a:r>
              <a:rPr lang="en-US" smtClean="0"/>
              <a:t>  </a:t>
            </a:r>
            <a:fld id="{50CDF064-C622-4DBF-A488-A9ABF6AFEC04}" type="datetime1">
              <a:rPr lang="en-US" smtClean="0"/>
              <a:pPr>
                <a:defRPr/>
              </a:pPr>
              <a:t>5/23/2018</a:t>
            </a:fld>
            <a:r>
              <a:rPr lang="en-US" smtClean="0"/>
              <a:t> Information Joint Function for JSWG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87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868362"/>
          </a:xfrm>
        </p:spPr>
        <p:txBody>
          <a:bodyPr/>
          <a:lstStyle/>
          <a:p>
            <a:r>
              <a:rPr lang="en-US" sz="2800" dirty="0" smtClean="0"/>
              <a:t>“Information” in Context </a:t>
            </a:r>
            <a:r>
              <a:rPr lang="en-US" altLang="en-US" sz="1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 </a:t>
            </a:r>
            <a:r>
              <a:rPr lang="en-US" altLang="en-US" sz="1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3)</a:t>
            </a:r>
            <a:r>
              <a:rPr lang="en-US" altLang="en-US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1" dirty="0" smtClean="0"/>
              <a:t>A Proposed Construct</a:t>
            </a:r>
            <a:endParaRPr lang="en-US" sz="2400" b="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7856" y="5073986"/>
            <a:ext cx="87567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inherent informational aspects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of the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Diplomatic, Military,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and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Economic Instruments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of National Power contribute to the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Informational Instrument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of National power.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10354" y="1445441"/>
            <a:ext cx="198746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 military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applies informational power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by way of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Operations in the Information Environment (OIE)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41876" y="1446174"/>
            <a:ext cx="18709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All military activities impact the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Information Environment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99344" y="1166343"/>
            <a:ext cx="274319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Joint Function of Information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groups related capabilities and activities together to integrate, synchronize, and direct joint operations to help JFCs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apply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informational power 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5878210" y="2644470"/>
            <a:ext cx="1166323" cy="7259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813539" y="3331937"/>
            <a:ext cx="34139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Military Instrument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of national power is expressed through the integration of physical and informational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power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227446" y="2063378"/>
            <a:ext cx="586592" cy="109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9" idx="1"/>
          </p:cNvCxnSpPr>
          <p:nvPr/>
        </p:nvCxnSpPr>
        <p:spPr>
          <a:xfrm>
            <a:off x="3299209" y="2074284"/>
            <a:ext cx="40013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41045" y="1289454"/>
            <a:ext cx="15399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There are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inherent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informational aspects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to all military activities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467229" y="2074284"/>
            <a:ext cx="213783" cy="23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4378385" y="4571993"/>
            <a:ext cx="7856" cy="4047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141045" y="5683161"/>
            <a:ext cx="7378943" cy="3693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Recommendation: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ESG Members agree with the proposed construct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133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Box 57"/>
          <p:cNvSpPr txBox="1">
            <a:spLocks noChangeArrowheads="1"/>
          </p:cNvSpPr>
          <p:nvPr/>
        </p:nvSpPr>
        <p:spPr bwMode="auto">
          <a:xfrm>
            <a:off x="4829175" y="4893782"/>
            <a:ext cx="2960688" cy="1169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Operations in the Information Environment </a:t>
            </a: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involve DOD applying power through activities that have offensive, defensive, and supporting aspects</a:t>
            </a:r>
          </a:p>
        </p:txBody>
      </p:sp>
      <p:sp>
        <p:nvSpPr>
          <p:cNvPr id="27652" name="TextBox 58"/>
          <p:cNvSpPr txBox="1">
            <a:spLocks noChangeArrowheads="1"/>
          </p:cNvSpPr>
          <p:nvPr/>
        </p:nvSpPr>
        <p:spPr bwMode="auto">
          <a:xfrm>
            <a:off x="476250" y="4546120"/>
            <a:ext cx="2873375" cy="738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</a:t>
            </a:r>
            <a:r>
              <a:rPr kumimoji="0" lang="en-US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Information Joint Function</a:t>
            </a: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synchronizes activities to create informational power</a:t>
            </a:r>
            <a:endParaRPr kumimoji="0" lang="en-US" alt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" name="Right Arrow 33"/>
          <p:cNvSpPr/>
          <p:nvPr/>
        </p:nvSpPr>
        <p:spPr>
          <a:xfrm>
            <a:off x="4222750" y="5293832"/>
            <a:ext cx="393700" cy="2603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656" name="TextBox 36"/>
          <p:cNvSpPr txBox="1">
            <a:spLocks noChangeArrowheads="1"/>
          </p:cNvSpPr>
          <p:nvPr/>
        </p:nvSpPr>
        <p:spPr bwMode="auto">
          <a:xfrm>
            <a:off x="3094430" y="2968225"/>
            <a:ext cx="29670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Instrument of National Power</a:t>
            </a:r>
          </a:p>
        </p:txBody>
      </p:sp>
      <p:sp>
        <p:nvSpPr>
          <p:cNvPr id="27659" name="TextBox 38"/>
          <p:cNvSpPr txBox="1">
            <a:spLocks noChangeArrowheads="1"/>
          </p:cNvSpPr>
          <p:nvPr/>
        </p:nvSpPr>
        <p:spPr bwMode="auto">
          <a:xfrm>
            <a:off x="3983429" y="1000396"/>
            <a:ext cx="11890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STRATEGIC</a:t>
            </a:r>
          </a:p>
        </p:txBody>
      </p:sp>
      <p:sp>
        <p:nvSpPr>
          <p:cNvPr id="27660" name="TextBox 77"/>
          <p:cNvSpPr txBox="1">
            <a:spLocks noChangeArrowheads="1"/>
          </p:cNvSpPr>
          <p:nvPr/>
        </p:nvSpPr>
        <p:spPr bwMode="auto">
          <a:xfrm>
            <a:off x="3861594" y="4093683"/>
            <a:ext cx="15097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OPERATIONAL</a:t>
            </a:r>
          </a:p>
        </p:txBody>
      </p:sp>
      <p:sp>
        <p:nvSpPr>
          <p:cNvPr id="27661" name="TextBox 68"/>
          <p:cNvSpPr txBox="1">
            <a:spLocks noChangeArrowheads="1"/>
          </p:cNvSpPr>
          <p:nvPr/>
        </p:nvSpPr>
        <p:spPr bwMode="auto">
          <a:xfrm>
            <a:off x="3324556" y="1593908"/>
            <a:ext cx="1989137" cy="954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military also applies Information as an </a:t>
            </a:r>
            <a:r>
              <a:rPr kumimoji="0" lang="en-US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instrument</a:t>
            </a: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of national power</a:t>
            </a:r>
          </a:p>
        </p:txBody>
      </p:sp>
      <p:sp>
        <p:nvSpPr>
          <p:cNvPr id="27662" name="TextBox 58"/>
          <p:cNvSpPr txBox="1">
            <a:spLocks noChangeArrowheads="1"/>
          </p:cNvSpPr>
          <p:nvPr/>
        </p:nvSpPr>
        <p:spPr bwMode="auto">
          <a:xfrm>
            <a:off x="477838" y="5349395"/>
            <a:ext cx="2871787" cy="9540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military applies its </a:t>
            </a:r>
            <a:r>
              <a:rPr kumimoji="0" lang="en-US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informational </a:t>
            </a: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power 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through </a:t>
            </a: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Operations in the Information Environment</a:t>
            </a:r>
          </a:p>
        </p:txBody>
      </p:sp>
      <p:sp>
        <p:nvSpPr>
          <p:cNvPr id="3" name="Right Brace 2"/>
          <p:cNvSpPr/>
          <p:nvPr/>
        </p:nvSpPr>
        <p:spPr>
          <a:xfrm>
            <a:off x="3992563" y="4546120"/>
            <a:ext cx="303212" cy="175736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826081" y="1395471"/>
            <a:ext cx="3706812" cy="2168525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25438" y="4476270"/>
            <a:ext cx="4030662" cy="1903412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440113" y="4815995"/>
            <a:ext cx="636587" cy="20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JP 3-0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748213" y="4476270"/>
            <a:ext cx="4240212" cy="1903412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27672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2293" y="1593908"/>
            <a:ext cx="930275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73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063" y="5011257"/>
            <a:ext cx="6731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Rectangle 42"/>
          <p:cNvSpPr/>
          <p:nvPr/>
        </p:nvSpPr>
        <p:spPr>
          <a:xfrm>
            <a:off x="5548643" y="1441508"/>
            <a:ext cx="9017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JP 1</a:t>
            </a:r>
          </a:p>
        </p:txBody>
      </p:sp>
      <p:pic>
        <p:nvPicPr>
          <p:cNvPr id="27675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7825" y="5036657"/>
            <a:ext cx="732937" cy="947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Rectangle 43"/>
          <p:cNvSpPr/>
          <p:nvPr/>
        </p:nvSpPr>
        <p:spPr>
          <a:xfrm>
            <a:off x="8005763" y="4722334"/>
            <a:ext cx="724999" cy="2968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JP 3-XX</a:t>
            </a:r>
          </a:p>
        </p:txBody>
      </p:sp>
      <p:sp>
        <p:nvSpPr>
          <p:cNvPr id="72" name="TextBox 47"/>
          <p:cNvSpPr txBox="1">
            <a:spLocks noChangeArrowheads="1"/>
          </p:cNvSpPr>
          <p:nvPr/>
        </p:nvSpPr>
        <p:spPr bwMode="auto">
          <a:xfrm>
            <a:off x="589573" y="98192"/>
            <a:ext cx="8053754" cy="906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5467" tIns="52734" rIns="105467" bIns="52734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Information </a:t>
            </a:r>
            <a:r>
              <a:rPr kumimoji="0" lang="en-US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Construct </a:t>
            </a:r>
            <a:r>
              <a:rPr kumimoji="0" lang="en-US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(2 of 3)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Doctrinal Paradigm</a:t>
            </a:r>
            <a:endParaRPr kumimoji="0" lang="en-US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6" name="Right Arrow 25"/>
          <p:cNvSpPr/>
          <p:nvPr/>
        </p:nvSpPr>
        <p:spPr>
          <a:xfrm rot="5400000">
            <a:off x="4352462" y="3715822"/>
            <a:ext cx="393700" cy="2603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459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28600" y="1447800"/>
            <a:ext cx="4267200" cy="387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188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JP 1 terms</a:t>
            </a:r>
          </a:p>
          <a:p>
            <a:pPr marL="738188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Information instrument of power</a:t>
            </a:r>
          </a:p>
          <a:p>
            <a:pPr marL="738188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Military instrument of power</a:t>
            </a:r>
          </a:p>
          <a:p>
            <a:pPr marL="738188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endParaRPr kumimoji="0" lang="en-US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738188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endParaRPr kumimoji="0" lang="en-US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JP 3-0 terms</a:t>
            </a:r>
          </a:p>
          <a:p>
            <a:pPr marL="738188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Information joint function</a:t>
            </a:r>
          </a:p>
          <a:p>
            <a:pPr marL="738188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Information environment (IE)?</a:t>
            </a:r>
          </a:p>
          <a:p>
            <a:pPr marL="738188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endParaRPr kumimoji="0" lang="en-US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738188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endParaRPr kumimoji="0" lang="en-US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JP 3-XX terms</a:t>
            </a:r>
          </a:p>
          <a:p>
            <a:pPr marL="738188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Information environment (IE)?</a:t>
            </a:r>
          </a:p>
          <a:p>
            <a:pPr marL="738188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Operations in the IE? (OIE)</a:t>
            </a:r>
          </a:p>
          <a:p>
            <a:pPr marL="738188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endParaRPr kumimoji="0" lang="en-US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738188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endParaRPr kumimoji="0" lang="en-US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572000" y="1447800"/>
            <a:ext cx="4572000" cy="580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188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Reconcile OE and IE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(JP 3-0)</a:t>
            </a:r>
            <a:endParaRPr kumimoji="0" lang="en-US" altLang="en-US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738188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endParaRPr kumimoji="0" lang="en-US" altLang="en-US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738188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endParaRPr kumimoji="0" lang="en-US" altLang="en-US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Reconcile ROMO, Competition, and Conflict Continuums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(JP 1, JP 3-0, </a:t>
            </a:r>
            <a:b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JP 3-XX, JP 5-0)</a:t>
            </a:r>
          </a:p>
          <a:p>
            <a:pPr marL="395288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738188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endParaRPr kumimoji="0" lang="en-US" altLang="en-US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Phasing Construct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(JP 3-XX)</a:t>
            </a:r>
          </a:p>
          <a:p>
            <a:pPr marL="738188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endParaRPr kumimoji="0" lang="en-US" altLang="en-US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738188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endParaRPr kumimoji="0" lang="en-US" altLang="en-US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Reconcile Stray Terms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(JP 3-XX)</a:t>
            </a:r>
          </a:p>
          <a:p>
            <a:pPr marL="738188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informational power</a:t>
            </a:r>
          </a:p>
          <a:p>
            <a:pPr marL="738188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information warfare</a:t>
            </a:r>
          </a:p>
          <a:p>
            <a:pPr marL="738188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information operations</a:t>
            </a:r>
          </a:p>
          <a:p>
            <a:pPr marL="738188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information activities</a:t>
            </a:r>
          </a:p>
          <a:p>
            <a:pPr marL="738188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information domain </a:t>
            </a:r>
          </a:p>
          <a:p>
            <a:pPr marL="738188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information advantage</a:t>
            </a:r>
          </a:p>
          <a:p>
            <a:pPr marL="738188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information superiority </a:t>
            </a:r>
          </a:p>
          <a:p>
            <a:pPr marL="738188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information related capability</a:t>
            </a:r>
          </a:p>
          <a:p>
            <a:pPr marL="738188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738188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endParaRPr kumimoji="0" lang="en-US" altLang="en-US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738188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endParaRPr kumimoji="0" lang="en-US" altLang="en-US" sz="9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0" y="1219200"/>
            <a:ext cx="0" cy="4724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47"/>
          <p:cNvSpPr txBox="1">
            <a:spLocks noChangeArrowheads="1"/>
          </p:cNvSpPr>
          <p:nvPr/>
        </p:nvSpPr>
        <p:spPr bwMode="auto">
          <a:xfrm>
            <a:off x="625964" y="78200"/>
            <a:ext cx="8053754" cy="906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5467" tIns="52734" rIns="105467" bIns="52734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Information </a:t>
            </a:r>
            <a:r>
              <a:rPr kumimoji="0" lang="en-US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Construct </a:t>
            </a:r>
            <a:r>
              <a:rPr kumimoji="0" lang="en-US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(3 of 3)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Issues to Address Going Forward</a:t>
            </a:r>
            <a:endParaRPr kumimoji="0" lang="en-US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98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Updates and Impacts Since </a:t>
            </a:r>
            <a:r>
              <a:rPr lang="en-US" dirty="0"/>
              <a:t>60th JDPC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14938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dirty="0" smtClean="0"/>
              <a:t>Joint Doctrine Development</a:t>
            </a:r>
          </a:p>
          <a:p>
            <a:pPr lvl="1"/>
            <a:r>
              <a:rPr lang="en-US" dirty="0" smtClean="0"/>
              <a:t>JP 3-0 Change 1 (Chapter III, </a:t>
            </a:r>
            <a:r>
              <a:rPr lang="en-US" i="1" dirty="0" smtClean="0"/>
              <a:t>Joint Functions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JP 3-XX (formerly JP 3-13, </a:t>
            </a:r>
            <a:r>
              <a:rPr lang="en-US" i="1" dirty="0" smtClean="0"/>
              <a:t>Information Operations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JP 1 </a:t>
            </a:r>
            <a:r>
              <a:rPr lang="en-US" dirty="0" smtClean="0"/>
              <a:t>Vol. </a:t>
            </a:r>
            <a:r>
              <a:rPr lang="en-US" dirty="0"/>
              <a:t>1 </a:t>
            </a:r>
            <a:endParaRPr lang="en-US" dirty="0" smtClean="0"/>
          </a:p>
          <a:p>
            <a:r>
              <a:rPr lang="en-US" dirty="0" smtClean="0"/>
              <a:t>Impacts of the </a:t>
            </a:r>
            <a:r>
              <a:rPr lang="en-US" i="1" dirty="0" smtClean="0"/>
              <a:t>Information</a:t>
            </a:r>
            <a:r>
              <a:rPr lang="en-US" dirty="0" smtClean="0"/>
              <a:t> </a:t>
            </a:r>
            <a:r>
              <a:rPr lang="en-US" dirty="0" smtClean="0"/>
              <a:t>Joint Function </a:t>
            </a:r>
            <a:endParaRPr lang="en-US" dirty="0" smtClean="0"/>
          </a:p>
          <a:p>
            <a:pPr lvl="1"/>
            <a:r>
              <a:rPr lang="en-US" dirty="0" smtClean="0"/>
              <a:t>Joint Concepts:</a:t>
            </a:r>
            <a:endParaRPr lang="en-US" dirty="0" smtClean="0"/>
          </a:p>
          <a:p>
            <a:pPr lvl="2"/>
            <a:r>
              <a:rPr lang="en-US" i="1" dirty="0" smtClean="0"/>
              <a:t>Joint Concept for Operations in the Information Environment </a:t>
            </a:r>
            <a:r>
              <a:rPr lang="en-US" dirty="0" smtClean="0"/>
              <a:t>(JCOIE) at OPSDEPS for approval</a:t>
            </a:r>
          </a:p>
          <a:p>
            <a:pPr lvl="2"/>
            <a:r>
              <a:rPr lang="en-US" dirty="0" smtClean="0"/>
              <a:t>Working close with JC-HAMO, JCIC Implementation Plans</a:t>
            </a:r>
          </a:p>
          <a:p>
            <a:pPr lvl="2"/>
            <a:r>
              <a:rPr lang="en-US" dirty="0" smtClean="0"/>
              <a:t>Integrating into 2+3 Joint Operational Concepts (JOC)</a:t>
            </a:r>
            <a:endParaRPr lang="en-US" dirty="0"/>
          </a:p>
          <a:p>
            <a:pPr lvl="1"/>
            <a:r>
              <a:rPr lang="en-US" dirty="0" smtClean="0"/>
              <a:t>Planning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CJCS Approved </a:t>
            </a:r>
            <a:r>
              <a:rPr lang="en-US" i="1" dirty="0" smtClean="0"/>
              <a:t>Global Integrated Operations in the IE </a:t>
            </a:r>
            <a:r>
              <a:rPr lang="en-US" dirty="0" smtClean="0"/>
              <a:t>(GIOIE) EXORD</a:t>
            </a:r>
          </a:p>
          <a:p>
            <a:pPr lvl="2"/>
            <a:r>
              <a:rPr lang="en-US" dirty="0"/>
              <a:t>“</a:t>
            </a:r>
            <a:r>
              <a:rPr lang="en-US" i="1" dirty="0"/>
              <a:t>Integration of Informational and Physical </a:t>
            </a:r>
            <a:r>
              <a:rPr lang="en-US" i="1" dirty="0" smtClean="0"/>
              <a:t>Power,</a:t>
            </a:r>
            <a:r>
              <a:rPr lang="en-US" dirty="0" smtClean="0"/>
              <a:t>” </a:t>
            </a:r>
            <a:r>
              <a:rPr lang="en-US" i="1" dirty="0" smtClean="0"/>
              <a:t>Narrative</a:t>
            </a:r>
            <a:r>
              <a:rPr lang="en-US" dirty="0" smtClean="0"/>
              <a:t> terminology </a:t>
            </a:r>
            <a:r>
              <a:rPr lang="en-US" dirty="0"/>
              <a:t>accepted in GCPs, JSCP</a:t>
            </a:r>
            <a:endParaRPr lang="en-US" dirty="0" smtClean="0"/>
          </a:p>
          <a:p>
            <a:pPr>
              <a:buClr>
                <a:schemeClr val="tx1"/>
              </a:buClr>
            </a:pPr>
            <a:endParaRPr lang="en-US" sz="1800" dirty="0"/>
          </a:p>
          <a:p>
            <a:pPr>
              <a:buClr>
                <a:schemeClr val="tx1"/>
              </a:buClr>
            </a:pPr>
            <a:endParaRPr lang="en-US" sz="1800" dirty="0" smtClean="0"/>
          </a:p>
          <a:p>
            <a:pPr>
              <a:buClr>
                <a:schemeClr val="tx1"/>
              </a:buClr>
            </a:pPr>
            <a:endParaRPr lang="en-US" sz="1800" dirty="0"/>
          </a:p>
          <a:p>
            <a:pPr>
              <a:buClr>
                <a:schemeClr val="tx1"/>
              </a:buClr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36420C-DE0A-4C66-BA70-913C4313C380}" type="slidenum">
              <a:rPr lang="en-US" smtClean="0"/>
              <a:pPr>
                <a:defRPr/>
              </a:pPr>
              <a:t>7</a:t>
            </a:fld>
            <a:r>
              <a:rPr lang="en-US" smtClean="0"/>
              <a:t>  </a:t>
            </a:r>
            <a:fld id="{50CDF064-C622-4DBF-A488-A9ABF6AFEC04}" type="datetime1">
              <a:rPr lang="en-US" smtClean="0"/>
              <a:pPr>
                <a:defRPr/>
              </a:pPr>
              <a:t>5/23/2018</a:t>
            </a:fld>
            <a:r>
              <a:rPr lang="en-US" smtClean="0"/>
              <a:t> Information Joint Function for JSWG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6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Joint Function Impacts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214938"/>
          </a:xfrm>
        </p:spPr>
        <p:txBody>
          <a:bodyPr/>
          <a:lstStyle/>
          <a:p>
            <a:r>
              <a:rPr lang="en-US" dirty="0"/>
              <a:t>Force Development: </a:t>
            </a:r>
            <a:endParaRPr lang="en-US" dirty="0" smtClean="0"/>
          </a:p>
          <a:p>
            <a:pPr lvl="1"/>
            <a:r>
              <a:rPr lang="en-US" dirty="0" smtClean="0"/>
              <a:t>FY 18 NDAA required DOD to designate Senior Official for </a:t>
            </a:r>
            <a:r>
              <a:rPr lang="en-US" i="1" dirty="0" smtClean="0"/>
              <a:t>Integration of Strategic IO and Cyber-enabled IO</a:t>
            </a:r>
            <a:endParaRPr lang="en-US" i="1" dirty="0"/>
          </a:p>
          <a:p>
            <a:pPr lvl="1"/>
            <a:r>
              <a:rPr lang="en-US" dirty="0"/>
              <a:t>Joint Staff </a:t>
            </a:r>
            <a:r>
              <a:rPr lang="en-US" i="1" dirty="0"/>
              <a:t>Communication Strategy Analysis Division </a:t>
            </a:r>
            <a:r>
              <a:rPr lang="en-US" dirty="0"/>
              <a:t>– serves as focal point for strategic messaging for Joint Force</a:t>
            </a:r>
          </a:p>
          <a:p>
            <a:pPr lvl="1"/>
            <a:r>
              <a:rPr lang="en-US" dirty="0" smtClean="0"/>
              <a:t>J39 Proposed </a:t>
            </a:r>
            <a:r>
              <a:rPr lang="en-US" i="1" dirty="0"/>
              <a:t>Information</a:t>
            </a:r>
            <a:r>
              <a:rPr lang="en-US" dirty="0"/>
              <a:t> as a Tier I Joint Capability </a:t>
            </a:r>
            <a:r>
              <a:rPr lang="en-US" dirty="0" smtClean="0"/>
              <a:t>Area (JCA)  …accepted as Tier 3 under </a:t>
            </a:r>
            <a:r>
              <a:rPr lang="en-US" i="1" dirty="0" smtClean="0"/>
              <a:t>Force Application/Fires</a:t>
            </a:r>
          </a:p>
          <a:p>
            <a:r>
              <a:rPr lang="en-US" dirty="0" smtClean="0"/>
              <a:t>Joint </a:t>
            </a:r>
            <a:r>
              <a:rPr lang="en-US" dirty="0"/>
              <a:t>Training and Education</a:t>
            </a:r>
          </a:p>
          <a:p>
            <a:pPr lvl="1"/>
            <a:r>
              <a:rPr lang="en-US" i="1" dirty="0"/>
              <a:t>Information</a:t>
            </a:r>
            <a:r>
              <a:rPr lang="en-US" dirty="0"/>
              <a:t> was selected as one of the five AY </a:t>
            </a:r>
            <a:r>
              <a:rPr lang="en-US" dirty="0" smtClean="0"/>
              <a:t>18-19 JPME Special </a:t>
            </a:r>
            <a:r>
              <a:rPr lang="en-US" dirty="0"/>
              <a:t>Area of Emphasis (SAE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i="1" dirty="0" smtClean="0"/>
              <a:t>Operations in the Information Environment </a:t>
            </a:r>
            <a:r>
              <a:rPr lang="en-US" dirty="0" smtClean="0"/>
              <a:t>(OIE) </a:t>
            </a:r>
            <a:r>
              <a:rPr lang="en-US" dirty="0"/>
              <a:t>in Joint Exercises</a:t>
            </a:r>
          </a:p>
          <a:p>
            <a:r>
              <a:rPr lang="en-US" i="1" dirty="0" smtClean="0"/>
              <a:t>Joint </a:t>
            </a:r>
            <a:r>
              <a:rPr lang="en-US" i="1" dirty="0"/>
              <a:t>Military Net Assessment </a:t>
            </a:r>
            <a:r>
              <a:rPr lang="en-US" dirty="0"/>
              <a:t>(JMNA) </a:t>
            </a:r>
            <a:r>
              <a:rPr lang="en-US" dirty="0" smtClean="0"/>
              <a:t>lists </a:t>
            </a:r>
            <a:r>
              <a:rPr lang="en-US" dirty="0"/>
              <a:t>OIE as one of 15 Competitive Areas</a:t>
            </a:r>
          </a:p>
          <a:p>
            <a:r>
              <a:rPr lang="en-US" dirty="0" smtClean="0"/>
              <a:t>Service </a:t>
            </a:r>
            <a:r>
              <a:rPr lang="en-US" dirty="0" smtClean="0"/>
              <a:t>Doctrine </a:t>
            </a:r>
            <a:r>
              <a:rPr lang="en-US" dirty="0"/>
              <a:t>&amp; Allied and Partner  </a:t>
            </a:r>
            <a:r>
              <a:rPr lang="en-US" dirty="0" smtClean="0"/>
              <a:t>Impacts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36420C-DE0A-4C66-BA70-913C4313C380}" type="slidenum">
              <a:rPr lang="en-US" smtClean="0"/>
              <a:pPr>
                <a:defRPr/>
              </a:pPr>
              <a:t>8</a:t>
            </a:fld>
            <a:r>
              <a:rPr lang="en-US" smtClean="0"/>
              <a:t>  </a:t>
            </a:r>
            <a:fld id="{50CDF064-C622-4DBF-A488-A9ABF6AFEC04}" type="datetime1">
              <a:rPr lang="en-US" smtClean="0"/>
              <a:pPr>
                <a:defRPr/>
              </a:pPr>
              <a:t>5/23/2018</a:t>
            </a:fld>
            <a:r>
              <a:rPr lang="en-US" smtClean="0"/>
              <a:t> Information Joint Function for JSWG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9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Issues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Future of the term “Information Operations” </a:t>
            </a:r>
          </a:p>
          <a:p>
            <a:r>
              <a:rPr lang="en-US" dirty="0"/>
              <a:t>“Information Warfare”</a:t>
            </a:r>
          </a:p>
          <a:p>
            <a:r>
              <a:rPr lang="en-US" dirty="0"/>
              <a:t>“Relevant Actors”</a:t>
            </a:r>
          </a:p>
          <a:p>
            <a:r>
              <a:rPr lang="en-US" dirty="0"/>
              <a:t>“Commanders Communication Synchronization”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36420C-DE0A-4C66-BA70-913C4313C380}" type="slidenum">
              <a:rPr lang="en-US" smtClean="0"/>
              <a:pPr>
                <a:defRPr/>
              </a:pPr>
              <a:t>9</a:t>
            </a:fld>
            <a:r>
              <a:rPr lang="en-US" smtClean="0"/>
              <a:t>  </a:t>
            </a:r>
            <a:fld id="{50CDF064-C622-4DBF-A488-A9ABF6AFEC04}" type="datetime1">
              <a:rPr lang="en-US" smtClean="0"/>
              <a:pPr>
                <a:defRPr/>
              </a:pPr>
              <a:t>5/23/2018</a:t>
            </a:fld>
            <a:r>
              <a:rPr lang="en-US" smtClean="0"/>
              <a:t> Information Joint Function for JSWG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7353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114FFB"/>
      </a:accent1>
      <a:accent2>
        <a:srgbClr val="FAFD00"/>
      </a:accent2>
      <a:accent3>
        <a:srgbClr val="FFFFFF"/>
      </a:accent3>
      <a:accent4>
        <a:srgbClr val="000000"/>
      </a:accent4>
      <a:accent5>
        <a:srgbClr val="AAB2FD"/>
      </a:accent5>
      <a:accent6>
        <a:srgbClr val="E3E5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000000"/>
            </a:gs>
            <a:gs pos="100000">
              <a:srgbClr val="000000">
                <a:gamma/>
                <a:shade val="89804"/>
                <a:invGamma/>
              </a:srgbClr>
            </a:gs>
          </a:gsLst>
          <a:lin ang="5400000" scaled="1"/>
        </a:gra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000000"/>
            </a:gs>
            <a:gs pos="100000">
              <a:srgbClr val="000000">
                <a:gamma/>
                <a:shade val="89804"/>
                <a:invGamma/>
              </a:srgbClr>
            </a:gs>
          </a:gsLst>
          <a:lin ang="5400000" scaled="1"/>
        </a:gra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olicy Presentation Template">
  <a:themeElements>
    <a:clrScheme name="Policy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olicy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olicy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licy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licy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licy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licy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licy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licy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licy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licy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licy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licy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licy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ranch xmlns="cee76aeb-d782-43fc-bd38-1bd303f1f440" xsi:nil="true"/>
    <O_x0026_I xmlns="693c9b97-9279-453d-91b5-ff2ad7d06ee7" xsi:nil="true"/>
    <Classification xmlns="cee76aeb-d782-43fc-bd38-1bd303f1f440">UNCLASSIFIED</Classification>
    <Division xmlns="cee76aeb-d782-43fc-bd38-1bd303f1f440">Front Office</Divis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115036152A154EA14BE3E87A4994AC" ma:contentTypeVersion="8" ma:contentTypeDescription="Create a new document." ma:contentTypeScope="" ma:versionID="5315d1daeef62913c14d528b1a4e0d64">
  <xsd:schema xmlns:xsd="http://www.w3.org/2001/XMLSchema" xmlns:p="http://schemas.microsoft.com/office/2006/metadata/properties" xmlns:ns2="693c9b97-9279-453d-91b5-ff2ad7d06ee7" xmlns:ns3="cee76aeb-d782-43fc-bd38-1bd303f1f440" targetNamespace="http://schemas.microsoft.com/office/2006/metadata/properties" ma:root="true" ma:fieldsID="289d2ffe9ea01eddd0faa724e64ca9f2" ns2:_="" ns3:_="">
    <xsd:import namespace="693c9b97-9279-453d-91b5-ff2ad7d06ee7"/>
    <xsd:import namespace="cee76aeb-d782-43fc-bd38-1bd303f1f440"/>
    <xsd:element name="properties">
      <xsd:complexType>
        <xsd:sequence>
          <xsd:element name="documentManagement">
            <xsd:complexType>
              <xsd:all>
                <xsd:element ref="ns2:O_x0026_I" minOccurs="0"/>
                <xsd:element ref="ns3:Branch" minOccurs="0"/>
                <xsd:element ref="ns3:Classification"/>
                <xsd:element ref="ns3:Division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693c9b97-9279-453d-91b5-ff2ad7d06ee7" elementFormDefault="qualified">
    <xsd:import namespace="http://schemas.microsoft.com/office/2006/documentManagement/types"/>
    <xsd:element name="O_x0026_I" ma:index="8" nillable="true" ma:displayName="O&amp;I" ma:default="0" ma:internalName="O_x0026_I">
      <xsd:simpleType>
        <xsd:restriction base="dms:Boolean"/>
      </xsd:simpleType>
    </xsd:element>
  </xsd:schema>
  <xsd:schema xmlns:xsd="http://www.w3.org/2001/XMLSchema" xmlns:dms="http://schemas.microsoft.com/office/2006/documentManagement/types" targetNamespace="cee76aeb-d782-43fc-bd38-1bd303f1f440" elementFormDefault="qualified">
    <xsd:import namespace="http://schemas.microsoft.com/office/2006/documentManagement/types"/>
    <xsd:element name="Branch" ma:index="9" nillable="true" ma:displayName="Branch" ma:internalName="Branch">
      <xsd:simpleType>
        <xsd:restriction base="dms:Text">
          <xsd:maxLength value="255"/>
        </xsd:restriction>
      </xsd:simpleType>
    </xsd:element>
    <xsd:element name="Classification" ma:index="10" ma:displayName="Classification" ma:internalName="Classification">
      <xsd:simpleType>
        <xsd:restriction base="dms:Text">
          <xsd:maxLength value="255"/>
        </xsd:restriction>
      </xsd:simpleType>
    </xsd:element>
    <xsd:element name="Division" ma:index="11" ma:displayName="Division" ma:format="RadioButtons" ma:internalName="Division">
      <xsd:simpleType>
        <xsd:restriction base="dms:Choice">
          <xsd:enumeration value="SMDD"/>
          <xsd:enumeration value="STOD"/>
          <xsd:enumeration value="ROD"/>
          <xsd:enumeration value="CSOD"/>
          <xsd:enumeration value="MOD"/>
          <xsd:enumeration value="Readiness"/>
          <xsd:enumeration value="MOD"/>
          <xsd:enumeration value="CNOD"/>
          <xsd:enumeration value="IOD"/>
          <xsd:enumeration value="PSD"/>
          <xsd:enumeration value="MISO"/>
          <xsd:enumeration value="SAD"/>
          <xsd:enumeration value="STOC"/>
          <xsd:enumeration value="Front Offic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axOccurs="1" ma:index="12" ma:displayName="Type Information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B89A83FA-FDD5-4BA0-B9E6-7BFEAF035F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5AEAC89-DD59-456E-9A0D-34C1B20509F8}">
  <ds:schemaRefs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2006/documentManagement/types"/>
    <ds:schemaRef ds:uri="693c9b97-9279-453d-91b5-ff2ad7d06ee7"/>
    <ds:schemaRef ds:uri="cee76aeb-d782-43fc-bd38-1bd303f1f440"/>
    <ds:schemaRef ds:uri="http://www.w3.org/XML/1998/namespace"/>
    <ds:schemaRef ds:uri="http://purl.org/dc/dcmitype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5F44044-931B-4300-BE1F-3EE48F1477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3c9b97-9279-453d-91b5-ff2ad7d06ee7"/>
    <ds:schemaRef ds:uri="cee76aeb-d782-43fc-bd38-1bd303f1f440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0B121AF2-F47F-45E1-88D9-6762EDF64E4F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84827882</TotalTime>
  <Pages>2</Pages>
  <Words>1066</Words>
  <Application>Microsoft Office PowerPoint</Application>
  <PresentationFormat>On-screen Show (4:3)</PresentationFormat>
  <Paragraphs>169</Paragraphs>
  <Slides>12</Slides>
  <Notes>7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Arial Narrow</vt:lpstr>
      <vt:lpstr>Arial Unicode MS</vt:lpstr>
      <vt:lpstr>Calibri</vt:lpstr>
      <vt:lpstr>Courier New</vt:lpstr>
      <vt:lpstr>Times New Roman</vt:lpstr>
      <vt:lpstr>Wingdings</vt:lpstr>
      <vt:lpstr>Default Design</vt:lpstr>
      <vt:lpstr>Policy Presentation Template</vt:lpstr>
      <vt:lpstr>Information as a Joint Function A Doctrinal Perspective</vt:lpstr>
      <vt:lpstr>Agenda</vt:lpstr>
      <vt:lpstr>Background</vt:lpstr>
      <vt:lpstr>“Information” in Context (1 of 3) A Proposed Construct</vt:lpstr>
      <vt:lpstr>PowerPoint Presentation</vt:lpstr>
      <vt:lpstr>PowerPoint Presentation</vt:lpstr>
      <vt:lpstr>Information Updates and Impacts Since 60th JDPC</vt:lpstr>
      <vt:lpstr>Information Joint Function Impacts Cont’d</vt:lpstr>
      <vt:lpstr>Issues</vt:lpstr>
      <vt:lpstr>PowerPoint Presentation</vt:lpstr>
      <vt:lpstr>Information Joint Function – Description</vt:lpstr>
      <vt:lpstr>Way Ahead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JCS Powerpoint Guidelines</dc:title>
  <dc:subject>Admin</dc:subject>
  <dc:creator>LARRY T. SIZEMORE</dc:creator>
  <cp:lastModifiedBy>Jackson, Michelle N CTR JS J7 (US)</cp:lastModifiedBy>
  <cp:revision>276</cp:revision>
  <cp:lastPrinted>2018-05-02T18:11:06Z</cp:lastPrinted>
  <dcterms:created xsi:type="dcterms:W3CDTF">1996-03-25T19:19:32Z</dcterms:created>
  <dcterms:modified xsi:type="dcterms:W3CDTF">2018-05-23T16:59:18Z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display_urn:schemas-microsoft-com:office:office#Editor">
    <vt:lpwstr>steven.w.thomas</vt:lpwstr>
  </property>
  <property fmtid="{D5CDD505-2E9C-101B-9397-08002B2CF9AE}" pid="4" name="xd_Signature">
    <vt:lpwstr/>
  </property>
  <property fmtid="{D5CDD505-2E9C-101B-9397-08002B2CF9AE}" pid="5" name="TemplateUrl">
    <vt:lpwstr/>
  </property>
  <property fmtid="{D5CDD505-2E9C-101B-9397-08002B2CF9AE}" pid="6" name="display_urn:schemas-microsoft-com:office:office#Author">
    <vt:lpwstr>steven.w.thomas</vt:lpwstr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TitusGUID">
    <vt:lpwstr>670a6f5a-deb9-474e-b2b0-2f7a5350df2e</vt:lpwstr>
  </property>
</Properties>
</file>