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  <p:sldMasterId id="2147483704" r:id="rId3"/>
  </p:sldMasterIdLst>
  <p:notesMasterIdLst>
    <p:notesMasterId r:id="rId11"/>
  </p:notesMasterIdLst>
  <p:handoutMasterIdLst>
    <p:handoutMasterId r:id="rId12"/>
  </p:handoutMasterIdLst>
  <p:sldIdLst>
    <p:sldId id="696" r:id="rId4"/>
    <p:sldId id="704" r:id="rId5"/>
    <p:sldId id="675" r:id="rId6"/>
    <p:sldId id="676" r:id="rId7"/>
    <p:sldId id="678" r:id="rId8"/>
    <p:sldId id="703" r:id="rId9"/>
    <p:sldId id="69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racy March" initials="" lastIdx="15" clrIdx="0"/>
  <p:cmAuthor id="1" name="Sroka, Lauren " initials="SL" lastIdx="36" clrIdx="1"/>
  <p:cmAuthor id="2" name="Sroka, Lauren [USA]" initials="SL[" lastIdx="9" clrIdx="2">
    <p:extLst/>
  </p:cmAuthor>
  <p:cmAuthor id="3" name="March, Tracy [USA]" initials="MT[" lastIdx="9" clrIdx="3">
    <p:extLst/>
  </p:cmAuthor>
  <p:cmAuthor id="4" name="McPartland, John M CTR USSOCOM" initials="JMM" lastIdx="6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CC00FF"/>
    <a:srgbClr val="FFCC00"/>
    <a:srgbClr val="FFFFCC"/>
    <a:srgbClr val="006600"/>
    <a:srgbClr val="009900"/>
    <a:srgbClr val="9933FF"/>
    <a:srgbClr val="9900FF"/>
    <a:srgbClr val="00CC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3" autoAdjust="0"/>
    <p:restoredTop sz="94239" autoAdjust="0"/>
  </p:normalViewPr>
  <p:slideViewPr>
    <p:cSldViewPr>
      <p:cViewPr varScale="1">
        <p:scale>
          <a:sx n="125" d="100"/>
          <a:sy n="125" d="100"/>
        </p:scale>
        <p:origin x="133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804"/>
    </p:cViewPr>
  </p:sorterViewPr>
  <p:notesViewPr>
    <p:cSldViewPr>
      <p:cViewPr varScale="1">
        <p:scale>
          <a:sx n="88" d="100"/>
          <a:sy n="88" d="100"/>
        </p:scale>
        <p:origin x="369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9"/>
            <a:ext cx="3038145" cy="464205"/>
          </a:xfrm>
          <a:prstGeom prst="rect">
            <a:avLst/>
          </a:prstGeom>
        </p:spPr>
        <p:txBody>
          <a:bodyPr vert="horz" lIns="88084" tIns="44041" rIns="88084" bIns="4404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7" y="9"/>
            <a:ext cx="3038145" cy="464205"/>
          </a:xfrm>
          <a:prstGeom prst="rect">
            <a:avLst/>
          </a:prstGeom>
        </p:spPr>
        <p:txBody>
          <a:bodyPr vert="horz" lIns="88084" tIns="44041" rIns="88084" bIns="44041" rtlCol="0"/>
          <a:lstStyle>
            <a:lvl1pPr algn="r">
              <a:defRPr sz="1200"/>
            </a:lvl1pPr>
          </a:lstStyle>
          <a:p>
            <a:fld id="{DE6EEC8C-EB2E-416D-981D-BBFCE0FA6171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" y="8830666"/>
            <a:ext cx="3038145" cy="464205"/>
          </a:xfrm>
          <a:prstGeom prst="rect">
            <a:avLst/>
          </a:prstGeom>
        </p:spPr>
        <p:txBody>
          <a:bodyPr vert="horz" lIns="88084" tIns="44041" rIns="88084" bIns="4404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7" y="8830666"/>
            <a:ext cx="3038145" cy="464205"/>
          </a:xfrm>
          <a:prstGeom prst="rect">
            <a:avLst/>
          </a:prstGeom>
        </p:spPr>
        <p:txBody>
          <a:bodyPr vert="horz" lIns="88084" tIns="44041" rIns="88084" bIns="44041" rtlCol="0" anchor="b"/>
          <a:lstStyle>
            <a:lvl1pPr algn="r">
              <a:defRPr sz="1200"/>
            </a:lvl1pPr>
          </a:lstStyle>
          <a:p>
            <a:fld id="{A68430B6-D159-47DA-A2CD-2BD9B1187F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175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3037841" cy="464820"/>
          </a:xfrm>
          <a:prstGeom prst="rect">
            <a:avLst/>
          </a:prstGeom>
        </p:spPr>
        <p:txBody>
          <a:bodyPr vert="horz" lIns="93093" tIns="46547" rIns="93093" bIns="4654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7" y="3"/>
            <a:ext cx="3037841" cy="464820"/>
          </a:xfrm>
          <a:prstGeom prst="rect">
            <a:avLst/>
          </a:prstGeom>
        </p:spPr>
        <p:txBody>
          <a:bodyPr vert="horz" lIns="93093" tIns="46547" rIns="93093" bIns="46547" rtlCol="0"/>
          <a:lstStyle>
            <a:lvl1pPr algn="r">
              <a:defRPr sz="1200"/>
            </a:lvl1pPr>
          </a:lstStyle>
          <a:p>
            <a:fld id="{065D2D97-2996-4B0C-926E-46266DB2A425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93" tIns="46547" rIns="93093" bIns="4654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4"/>
            <a:ext cx="5608320" cy="4183380"/>
          </a:xfrm>
          <a:prstGeom prst="rect">
            <a:avLst/>
          </a:prstGeom>
        </p:spPr>
        <p:txBody>
          <a:bodyPr vert="horz" lIns="93093" tIns="46547" rIns="93093" bIns="4654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8829967"/>
            <a:ext cx="3037841" cy="464820"/>
          </a:xfrm>
          <a:prstGeom prst="rect">
            <a:avLst/>
          </a:prstGeom>
        </p:spPr>
        <p:txBody>
          <a:bodyPr vert="horz" lIns="93093" tIns="46547" rIns="93093" bIns="4654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7" y="8829967"/>
            <a:ext cx="3037841" cy="464820"/>
          </a:xfrm>
          <a:prstGeom prst="rect">
            <a:avLst/>
          </a:prstGeom>
        </p:spPr>
        <p:txBody>
          <a:bodyPr vert="horz" lIns="93093" tIns="46547" rIns="93093" bIns="46547" rtlCol="0" anchor="b"/>
          <a:lstStyle>
            <a:lvl1pPr algn="r">
              <a:defRPr sz="1200"/>
            </a:lvl1pPr>
          </a:lstStyle>
          <a:p>
            <a:fld id="{54E4E54E-AA6E-4A21-BDE4-FBA6B43202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977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2494"/>
            <a:fld id="{95303193-B70E-4FD5-8E62-2FBF3B376B68}" type="slidenum">
              <a:rPr lang="en-US" smtClean="0">
                <a:solidFill>
                  <a:prstClr val="black"/>
                </a:solidFill>
              </a:rPr>
              <a:pPr defTabSz="922494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95325"/>
            <a:ext cx="4649787" cy="3487738"/>
          </a:xfrm>
          <a:ln/>
        </p:spPr>
      </p:sp>
    </p:spTree>
    <p:extLst>
      <p:ext uri="{BB962C8B-B14F-4D97-AF65-F5344CB8AC3E}">
        <p14:creationId xmlns:p14="http://schemas.microsoft.com/office/powerpoint/2010/main" val="3511739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E54E-AA6E-4A21-BDE4-FBA6B432027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14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E54E-AA6E-4A21-BDE4-FBA6B432027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924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726074-6385-4AD3-AF5F-ADA2F6AF2C7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754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726074-6385-4AD3-AF5F-ADA2F6AF2C7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509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E54E-AA6E-4A21-BDE4-FBA6B432027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117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E54E-AA6E-4A21-BDE4-FBA6B432027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383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6D641-8C11-4E38-9577-8B0FBA05C8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7822804" y="-5877"/>
            <a:ext cx="132119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 smtClean="0">
                <a:solidFill>
                  <a:srgbClr val="006600"/>
                </a:solidFill>
              </a:rPr>
              <a:t>UNCLASSIFIED</a:t>
            </a:r>
            <a:endParaRPr lang="en-US" sz="12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532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1B00C-9248-4F88-BCB7-956C676E5CB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649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2763" y="25400"/>
            <a:ext cx="2247900" cy="645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063" y="25400"/>
            <a:ext cx="6591300" cy="645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BB79A-1D97-4A2A-96A0-9FD12CF2A41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041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1B9B5-1010-4F05-8344-F16ADC2C3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880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1B9B5-1010-4F05-8344-F16ADC2C3C0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747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 sz="2000">
                <a:latin typeface="Arial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defRPr sz="2000">
                <a:latin typeface="Arial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defRPr sz="2000">
                <a:latin typeface="Arial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defRPr sz="2000">
                <a:latin typeface="Arial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defRPr sz="20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243840" y="193286"/>
            <a:ext cx="41069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FF0000"/>
                </a:solidFill>
                <a:latin typeface="Calibri"/>
              </a:rPr>
              <a:t>v4</a:t>
            </a: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304800" y="228600"/>
            <a:ext cx="457200" cy="22860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74625" indent="-174625" algn="ctr">
              <a:spcBef>
                <a:spcPct val="20000"/>
              </a:spcBef>
            </a:pPr>
            <a:endParaRPr lang="en-US" sz="1600" b="1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4225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6477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243840" y="193286"/>
            <a:ext cx="41069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FF0000"/>
                </a:solidFill>
                <a:latin typeface="Calibri"/>
              </a:rPr>
              <a:t>v4</a:t>
            </a: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304800" y="228600"/>
            <a:ext cx="457200" cy="22860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74625" indent="-174625" algn="ctr">
              <a:spcBef>
                <a:spcPct val="20000"/>
              </a:spcBef>
            </a:pPr>
            <a:endParaRPr lang="en-US" sz="1600" b="1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621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6477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539558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2400" y="6629400"/>
            <a:ext cx="30480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24731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42144" y="0"/>
            <a:ext cx="7859712" cy="82102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7564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025" y="39221"/>
            <a:ext cx="8229600" cy="523220"/>
          </a:xfrm>
        </p:spPr>
        <p:txBody>
          <a:bodyPr/>
          <a:lstStyle>
            <a:lvl1pPr>
              <a:defRPr lang="en-US" sz="2800" dirty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91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3F812-66DC-4B57-9D53-44C217D2983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287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600" b="1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4/25/2018</a:t>
            </a:fld>
            <a:endParaRPr lang="en-US" sz="1600" b="1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600" b="1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600" b="1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5228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6477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6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CB182-D3EE-403C-ABA3-47EF24E1B2A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77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063" y="1371600"/>
            <a:ext cx="4419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1063" y="1371600"/>
            <a:ext cx="4419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3083F-A76B-41D8-BD07-BAF58CBAC26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287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CCD95-11D0-4628-9C82-A1E335837FE9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463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30D57-9CFE-4F3E-9F3B-53AA5BEC926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45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D1CB8-E7CE-406B-B665-7EB791214A6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420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0689D-D6C2-45B7-91E9-13B6004E6B2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9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B7E99-E32F-4135-9834-307F6480FD0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750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9063" y="1371600"/>
            <a:ext cx="8991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5400"/>
            <a:ext cx="8242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dirty="0" smtClean="0"/>
          </a:p>
        </p:txBody>
      </p:sp>
      <p:sp>
        <p:nvSpPr>
          <p:cNvPr id="70677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5341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39A92E-933D-4300-AFC9-829A28E37DE3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" name="Picture 33" descr="dodheader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50800"/>
            <a:ext cx="10175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5"/>
          <p:cNvSpPr>
            <a:spLocks noChangeArrowheads="1"/>
          </p:cNvSpPr>
          <p:nvPr/>
        </p:nvSpPr>
        <p:spPr bwMode="auto">
          <a:xfrm flipV="1">
            <a:off x="354806" y="1112838"/>
            <a:ext cx="8434388" cy="87312"/>
          </a:xfrm>
          <a:prstGeom prst="rect">
            <a:avLst/>
          </a:prstGeom>
          <a:solidFill>
            <a:srgbClr val="990099"/>
          </a:solidFill>
          <a:ln w="12700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81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72" r:id="rId12"/>
    <p:sldLayoutId id="2147483673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457200" indent="-457200" algn="l" rtl="0" eaLnBrk="1" fontAlgn="base" hangingPunct="1">
        <a:spcBef>
          <a:spcPct val="4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87400" indent="-381000" algn="l" rtl="0" eaLnBrk="1" fontAlgn="base" hangingPunct="1">
        <a:spcBef>
          <a:spcPct val="20000"/>
        </a:spcBef>
        <a:spcAft>
          <a:spcPct val="0"/>
        </a:spcAft>
        <a:buClr>
          <a:srgbClr val="151C77"/>
        </a:buClr>
        <a:buFont typeface="Wingdings" pitchFamily="2" charset="2"/>
        <a:buChar char="Ø"/>
        <a:defRPr sz="2000" b="1">
          <a:solidFill>
            <a:schemeClr val="tx1"/>
          </a:solidFill>
          <a:latin typeface="+mn-lt"/>
        </a:defRPr>
      </a:lvl2pPr>
      <a:lvl3pPr marL="1146175" indent="-342900" algn="l" rtl="0" eaLnBrk="1" fontAlgn="base" hangingPunct="1">
        <a:spcBef>
          <a:spcPct val="20000"/>
        </a:spcBef>
        <a:spcAft>
          <a:spcPct val="0"/>
        </a:spcAft>
        <a:buClr>
          <a:srgbClr val="151C77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752600" indent="-3810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09800" indent="-3810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4025" y="11113"/>
            <a:ext cx="85883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4025" y="868363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Text Box 18"/>
          <p:cNvSpPr txBox="1">
            <a:spLocks noChangeArrowheads="1"/>
          </p:cNvSpPr>
          <p:nvPr/>
        </p:nvSpPr>
        <p:spPr bwMode="auto">
          <a:xfrm flipH="1">
            <a:off x="4342326" y="6565998"/>
            <a:ext cx="45934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fld id="{CA0B6220-A84D-4356-9B82-38DB2E8C5125}" type="slidenum">
              <a:rPr lang="en-US" sz="1400" b="0" smtClean="0">
                <a:solidFill>
                  <a:srgbClr val="000000"/>
                </a:solidFill>
              </a:rPr>
              <a:pPr algn="ctr" eaLnBrk="1" hangingPunct="1">
                <a:defRPr/>
              </a:pPr>
              <a:t>‹#›</a:t>
            </a:fld>
            <a:endParaRPr lang="en-US" sz="1400" b="0" dirty="0" smtClean="0">
              <a:solidFill>
                <a:srgbClr val="000000"/>
              </a:solidFill>
            </a:endParaRPr>
          </a:p>
        </p:txBody>
      </p:sp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-60325" y="-42863"/>
            <a:ext cx="38862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 dirty="0">
                <a:solidFill>
                  <a:srgbClr val="00B05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UNCLASSIFIED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76200" y="569913"/>
            <a:ext cx="8991600" cy="152400"/>
            <a:chOff x="0" y="576"/>
            <a:chExt cx="5282" cy="189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5158" y="576"/>
              <a:ext cx="124" cy="189"/>
              <a:chOff x="5158" y="576"/>
              <a:chExt cx="124" cy="189"/>
            </a:xfrm>
          </p:grpSpPr>
          <p:sp>
            <p:nvSpPr>
              <p:cNvPr id="1047" name="Rectangle 9"/>
              <p:cNvSpPr>
                <a:spLocks noChangeArrowheads="1"/>
              </p:cNvSpPr>
              <p:nvPr/>
            </p:nvSpPr>
            <p:spPr bwMode="auto">
              <a:xfrm>
                <a:off x="5252" y="576"/>
                <a:ext cx="3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6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8" name="Rectangle 10"/>
              <p:cNvSpPr>
                <a:spLocks noChangeArrowheads="1"/>
              </p:cNvSpPr>
              <p:nvPr/>
            </p:nvSpPr>
            <p:spPr bwMode="auto">
              <a:xfrm>
                <a:off x="5158" y="576"/>
                <a:ext cx="6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6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4848" y="576"/>
              <a:ext cx="263" cy="189"/>
              <a:chOff x="4848" y="576"/>
              <a:chExt cx="263" cy="189"/>
            </a:xfrm>
          </p:grpSpPr>
          <p:sp>
            <p:nvSpPr>
              <p:cNvPr id="1045" name="Rectangle 12"/>
              <p:cNvSpPr>
                <a:spLocks noChangeArrowheads="1"/>
              </p:cNvSpPr>
              <p:nvPr/>
            </p:nvSpPr>
            <p:spPr bwMode="auto">
              <a:xfrm>
                <a:off x="5018" y="576"/>
                <a:ext cx="93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6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6" name="Rectangle 13"/>
              <p:cNvSpPr>
                <a:spLocks noChangeArrowheads="1"/>
              </p:cNvSpPr>
              <p:nvPr/>
            </p:nvSpPr>
            <p:spPr bwMode="auto">
              <a:xfrm>
                <a:off x="4848" y="576"/>
                <a:ext cx="126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6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4418" y="576"/>
              <a:ext cx="386" cy="189"/>
              <a:chOff x="4418" y="576"/>
              <a:chExt cx="386" cy="189"/>
            </a:xfrm>
          </p:grpSpPr>
          <p:sp>
            <p:nvSpPr>
              <p:cNvPr id="1043" name="Rectangle 15"/>
              <p:cNvSpPr>
                <a:spLocks noChangeArrowheads="1"/>
              </p:cNvSpPr>
              <p:nvPr/>
            </p:nvSpPr>
            <p:spPr bwMode="auto">
              <a:xfrm>
                <a:off x="4650" y="576"/>
                <a:ext cx="154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6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" name="Rectangle 16"/>
              <p:cNvSpPr>
                <a:spLocks noChangeArrowheads="1"/>
              </p:cNvSpPr>
              <p:nvPr/>
            </p:nvSpPr>
            <p:spPr bwMode="auto">
              <a:xfrm>
                <a:off x="4418" y="576"/>
                <a:ext cx="187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6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3183" y="576"/>
              <a:ext cx="1191" cy="189"/>
              <a:chOff x="3183" y="576"/>
              <a:chExt cx="1191" cy="189"/>
            </a:xfrm>
          </p:grpSpPr>
          <p:sp>
            <p:nvSpPr>
              <p:cNvPr id="1039" name="Rectangle 18"/>
              <p:cNvSpPr>
                <a:spLocks noChangeArrowheads="1"/>
              </p:cNvSpPr>
              <p:nvPr/>
            </p:nvSpPr>
            <p:spPr bwMode="auto">
              <a:xfrm>
                <a:off x="3558" y="576"/>
                <a:ext cx="25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6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0" name="Rectangle 19"/>
              <p:cNvSpPr>
                <a:spLocks noChangeArrowheads="1"/>
              </p:cNvSpPr>
              <p:nvPr/>
            </p:nvSpPr>
            <p:spPr bwMode="auto">
              <a:xfrm>
                <a:off x="4155" y="576"/>
                <a:ext cx="218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6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1" name="Rectangle 20"/>
              <p:cNvSpPr>
                <a:spLocks noChangeArrowheads="1"/>
              </p:cNvSpPr>
              <p:nvPr/>
            </p:nvSpPr>
            <p:spPr bwMode="auto">
              <a:xfrm>
                <a:off x="3864" y="576"/>
                <a:ext cx="25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6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2" name="Rectangle 21"/>
              <p:cNvSpPr>
                <a:spLocks noChangeArrowheads="1"/>
              </p:cNvSpPr>
              <p:nvPr/>
            </p:nvSpPr>
            <p:spPr bwMode="auto">
              <a:xfrm>
                <a:off x="3183" y="576"/>
                <a:ext cx="314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6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0" y="576"/>
              <a:ext cx="3143" cy="189"/>
              <a:chOff x="0" y="576"/>
              <a:chExt cx="3143" cy="189"/>
            </a:xfrm>
          </p:grpSpPr>
          <p:sp>
            <p:nvSpPr>
              <p:cNvPr id="1037" name="Rectangle 23"/>
              <p:cNvSpPr>
                <a:spLocks noChangeArrowheads="1"/>
              </p:cNvSpPr>
              <p:nvPr/>
            </p:nvSpPr>
            <p:spPr bwMode="auto">
              <a:xfrm>
                <a:off x="2798" y="576"/>
                <a:ext cx="345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6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8" name="Rectangle 24"/>
              <p:cNvSpPr>
                <a:spLocks noChangeArrowheads="1"/>
              </p:cNvSpPr>
              <p:nvPr/>
            </p:nvSpPr>
            <p:spPr bwMode="auto">
              <a:xfrm>
                <a:off x="0" y="576"/>
                <a:ext cx="2756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600" b="1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31" name="Rectangle 26"/>
          <p:cNvSpPr>
            <a:spLocks noChangeArrowheads="1"/>
          </p:cNvSpPr>
          <p:nvPr/>
        </p:nvSpPr>
        <p:spPr bwMode="auto">
          <a:xfrm>
            <a:off x="7767638" y="6581775"/>
            <a:ext cx="13763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200" b="1" dirty="0" smtClean="0">
                <a:solidFill>
                  <a:srgbClr val="00B05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UNCLASSIFIED</a:t>
            </a:r>
            <a:endParaRPr lang="en-US" sz="1200" b="1" dirty="0">
              <a:solidFill>
                <a:srgbClr val="00B05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8680" y="23027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FF0000"/>
                </a:solidFill>
                <a:latin typeface="Calibri"/>
              </a:rPr>
              <a:t>v1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4800" y="152400"/>
            <a:ext cx="41069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FF0000"/>
                </a:solidFill>
                <a:latin typeface="Calibri"/>
              </a:rPr>
              <a:t>v4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04800" y="228600"/>
            <a:ext cx="457200" cy="22860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74625" indent="-174625" algn="ctr">
              <a:spcBef>
                <a:spcPct val="20000"/>
              </a:spcBef>
            </a:pPr>
            <a:endParaRPr lang="en-US" sz="1600" b="1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766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</p:sldLayoutIdLst>
  <p:hf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Times New Roman" pitchFamily="18" charset="0"/>
          <a:ea typeface="+mj-ea"/>
          <a:cs typeface="Times New Roman" pitchFamily="18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333399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333399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333399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333399"/>
          </a:solidFill>
          <a:latin typeface="Arial" pitchFamily="34" charset="0"/>
        </a:defRPr>
      </a:lvl9pPr>
    </p:titleStyle>
    <p:bodyStyle>
      <a:lvl1pPr marL="228600" indent="-228600" algn="l" rtl="0" eaLnBrk="1" fontAlgn="base" hangingPunct="1">
        <a:spcBef>
          <a:spcPts val="0"/>
        </a:spcBef>
        <a:spcAft>
          <a:spcPts val="600"/>
        </a:spcAft>
        <a:buChar char="•"/>
        <a:defRPr sz="2200" b="1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85800" indent="-228600" algn="l" rtl="0" eaLnBrk="1" fontAlgn="base" hangingPunct="1">
        <a:spcBef>
          <a:spcPts val="0"/>
        </a:spcBef>
        <a:spcAft>
          <a:spcPts val="300"/>
        </a:spcAft>
        <a:buChar char="•"/>
        <a:defRPr sz="22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eaLnBrk="1" fontAlgn="base" hangingPunct="1">
        <a:spcBef>
          <a:spcPts val="0"/>
        </a:spcBef>
        <a:spcAft>
          <a:spcPts val="300"/>
        </a:spcAft>
        <a:buChar char="•"/>
        <a:defRPr sz="20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eaLnBrk="1" fontAlgn="base" hangingPunct="1">
        <a:spcBef>
          <a:spcPts val="0"/>
        </a:spcBef>
        <a:spcAft>
          <a:spcPts val="300"/>
        </a:spcAft>
        <a:buChar char="•"/>
        <a:defRPr sz="20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eaLnBrk="1" fontAlgn="base" hangingPunct="1">
        <a:spcBef>
          <a:spcPts val="0"/>
        </a:spcBef>
        <a:spcAft>
          <a:spcPts val="300"/>
        </a:spcAft>
        <a:buChar char="•"/>
        <a:defRPr sz="20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4025" y="11113"/>
            <a:ext cx="85883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4025" y="868363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4"/>
            <a:endParaRPr lang="en-US" smtClean="0"/>
          </a:p>
          <a:p>
            <a:pPr lvl="4"/>
            <a:endParaRPr lang="en-US" smtClean="0"/>
          </a:p>
          <a:p>
            <a:pPr lvl="4"/>
            <a:endParaRPr lang="en-US" smtClean="0"/>
          </a:p>
          <a:p>
            <a:pPr lvl="4"/>
            <a:endParaRPr lang="en-US" smtClean="0"/>
          </a:p>
          <a:p>
            <a:pPr lvl="4"/>
            <a:endParaRPr lang="en-US" smtClean="0"/>
          </a:p>
          <a:p>
            <a:pPr lvl="4"/>
            <a:endParaRPr lang="en-US" smtClean="0"/>
          </a:p>
          <a:p>
            <a:pPr lvl="4"/>
            <a:endParaRPr lang="en-US" smtClean="0"/>
          </a:p>
          <a:p>
            <a:pPr lvl="4"/>
            <a:endParaRPr lang="en-US" smtClean="0"/>
          </a:p>
        </p:txBody>
      </p:sp>
      <p:sp>
        <p:nvSpPr>
          <p:cNvPr id="1028" name="Text Box 18"/>
          <p:cNvSpPr txBox="1">
            <a:spLocks noChangeArrowheads="1"/>
          </p:cNvSpPr>
          <p:nvPr userDrawn="1"/>
        </p:nvSpPr>
        <p:spPr bwMode="auto">
          <a:xfrm flipH="1">
            <a:off x="4329418" y="6581775"/>
            <a:ext cx="5730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CA0B6220-A84D-4356-9B82-38DB2E8C5125}" type="slidenum">
              <a:rPr lang="en-US" sz="1400" b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9" name="Rectangle 10"/>
          <p:cNvSpPr>
            <a:spLocks noChangeArrowheads="1"/>
          </p:cNvSpPr>
          <p:nvPr userDrawn="1"/>
        </p:nvSpPr>
        <p:spPr bwMode="auto">
          <a:xfrm>
            <a:off x="-60325" y="-42863"/>
            <a:ext cx="38862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B050"/>
                </a:solidFill>
                <a:ea typeface="ＭＳ Ｐゴシック" pitchFamily="34" charset="-128"/>
                <a:cs typeface="Arial" charset="0"/>
              </a:rPr>
              <a:t>UNCLASSIFIED</a:t>
            </a:r>
          </a:p>
        </p:txBody>
      </p:sp>
      <p:grpSp>
        <p:nvGrpSpPr>
          <p:cNvPr id="1030" name="Group 7"/>
          <p:cNvGrpSpPr>
            <a:grpSpLocks/>
          </p:cNvGrpSpPr>
          <p:nvPr userDrawn="1"/>
        </p:nvGrpSpPr>
        <p:grpSpPr bwMode="auto">
          <a:xfrm>
            <a:off x="76200" y="569913"/>
            <a:ext cx="8991600" cy="152400"/>
            <a:chOff x="0" y="576"/>
            <a:chExt cx="5282" cy="189"/>
          </a:xfrm>
        </p:grpSpPr>
        <p:grpSp>
          <p:nvGrpSpPr>
            <p:cNvPr id="1032" name="Group 8"/>
            <p:cNvGrpSpPr>
              <a:grpSpLocks/>
            </p:cNvGrpSpPr>
            <p:nvPr/>
          </p:nvGrpSpPr>
          <p:grpSpPr bwMode="auto">
            <a:xfrm>
              <a:off x="5158" y="576"/>
              <a:ext cx="124" cy="189"/>
              <a:chOff x="5158" y="576"/>
              <a:chExt cx="124" cy="189"/>
            </a:xfrm>
          </p:grpSpPr>
          <p:sp>
            <p:nvSpPr>
              <p:cNvPr id="1047" name="Rectangle 9"/>
              <p:cNvSpPr>
                <a:spLocks noChangeArrowheads="1"/>
              </p:cNvSpPr>
              <p:nvPr/>
            </p:nvSpPr>
            <p:spPr bwMode="auto">
              <a:xfrm>
                <a:off x="5252" y="576"/>
                <a:ext cx="3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b="1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048" name="Rectangle 10"/>
              <p:cNvSpPr>
                <a:spLocks noChangeArrowheads="1"/>
              </p:cNvSpPr>
              <p:nvPr/>
            </p:nvSpPr>
            <p:spPr bwMode="auto">
              <a:xfrm>
                <a:off x="5158" y="576"/>
                <a:ext cx="6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b="1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1033" name="Group 11"/>
            <p:cNvGrpSpPr>
              <a:grpSpLocks/>
            </p:cNvGrpSpPr>
            <p:nvPr/>
          </p:nvGrpSpPr>
          <p:grpSpPr bwMode="auto">
            <a:xfrm>
              <a:off x="4848" y="576"/>
              <a:ext cx="263" cy="189"/>
              <a:chOff x="4848" y="576"/>
              <a:chExt cx="263" cy="189"/>
            </a:xfrm>
          </p:grpSpPr>
          <p:sp>
            <p:nvSpPr>
              <p:cNvPr id="1045" name="Rectangle 12"/>
              <p:cNvSpPr>
                <a:spLocks noChangeArrowheads="1"/>
              </p:cNvSpPr>
              <p:nvPr/>
            </p:nvSpPr>
            <p:spPr bwMode="auto">
              <a:xfrm>
                <a:off x="5018" y="576"/>
                <a:ext cx="93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b="1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046" name="Rectangle 13"/>
              <p:cNvSpPr>
                <a:spLocks noChangeArrowheads="1"/>
              </p:cNvSpPr>
              <p:nvPr/>
            </p:nvSpPr>
            <p:spPr bwMode="auto">
              <a:xfrm>
                <a:off x="4848" y="576"/>
                <a:ext cx="126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b="1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1034" name="Group 14"/>
            <p:cNvGrpSpPr>
              <a:grpSpLocks/>
            </p:cNvGrpSpPr>
            <p:nvPr/>
          </p:nvGrpSpPr>
          <p:grpSpPr bwMode="auto">
            <a:xfrm>
              <a:off x="4418" y="576"/>
              <a:ext cx="386" cy="189"/>
              <a:chOff x="4418" y="576"/>
              <a:chExt cx="386" cy="189"/>
            </a:xfrm>
          </p:grpSpPr>
          <p:sp>
            <p:nvSpPr>
              <p:cNvPr id="1043" name="Rectangle 15"/>
              <p:cNvSpPr>
                <a:spLocks noChangeArrowheads="1"/>
              </p:cNvSpPr>
              <p:nvPr/>
            </p:nvSpPr>
            <p:spPr bwMode="auto">
              <a:xfrm>
                <a:off x="4650" y="576"/>
                <a:ext cx="154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b="1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044" name="Rectangle 16"/>
              <p:cNvSpPr>
                <a:spLocks noChangeArrowheads="1"/>
              </p:cNvSpPr>
              <p:nvPr/>
            </p:nvSpPr>
            <p:spPr bwMode="auto">
              <a:xfrm>
                <a:off x="4418" y="576"/>
                <a:ext cx="187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b="1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/>
          </p:nvGrpSpPr>
          <p:grpSpPr bwMode="auto">
            <a:xfrm>
              <a:off x="3183" y="576"/>
              <a:ext cx="1191" cy="189"/>
              <a:chOff x="3183" y="576"/>
              <a:chExt cx="1191" cy="189"/>
            </a:xfrm>
          </p:grpSpPr>
          <p:sp>
            <p:nvSpPr>
              <p:cNvPr id="1039" name="Rectangle 18"/>
              <p:cNvSpPr>
                <a:spLocks noChangeArrowheads="1"/>
              </p:cNvSpPr>
              <p:nvPr/>
            </p:nvSpPr>
            <p:spPr bwMode="auto">
              <a:xfrm>
                <a:off x="3558" y="576"/>
                <a:ext cx="25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b="1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040" name="Rectangle 19"/>
              <p:cNvSpPr>
                <a:spLocks noChangeArrowheads="1"/>
              </p:cNvSpPr>
              <p:nvPr/>
            </p:nvSpPr>
            <p:spPr bwMode="auto">
              <a:xfrm>
                <a:off x="4155" y="576"/>
                <a:ext cx="218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b="1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041" name="Rectangle 20"/>
              <p:cNvSpPr>
                <a:spLocks noChangeArrowheads="1"/>
              </p:cNvSpPr>
              <p:nvPr/>
            </p:nvSpPr>
            <p:spPr bwMode="auto">
              <a:xfrm>
                <a:off x="3864" y="576"/>
                <a:ext cx="25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b="1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042" name="Rectangle 21"/>
              <p:cNvSpPr>
                <a:spLocks noChangeArrowheads="1"/>
              </p:cNvSpPr>
              <p:nvPr/>
            </p:nvSpPr>
            <p:spPr bwMode="auto">
              <a:xfrm>
                <a:off x="3183" y="576"/>
                <a:ext cx="314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b="1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1036" name="Group 22"/>
            <p:cNvGrpSpPr>
              <a:grpSpLocks/>
            </p:cNvGrpSpPr>
            <p:nvPr/>
          </p:nvGrpSpPr>
          <p:grpSpPr bwMode="auto">
            <a:xfrm>
              <a:off x="0" y="576"/>
              <a:ext cx="3143" cy="189"/>
              <a:chOff x="0" y="576"/>
              <a:chExt cx="3143" cy="189"/>
            </a:xfrm>
          </p:grpSpPr>
          <p:sp>
            <p:nvSpPr>
              <p:cNvPr id="1037" name="Rectangle 23"/>
              <p:cNvSpPr>
                <a:spLocks noChangeArrowheads="1"/>
              </p:cNvSpPr>
              <p:nvPr/>
            </p:nvSpPr>
            <p:spPr bwMode="auto">
              <a:xfrm>
                <a:off x="2798" y="576"/>
                <a:ext cx="345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b="1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038" name="Rectangle 24"/>
              <p:cNvSpPr>
                <a:spLocks noChangeArrowheads="1"/>
              </p:cNvSpPr>
              <p:nvPr/>
            </p:nvSpPr>
            <p:spPr bwMode="auto">
              <a:xfrm>
                <a:off x="0" y="576"/>
                <a:ext cx="2756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b="1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</p:grpSp>
      <p:sp>
        <p:nvSpPr>
          <p:cNvPr id="1031" name="Rectangle 26"/>
          <p:cNvSpPr>
            <a:spLocks noChangeArrowheads="1"/>
          </p:cNvSpPr>
          <p:nvPr userDrawn="1"/>
        </p:nvSpPr>
        <p:spPr bwMode="auto">
          <a:xfrm>
            <a:off x="7906736" y="6629956"/>
            <a:ext cx="13623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B050"/>
                </a:solidFill>
                <a:ea typeface="ＭＳ Ｐゴシック" pitchFamily="34" charset="-128"/>
                <a:cs typeface="Arial" charset="0"/>
              </a:rPr>
              <a:t>UNCLASSIFIED</a:t>
            </a:r>
            <a:endParaRPr lang="en-US" sz="1200" b="1" dirty="0">
              <a:solidFill>
                <a:srgbClr val="00B050"/>
              </a:solidFill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56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7" r:id="rId2"/>
    <p:sldLayoutId id="2147483708" r:id="rId3"/>
  </p:sldLayoutIdLst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Times New Roman" pitchFamily="18" charset="0"/>
          <a:ea typeface="+mj-ea"/>
          <a:cs typeface="Times New Roman" pitchFamily="18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 i="1">
          <a:solidFill>
            <a:srgbClr val="333399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 i="1">
          <a:solidFill>
            <a:srgbClr val="333399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 i="1">
          <a:solidFill>
            <a:srgbClr val="333399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 i="1">
          <a:solidFill>
            <a:srgbClr val="333399"/>
          </a:solidFill>
          <a:latin typeface="Arial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3" descr="JCSnobckground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488" y="180885"/>
            <a:ext cx="9906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800600" y="5629878"/>
            <a:ext cx="4237615" cy="923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1" tIns="45716" rIns="91431" bIns="45716">
            <a:spAutoFit/>
          </a:bodyPr>
          <a:lstStyle/>
          <a:p>
            <a:pPr algn="r"/>
            <a:r>
              <a:rPr lang="en-US" b="1" dirty="0" smtClean="0">
                <a:solidFill>
                  <a:prstClr val="black"/>
                </a:solidFill>
                <a:cs typeface="Arial" pitchFamily="34" charset="0"/>
              </a:rPr>
              <a:t>LTC J.P. Clark</a:t>
            </a:r>
          </a:p>
          <a:p>
            <a:pPr algn="r"/>
            <a:r>
              <a:rPr lang="en-US" b="1" dirty="0" smtClean="0">
                <a:solidFill>
                  <a:prstClr val="black"/>
                </a:solidFill>
                <a:cs typeface="Arial" pitchFamily="34" charset="0"/>
              </a:rPr>
              <a:t>Army Project Lead</a:t>
            </a:r>
          </a:p>
          <a:p>
            <a:pPr algn="r"/>
            <a:r>
              <a:rPr lang="en-US" b="1" dirty="0" smtClean="0">
                <a:solidFill>
                  <a:prstClr val="black"/>
                </a:solidFill>
                <a:cs typeface="Arial" pitchFamily="34" charset="0"/>
              </a:rPr>
              <a:t>Army Capabilities and Integration Center</a:t>
            </a:r>
            <a:endParaRPr lang="en-US" b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Text Box 41"/>
          <p:cNvSpPr txBox="1">
            <a:spLocks noChangeArrowheads="1"/>
          </p:cNvSpPr>
          <p:nvPr/>
        </p:nvSpPr>
        <p:spPr bwMode="auto">
          <a:xfrm>
            <a:off x="0" y="1611031"/>
            <a:ext cx="9144000" cy="255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1" tIns="45716" rIns="91431" bIns="45716">
            <a:spAutoFit/>
          </a:bodyPr>
          <a:lstStyle/>
          <a:p>
            <a:pPr algn="ctr" eaLnBrk="0" hangingPunct="0">
              <a:defRPr/>
            </a:pPr>
            <a:r>
              <a:rPr 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Competition Continuum</a:t>
            </a:r>
          </a:p>
          <a:p>
            <a:pPr algn="ctr" eaLnBrk="0" hangingPunct="0">
              <a:defRPr/>
            </a:pPr>
            <a:r>
              <a:rPr 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Joint Doctrine Note Proposal</a:t>
            </a:r>
          </a:p>
          <a:p>
            <a:pPr algn="ctr" eaLnBrk="0" hangingPunct="0">
              <a:defRPr/>
            </a:pPr>
            <a:endParaRPr lang="en-US" sz="3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>
              <a:defRPr/>
            </a:pPr>
            <a:r>
              <a:rPr 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Joint Doctrine Planning Conferenc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  <a:p>
            <a:pPr algn="ctr" eaLnBrk="0" hangingPunct="0">
              <a:defRPr/>
            </a:pPr>
            <a:r>
              <a:rPr 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2018</a:t>
            </a:r>
            <a:endParaRPr lang="en-US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13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971800" y="62240"/>
            <a:ext cx="6096000" cy="523220"/>
          </a:xfrm>
        </p:spPr>
        <p:txBody>
          <a:bodyPr/>
          <a:lstStyle/>
          <a:p>
            <a:r>
              <a:rPr lang="en-US" sz="2800" dirty="0" smtClean="0">
                <a:solidFill>
                  <a:prstClr val="black"/>
                </a:solidFill>
              </a:rPr>
              <a:t>Purpose and Desired Outcome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782350"/>
            <a:ext cx="8763000" cy="5422612"/>
          </a:xfrm>
        </p:spPr>
        <p:txBody>
          <a:bodyPr/>
          <a:lstStyle/>
          <a:p>
            <a:pPr marL="231775" indent="-231775">
              <a:spcAft>
                <a:spcPts val="1800"/>
              </a:spcAft>
              <a:buClrTx/>
            </a:pPr>
            <a:r>
              <a:rPr lang="en-US" sz="1800" b="0" dirty="0" smtClean="0"/>
              <a:t>Provide the JDPC with an overview of the proposed Joint Doctrine Note, </a:t>
            </a:r>
            <a:r>
              <a:rPr lang="en-US" sz="1800" b="0" i="1" dirty="0" smtClean="0"/>
              <a:t>The Competition Continuum</a:t>
            </a:r>
          </a:p>
          <a:p>
            <a:pPr marL="231775" indent="-231775">
              <a:spcAft>
                <a:spcPts val="1800"/>
              </a:spcAft>
              <a:buClrTx/>
            </a:pPr>
            <a:r>
              <a:rPr lang="en-US" sz="1800" b="0" dirty="0" smtClean="0"/>
              <a:t>JDPC approves the development of JDN</a:t>
            </a:r>
          </a:p>
          <a:p>
            <a:pPr marL="231775" indent="-231775">
              <a:spcAft>
                <a:spcPts val="1800"/>
              </a:spcAft>
              <a:buClrTx/>
            </a:pPr>
            <a:r>
              <a:rPr lang="en-US" sz="1800" b="0" dirty="0" smtClean="0"/>
              <a:t>JDPC provides comments for incorporation into AO-level draft</a:t>
            </a:r>
          </a:p>
        </p:txBody>
      </p:sp>
    </p:spTree>
    <p:extLst>
      <p:ext uri="{BB962C8B-B14F-4D97-AF65-F5344CB8AC3E}">
        <p14:creationId xmlns:p14="http://schemas.microsoft.com/office/powerpoint/2010/main" val="41844429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1462"/>
            <a:ext cx="7848600" cy="584775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Doctrinal Void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990600"/>
            <a:ext cx="8229600" cy="5105400"/>
          </a:xfrm>
        </p:spPr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en-US" sz="1800" b="0" dirty="0"/>
              <a:t>“Our traditional way that we differentiate between peace and war is insufficient to [the dynamic of competition below armed conflict].” </a:t>
            </a:r>
            <a:r>
              <a:rPr lang="en-US" sz="1800" b="0" dirty="0" smtClean="0"/>
              <a:t>– General Joe </a:t>
            </a:r>
            <a:r>
              <a:rPr lang="en-US" sz="1800" b="0" dirty="0" err="1" smtClean="0"/>
              <a:t>Dunford</a:t>
            </a:r>
            <a:endParaRPr lang="en-US" sz="1800" b="0" dirty="0" smtClean="0"/>
          </a:p>
          <a:p>
            <a:pPr marL="0" indent="0">
              <a:spcAft>
                <a:spcPts val="1800"/>
              </a:spcAft>
              <a:buNone/>
            </a:pPr>
            <a:r>
              <a:rPr lang="en-US" sz="1800" b="0" dirty="0" smtClean="0"/>
              <a:t>“The central challenge to U.S. prosperity and security is the </a:t>
            </a:r>
            <a:r>
              <a:rPr lang="en-US" sz="1800" b="0" i="1" dirty="0" smtClean="0"/>
              <a:t>reemergence of long-term, strategic competition</a:t>
            </a:r>
            <a:r>
              <a:rPr lang="en-US" sz="1800" b="0" dirty="0" smtClean="0"/>
              <a:t>….Both revisionist powers and rogue regimes are competing across all dimensions of power. They have increased efforts short of armed conflict.” – </a:t>
            </a:r>
            <a:r>
              <a:rPr lang="en-US" sz="1800" b="0" i="1" dirty="0" smtClean="0"/>
              <a:t>National Defense Strategy Unclassified Summary</a:t>
            </a:r>
          </a:p>
          <a:p>
            <a:pPr>
              <a:spcAft>
                <a:spcPts val="1800"/>
              </a:spcAft>
            </a:pPr>
            <a:r>
              <a:rPr lang="en-US" sz="1800" b="0" i="1" dirty="0" smtClean="0"/>
              <a:t>Competition </a:t>
            </a:r>
            <a:r>
              <a:rPr lang="en-US" sz="1800" b="0" dirty="0" smtClean="0"/>
              <a:t>and </a:t>
            </a:r>
            <a:r>
              <a:rPr lang="en-US" sz="1800" b="0" i="1" dirty="0" smtClean="0"/>
              <a:t>competition below armed conflict </a:t>
            </a:r>
            <a:r>
              <a:rPr lang="en-US" sz="1800" b="0" dirty="0" smtClean="0"/>
              <a:t>are now important elements of strategic guidance but Joint Staff and Combatant Command planners indicate that the full meaning of these terms is not sufficiently well understood.</a:t>
            </a:r>
          </a:p>
          <a:p>
            <a:pPr>
              <a:spcAft>
                <a:spcPts val="1800"/>
              </a:spcAft>
            </a:pPr>
            <a:r>
              <a:rPr lang="en-US" sz="1800" b="0" dirty="0" smtClean="0"/>
              <a:t>It is unclear how deterrence is the same or different when applied to competition below armed conflict.</a:t>
            </a:r>
          </a:p>
          <a:p>
            <a:pPr>
              <a:spcAft>
                <a:spcPts val="1800"/>
              </a:spcAft>
            </a:pPr>
            <a:r>
              <a:rPr lang="en-US" sz="1800" b="0" dirty="0" smtClean="0"/>
              <a:t>Current area of emphasis within Joint and Service doctrine to reflect competition below armed conflict; current focus is on </a:t>
            </a:r>
            <a:r>
              <a:rPr lang="en-US" sz="1800" b="0" i="1" dirty="0" smtClean="0"/>
              <a:t>Joint Concept for Integrated Campaigning.</a:t>
            </a:r>
            <a:endParaRPr lang="en-US" sz="1800" b="0" dirty="0" smtClean="0"/>
          </a:p>
          <a:p>
            <a:pPr marL="0" indent="0">
              <a:spcAft>
                <a:spcPts val="1800"/>
              </a:spcAft>
              <a:buNone/>
            </a:pPr>
            <a:endParaRPr lang="en-US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20065245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1462"/>
            <a:ext cx="7848600" cy="584775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Summary of Draft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762000"/>
            <a:ext cx="8442460" cy="3828144"/>
          </a:xfrm>
        </p:spPr>
        <p:txBody>
          <a:bodyPr/>
          <a:lstStyle/>
          <a:p>
            <a:pPr marL="0" indent="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Tx/>
              <a:buNone/>
            </a:pPr>
            <a:r>
              <a:rPr lang="en-US" sz="1600" b="0" dirty="0" smtClean="0"/>
              <a:t>A 10-page document broken into 8 parts:</a:t>
            </a:r>
          </a:p>
          <a:p>
            <a:pPr marL="457200" lvl="1" indent="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600" b="0" dirty="0" smtClean="0"/>
              <a:t>1. Introduction: </a:t>
            </a:r>
            <a:r>
              <a:rPr lang="en-US" sz="1600" b="0" i="1" dirty="0" smtClean="0"/>
              <a:t>Relates the idea of the competition continuum to the historical and current employment of the Joint Force.</a:t>
            </a:r>
            <a:endParaRPr lang="en-US" sz="1600" b="0" dirty="0" smtClean="0"/>
          </a:p>
          <a:p>
            <a:pPr marL="457200" lvl="1" indent="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600" b="0" dirty="0" smtClean="0"/>
              <a:t>2. The Competition Continuum: </a:t>
            </a:r>
            <a:r>
              <a:rPr lang="en-US" sz="1600" b="0" i="1" dirty="0" smtClean="0"/>
              <a:t>Defines and describes the competition continuum.</a:t>
            </a:r>
            <a:endParaRPr lang="en-US" sz="1600" b="0" dirty="0" smtClean="0"/>
          </a:p>
          <a:p>
            <a:pPr marL="457200" lvl="1" indent="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600" b="0" dirty="0" smtClean="0"/>
              <a:t>3. The Competition Continuum and Integrated Campaigning. </a:t>
            </a:r>
            <a:r>
              <a:rPr lang="en-US" sz="1600" b="0" i="1" dirty="0" smtClean="0"/>
              <a:t>Discusses the application of the competition continuum within the context of integrated campaigning to achieve strategic objectives within the current operating environment.</a:t>
            </a:r>
            <a:endParaRPr lang="en-US" sz="1600" b="0" dirty="0" smtClean="0"/>
          </a:p>
          <a:p>
            <a:pPr marL="457200" lvl="1" indent="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600" b="0" dirty="0" smtClean="0"/>
              <a:t>4-6. Campaigning through Cooperation, Competition below Armed Conflict, and Armed Conflict. </a:t>
            </a:r>
            <a:r>
              <a:rPr lang="en-US" sz="1600" b="0" i="1" dirty="0" smtClean="0"/>
              <a:t>Each section provides additional discussion of Joint Force actions within each of the three components.</a:t>
            </a:r>
            <a:endParaRPr lang="en-US" sz="1600" b="0" dirty="0" smtClean="0"/>
          </a:p>
          <a:p>
            <a:pPr marL="457200" lvl="1" indent="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600" b="0" dirty="0" smtClean="0"/>
              <a:t>7. The Competition Continuum and Deterrence. </a:t>
            </a:r>
            <a:r>
              <a:rPr lang="en-US" sz="1600" b="0" i="1" dirty="0" smtClean="0"/>
              <a:t>Discusses the nature of deterrence in competition below armed conflict and armed conflict.</a:t>
            </a:r>
            <a:endParaRPr lang="en-US" sz="1600" b="0" dirty="0" smtClean="0"/>
          </a:p>
          <a:p>
            <a:pPr marL="457200" lvl="1" indent="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600" b="0" dirty="0" smtClean="0"/>
              <a:t>8. Conclusion. </a:t>
            </a:r>
            <a:r>
              <a:rPr lang="en-US" sz="1600" b="0" i="1" dirty="0" smtClean="0"/>
              <a:t>Summarizes the relationship between the competition continuum and strategic objectives.</a:t>
            </a:r>
            <a:endParaRPr lang="en-US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32261606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876" y="1307"/>
            <a:ext cx="8229600" cy="584775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Desired Outcome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838200"/>
            <a:ext cx="86106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rovides an immediate reference for Joint Force planners working today to implement strategic guidance.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700" dirty="0" smtClean="0"/>
              <a:t>Informs future revisions of JP 1, 3-0, and 5-0.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700" dirty="0" smtClean="0"/>
              <a:t>Informs other Joint and Service doctrine work in the current focus area of competition below armed conflict.</a:t>
            </a:r>
          </a:p>
        </p:txBody>
      </p:sp>
    </p:spTree>
    <p:extLst>
      <p:ext uri="{BB962C8B-B14F-4D97-AF65-F5344CB8AC3E}">
        <p14:creationId xmlns:p14="http://schemas.microsoft.com/office/powerpoint/2010/main" val="1344476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3151"/>
            <a:ext cx="8763000" cy="388365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1800" b="0" dirty="0" smtClean="0"/>
              <a:t>15 Jun 18		Submission of draft incorporating JDPC comments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1800" b="0" dirty="0" smtClean="0"/>
              <a:t>25 Jun-24 Aug 18	AO-level draft review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1800" b="0" dirty="0" smtClean="0"/>
              <a:t>17 Sep-16 Nov 18	O-6 planner review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1800" b="0" dirty="0" smtClean="0"/>
              <a:t>10-21 Dec 18		JS J-7 editor review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1800" b="0" dirty="0" smtClean="0"/>
              <a:t>Jan 19		JS Director J-7 approval</a:t>
            </a:r>
          </a:p>
          <a:p>
            <a:pPr marL="346075" lvl="1" indent="0">
              <a:spcBef>
                <a:spcPts val="1200"/>
              </a:spcBef>
              <a:buNone/>
            </a:pPr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4025" y="8444"/>
            <a:ext cx="8229600" cy="584775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Proposed Timeline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70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0"/>
            <a:ext cx="3124200" cy="5847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Decision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28600" y="990600"/>
            <a:ext cx="8534400" cy="186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j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j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j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j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b="0" kern="0" dirty="0" smtClean="0">
                <a:latin typeface="+mn-lt"/>
              </a:rPr>
              <a:t>Approve development of Competition Continuum JDN</a:t>
            </a:r>
          </a:p>
          <a:p>
            <a:pPr marL="2952750" lvl="6" indent="-285750">
              <a:spcBef>
                <a:spcPts val="2216"/>
              </a:spcBef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algn="ctr">
              <a:spcBef>
                <a:spcPts val="2216"/>
              </a:spcBef>
              <a:buFont typeface="Arial" panose="020B0604020202020204" pitchFamily="34" charset="0"/>
              <a:buChar char="•"/>
            </a:pPr>
            <a:endParaRPr lang="en-US" kern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37228941"/>
      </p:ext>
    </p:extLst>
  </p:cSld>
  <p:clrMapOvr>
    <a:masterClrMapping/>
  </p:clrMapOvr>
</p:sld>
</file>

<file path=ppt/theme/theme1.xml><?xml version="1.0" encoding="utf-8"?>
<a:theme xmlns:a="http://schemas.openxmlformats.org/drawingml/2006/main" name="1_19 Feb 03 WS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19 Feb 03 WS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19 Feb 03 WS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9 Feb 03 WSM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9 Feb 03 WSM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9 Feb 03 WSM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9 Feb 03 WSM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9 Feb 03 WSM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9 Feb 03 WSM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JS Template.potx" id="{572AB85E-0159-404C-8D07-6B6AC8EC42AE}" vid="{E0EE76B1-1970-4DBA-BC9C-E957EB611370}"/>
    </a:ext>
  </a:extLst>
</a:theme>
</file>

<file path=ppt/theme/theme2.xml><?xml version="1.0" encoding="utf-8"?>
<a:theme xmlns:a="http://schemas.openxmlformats.org/drawingml/2006/main" name="5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174625" marR="0" indent="-174625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174625" marR="0" indent="-174625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JS Template.potx" id="{572AB85E-0159-404C-8D07-6B6AC8EC42AE}" vid="{BB76AB7F-67FA-40A2-9242-4180AF5A08E5}"/>
    </a:ext>
  </a:extLst>
</a:theme>
</file>

<file path=ppt/theme/theme3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174625" marR="0" indent="-174625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174625" marR="0" indent="-174625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JS Template</Template>
  <TotalTime>36140</TotalTime>
  <Words>426</Words>
  <Application>Microsoft Office PowerPoint</Application>
  <PresentationFormat>On-screen Show (4:3)</PresentationFormat>
  <Paragraphs>45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Times New Roman</vt:lpstr>
      <vt:lpstr>Wingdings</vt:lpstr>
      <vt:lpstr>1_19 Feb 03 WSM</vt:lpstr>
      <vt:lpstr>5_Custom Design</vt:lpstr>
      <vt:lpstr>6_Custom Design</vt:lpstr>
      <vt:lpstr>PowerPoint Presentation</vt:lpstr>
      <vt:lpstr>Purpose and Desired Outcome</vt:lpstr>
      <vt:lpstr>Doctrinal Void</vt:lpstr>
      <vt:lpstr>Summary of Draft</vt:lpstr>
      <vt:lpstr>Desired Outcome </vt:lpstr>
      <vt:lpstr>Proposed Timeline</vt:lpstr>
      <vt:lpstr>Decision</vt:lpstr>
    </vt:vector>
  </TitlesOfParts>
  <Company>Booz Allen Hamilton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HAMO Working Design</dc:title>
  <dc:creator>Clark, Jason P LTC MIL USA TRADOC</dc:creator>
  <cp:lastModifiedBy>Palmer, Glenn P CTR JS J7 (US)</cp:lastModifiedBy>
  <cp:revision>1598</cp:revision>
  <cp:lastPrinted>2017-07-20T16:03:06Z</cp:lastPrinted>
  <dcterms:created xsi:type="dcterms:W3CDTF">2014-01-08T23:23:02Z</dcterms:created>
  <dcterms:modified xsi:type="dcterms:W3CDTF">2018-04-25T10:36:26Z</dcterms:modified>
</cp:coreProperties>
</file>