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12"/>
  </p:notesMasterIdLst>
  <p:sldIdLst>
    <p:sldId id="256" r:id="rId2"/>
    <p:sldId id="262" r:id="rId3"/>
    <p:sldId id="275" r:id="rId4"/>
    <p:sldId id="273" r:id="rId5"/>
    <p:sldId id="270" r:id="rId6"/>
    <p:sldId id="260" r:id="rId7"/>
    <p:sldId id="257" r:id="rId8"/>
    <p:sldId id="258" r:id="rId9"/>
    <p:sldId id="268" r:id="rId10"/>
    <p:sldId id="261"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025" autoAdjust="0"/>
    <p:restoredTop sz="85277" autoAdjust="0"/>
  </p:normalViewPr>
  <p:slideViewPr>
    <p:cSldViewPr snapToGrid="0">
      <p:cViewPr varScale="1">
        <p:scale>
          <a:sx n="53" d="100"/>
          <a:sy n="53" d="100"/>
        </p:scale>
        <p:origin x="918" y="66"/>
      </p:cViewPr>
      <p:guideLst>
        <p:guide orient="horz" pos="2160"/>
        <p:guide pos="384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F880A7D-43C6-4223-BA46-382735863132}" type="datetimeFigureOut">
              <a:rPr lang="en-US" smtClean="0"/>
              <a:t>5/24/2018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C3E2042-BA6F-4BB1-8FB7-59FA7A527444}" type="slidenum">
              <a:rPr lang="en-US" smtClean="0"/>
              <a:t>‹#›</a:t>
            </a:fld>
            <a:endParaRPr lang="en-US"/>
          </a:p>
        </p:txBody>
      </p:sp>
    </p:spTree>
    <p:extLst>
      <p:ext uri="{BB962C8B-B14F-4D97-AF65-F5344CB8AC3E}">
        <p14:creationId xmlns:p14="http://schemas.microsoft.com/office/powerpoint/2010/main" val="856533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E2042-BA6F-4BB1-8FB7-59FA7A527444}" type="slidenum">
              <a:rPr lang="en-US" smtClean="0"/>
              <a:t>1</a:t>
            </a:fld>
            <a:endParaRPr lang="en-US"/>
          </a:p>
        </p:txBody>
      </p:sp>
    </p:spTree>
    <p:extLst>
      <p:ext uri="{BB962C8B-B14F-4D97-AF65-F5344CB8AC3E}">
        <p14:creationId xmlns:p14="http://schemas.microsoft.com/office/powerpoint/2010/main" val="354381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C3E2042-BA6F-4BB1-8FB7-59FA7A527444}" type="slidenum">
              <a:rPr lang="en-US" smtClean="0"/>
              <a:t>2</a:t>
            </a:fld>
            <a:endParaRPr lang="en-US"/>
          </a:p>
        </p:txBody>
      </p:sp>
    </p:spTree>
    <p:extLst>
      <p:ext uri="{BB962C8B-B14F-4D97-AF65-F5344CB8AC3E}">
        <p14:creationId xmlns:p14="http://schemas.microsoft.com/office/powerpoint/2010/main" val="1731595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2924" indent="-172924">
              <a:buFontTx/>
              <a:buChar char="-"/>
            </a:pPr>
            <a:endParaRPr lang="en-US" baseline="0" dirty="0" smtClean="0"/>
          </a:p>
        </p:txBody>
      </p:sp>
      <p:sp>
        <p:nvSpPr>
          <p:cNvPr id="4" name="Slide Number Placeholder 3"/>
          <p:cNvSpPr>
            <a:spLocks noGrp="1"/>
          </p:cNvSpPr>
          <p:nvPr>
            <p:ph type="sldNum" sz="quarter" idx="10"/>
          </p:nvPr>
        </p:nvSpPr>
        <p:spPr/>
        <p:txBody>
          <a:bodyPr/>
          <a:lstStyle/>
          <a:p>
            <a:pPr>
              <a:defRPr/>
            </a:pPr>
            <a:fld id="{8745DDD0-25C1-47EA-A6A2-864898645558}" type="slidenum">
              <a:rPr lang="en-US" smtClean="0"/>
              <a:pPr>
                <a:defRPr/>
              </a:pPr>
              <a:t>3</a:t>
            </a:fld>
            <a:endParaRPr lang="en-US" dirty="0"/>
          </a:p>
        </p:txBody>
      </p:sp>
      <p:sp>
        <p:nvSpPr>
          <p:cNvPr id="5" name="Footer Placeholder 4"/>
          <p:cNvSpPr>
            <a:spLocks noGrp="1"/>
          </p:cNvSpPr>
          <p:nvPr>
            <p:ph type="ftr" sz="quarter" idx="11"/>
          </p:nvPr>
        </p:nvSpPr>
        <p:spPr/>
        <p:txBody>
          <a:bodyPr/>
          <a:lstStyle/>
          <a:p>
            <a:pPr>
              <a:defRPr/>
            </a:pPr>
            <a:r>
              <a:rPr lang="en-US" smtClean="0"/>
              <a:t>7</a:t>
            </a:r>
            <a:endParaRPr lang="en-US" dirty="0"/>
          </a:p>
        </p:txBody>
      </p:sp>
    </p:spTree>
    <p:extLst>
      <p:ext uri="{BB962C8B-B14F-4D97-AF65-F5344CB8AC3E}">
        <p14:creationId xmlns:p14="http://schemas.microsoft.com/office/powerpoint/2010/main" val="350256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9C3E2042-BA6F-4BB1-8FB7-59FA7A527444}" type="slidenum">
              <a:rPr lang="en-US" smtClean="0"/>
              <a:t>6</a:t>
            </a:fld>
            <a:endParaRPr lang="en-US"/>
          </a:p>
        </p:txBody>
      </p:sp>
    </p:spTree>
    <p:extLst>
      <p:ext uri="{BB962C8B-B14F-4D97-AF65-F5344CB8AC3E}">
        <p14:creationId xmlns:p14="http://schemas.microsoft.com/office/powerpoint/2010/main" val="3050765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pPr lvl="1"/>
            <a:endParaRPr lang="en-US" dirty="0" smtClean="0"/>
          </a:p>
        </p:txBody>
      </p:sp>
      <p:sp>
        <p:nvSpPr>
          <p:cNvPr id="4" name="Slide Number Placeholder 3"/>
          <p:cNvSpPr>
            <a:spLocks noGrp="1"/>
          </p:cNvSpPr>
          <p:nvPr>
            <p:ph type="sldNum" sz="quarter" idx="10"/>
          </p:nvPr>
        </p:nvSpPr>
        <p:spPr/>
        <p:txBody>
          <a:bodyPr/>
          <a:lstStyle/>
          <a:p>
            <a:fld id="{9C3E2042-BA6F-4BB1-8FB7-59FA7A527444}" type="slidenum">
              <a:rPr lang="en-US" smtClean="0"/>
              <a:t>7</a:t>
            </a:fld>
            <a:endParaRPr lang="en-US"/>
          </a:p>
        </p:txBody>
      </p:sp>
    </p:spTree>
    <p:extLst>
      <p:ext uri="{BB962C8B-B14F-4D97-AF65-F5344CB8AC3E}">
        <p14:creationId xmlns:p14="http://schemas.microsoft.com/office/powerpoint/2010/main" val="3215359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E2042-BA6F-4BB1-8FB7-59FA7A527444}" type="slidenum">
              <a:rPr lang="en-US" smtClean="0"/>
              <a:t>8</a:t>
            </a:fld>
            <a:endParaRPr lang="en-US"/>
          </a:p>
        </p:txBody>
      </p:sp>
    </p:spTree>
    <p:extLst>
      <p:ext uri="{BB962C8B-B14F-4D97-AF65-F5344CB8AC3E}">
        <p14:creationId xmlns:p14="http://schemas.microsoft.com/office/powerpoint/2010/main" val="106127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3E2042-BA6F-4BB1-8FB7-59FA7A527444}" type="slidenum">
              <a:rPr lang="en-US" smtClean="0"/>
              <a:t>10</a:t>
            </a:fld>
            <a:endParaRPr lang="en-US"/>
          </a:p>
        </p:txBody>
      </p:sp>
    </p:spTree>
    <p:extLst>
      <p:ext uri="{BB962C8B-B14F-4D97-AF65-F5344CB8AC3E}">
        <p14:creationId xmlns:p14="http://schemas.microsoft.com/office/powerpoint/2010/main" val="3066272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6"/>
            <a:ext cx="7772400" cy="1470025"/>
          </a:xfrm>
          <a:ln>
            <a:solidFill>
              <a:schemeClr val="bg1"/>
            </a:solidFill>
          </a:ln>
        </p:spPr>
        <p:txBody>
          <a:bodyPr/>
          <a:lstStyle>
            <a:lvl1pPr>
              <a:defRPr>
                <a:solidFill>
                  <a:schemeClr val="tx2">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Slide Number Placeholder 6"/>
          <p:cNvSpPr>
            <a:spLocks noGrp="1"/>
          </p:cNvSpPr>
          <p:nvPr>
            <p:ph type="sldNum" sz="quarter" idx="10"/>
          </p:nvPr>
        </p:nvSpPr>
        <p:spPr/>
        <p:txBody>
          <a:bodyPr/>
          <a:lstStyle/>
          <a:p>
            <a:pPr>
              <a:defRPr/>
            </a:pPr>
            <a:fld id="{F159DE47-96A7-4524-B3E9-0DFE1377974A}" type="slidenum">
              <a:rPr lang="en-US" smtClean="0"/>
              <a:pPr>
                <a:defRPr/>
              </a:pPr>
              <a:t>‹#›</a:t>
            </a:fld>
            <a:endParaRPr lang="en-US" dirty="0"/>
          </a:p>
        </p:txBody>
      </p:sp>
    </p:spTree>
    <p:extLst>
      <p:ext uri="{BB962C8B-B14F-4D97-AF65-F5344CB8AC3E}">
        <p14:creationId xmlns:p14="http://schemas.microsoft.com/office/powerpoint/2010/main" val="37380244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0"/>
          </p:nvPr>
        </p:nvSpPr>
        <p:spPr/>
        <p:txBody>
          <a:bodyPr/>
          <a:lstStyle/>
          <a:p>
            <a:pPr>
              <a:defRPr/>
            </a:pPr>
            <a:fld id="{F159DE47-96A7-4524-B3E9-0DFE1377974A}" type="slidenum">
              <a:rPr lang="en-US" smtClean="0"/>
              <a:pPr>
                <a:defRPr/>
              </a:pPr>
              <a:t>‹#›</a:t>
            </a:fld>
            <a:endParaRPr lang="en-US" dirty="0"/>
          </a:p>
        </p:txBody>
      </p:sp>
    </p:spTree>
    <p:extLst>
      <p:ext uri="{BB962C8B-B14F-4D97-AF65-F5344CB8AC3E}">
        <p14:creationId xmlns:p14="http://schemas.microsoft.com/office/powerpoint/2010/main" val="33136340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solidFill>
                  <a:schemeClr val="tx2">
                    <a:lumMod val="75000"/>
                  </a:schemeClr>
                </a:solidFill>
              </a:defRPr>
            </a:lvl1pPr>
            <a:lvl2pPr>
              <a:defRPr sz="2400">
                <a:solidFill>
                  <a:schemeClr val="tx2">
                    <a:lumMod val="75000"/>
                  </a:schemeClr>
                </a:solidFill>
              </a:defRPr>
            </a:lvl2pPr>
            <a:lvl3pPr>
              <a:defRPr sz="2000">
                <a:solidFill>
                  <a:schemeClr val="tx2">
                    <a:lumMod val="75000"/>
                  </a:schemeClr>
                </a:solidFill>
              </a:defRPr>
            </a:lvl3pPr>
            <a:lvl4pPr>
              <a:defRPr sz="1800">
                <a:solidFill>
                  <a:schemeClr val="tx2">
                    <a:lumMod val="75000"/>
                  </a:schemeClr>
                </a:solidFill>
              </a:defRPr>
            </a:lvl4pPr>
            <a:lvl5pPr>
              <a:defRPr sz="1800">
                <a:solidFill>
                  <a:schemeClr val="tx2">
                    <a:lumMod val="7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6"/>
            <a:ext cx="4038600" cy="4525963"/>
          </a:xfrm>
        </p:spPr>
        <p:txBody>
          <a:bodyPr/>
          <a:lstStyle>
            <a:lvl1pPr>
              <a:defRPr sz="2800">
                <a:solidFill>
                  <a:schemeClr val="tx2">
                    <a:lumMod val="75000"/>
                  </a:schemeClr>
                </a:solidFill>
              </a:defRPr>
            </a:lvl1pPr>
            <a:lvl2pPr>
              <a:defRPr sz="2400">
                <a:solidFill>
                  <a:schemeClr val="tx2">
                    <a:lumMod val="75000"/>
                  </a:schemeClr>
                </a:solidFill>
              </a:defRPr>
            </a:lvl2pPr>
            <a:lvl3pPr>
              <a:defRPr sz="2000">
                <a:solidFill>
                  <a:schemeClr val="tx2">
                    <a:lumMod val="75000"/>
                  </a:schemeClr>
                </a:solidFill>
              </a:defRPr>
            </a:lvl3pPr>
            <a:lvl4pPr>
              <a:defRPr sz="1800">
                <a:solidFill>
                  <a:schemeClr val="tx2">
                    <a:lumMod val="75000"/>
                  </a:schemeClr>
                </a:solidFill>
              </a:defRPr>
            </a:lvl4pPr>
            <a:lvl5pPr>
              <a:defRPr sz="1800">
                <a:solidFill>
                  <a:schemeClr val="tx2">
                    <a:lumMod val="7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7"/>
          <p:cNvSpPr>
            <a:spLocks noGrp="1"/>
          </p:cNvSpPr>
          <p:nvPr>
            <p:ph type="sldNum" sz="quarter" idx="10"/>
          </p:nvPr>
        </p:nvSpPr>
        <p:spPr/>
        <p:txBody>
          <a:bodyPr/>
          <a:lstStyle/>
          <a:p>
            <a:pPr>
              <a:defRPr/>
            </a:pPr>
            <a:fld id="{F159DE47-96A7-4524-B3E9-0DFE1377974A}" type="slidenum">
              <a:rPr lang="en-US" smtClean="0"/>
              <a:pPr>
                <a:defRPr/>
              </a:pPr>
              <a:t>‹#›</a:t>
            </a:fld>
            <a:endParaRPr lang="en-US" dirty="0"/>
          </a:p>
        </p:txBody>
      </p:sp>
    </p:spTree>
    <p:extLst>
      <p:ext uri="{BB962C8B-B14F-4D97-AF65-F5344CB8AC3E}">
        <p14:creationId xmlns:p14="http://schemas.microsoft.com/office/powerpoint/2010/main" val="272693517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4" name="Content Placeholder 3"/>
          <p:cNvSpPr>
            <a:spLocks noGrp="1"/>
          </p:cNvSpPr>
          <p:nvPr>
            <p:ph sz="half" idx="2"/>
          </p:nvPr>
        </p:nvSpPr>
        <p:spPr>
          <a:xfrm>
            <a:off x="148441" y="1284231"/>
            <a:ext cx="4399808"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583878" y="1272356"/>
            <a:ext cx="4447309"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9"/>
          <p:cNvSpPr>
            <a:spLocks noGrp="1"/>
          </p:cNvSpPr>
          <p:nvPr>
            <p:ph type="sldNum" sz="quarter" idx="10"/>
          </p:nvPr>
        </p:nvSpPr>
        <p:spPr/>
        <p:txBody>
          <a:bodyPr/>
          <a:lstStyle/>
          <a:p>
            <a:pPr>
              <a:defRPr/>
            </a:pPr>
            <a:fld id="{F159DE47-96A7-4524-B3E9-0DFE1377974A}" type="slidenum">
              <a:rPr lang="en-US" smtClean="0"/>
              <a:pPr>
                <a:defRPr/>
              </a:pPr>
              <a:t>‹#›</a:t>
            </a:fld>
            <a:endParaRPr lang="en-US" dirty="0"/>
          </a:p>
        </p:txBody>
      </p:sp>
      <p:sp>
        <p:nvSpPr>
          <p:cNvPr id="11" name="Content Placeholder 3"/>
          <p:cNvSpPr>
            <a:spLocks noGrp="1"/>
          </p:cNvSpPr>
          <p:nvPr>
            <p:ph sz="half" idx="11"/>
          </p:nvPr>
        </p:nvSpPr>
        <p:spPr>
          <a:xfrm>
            <a:off x="146461" y="3787946"/>
            <a:ext cx="4399808"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5"/>
          <p:cNvSpPr>
            <a:spLocks noGrp="1"/>
          </p:cNvSpPr>
          <p:nvPr>
            <p:ph sz="quarter" idx="12"/>
          </p:nvPr>
        </p:nvSpPr>
        <p:spPr>
          <a:xfrm>
            <a:off x="4581898" y="3776071"/>
            <a:ext cx="4447309"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4572000" y="1294410"/>
            <a:ext cx="0" cy="499951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H="1">
            <a:off x="154381" y="3794166"/>
            <a:ext cx="887087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3890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a:xfrm>
            <a:off x="0" y="5943606"/>
            <a:ext cx="1447800" cy="365125"/>
          </a:xfrm>
          <a:prstGeom prst="rect">
            <a:avLst/>
          </a:prstGeom>
        </p:spPr>
        <p:txBody>
          <a:bodyPr/>
          <a:lstStyle>
            <a:lvl1pPr>
              <a:defRPr/>
            </a:lvl1pPr>
          </a:lstStyle>
          <a:p>
            <a:pPr>
              <a:defRPr/>
            </a:pPr>
            <a:fld id="{D2A2FE34-0674-4262-A123-F5E424A9440F}" type="datetime1">
              <a:rPr lang="en-US">
                <a:solidFill>
                  <a:prstClr val="black"/>
                </a:solidFill>
              </a:rPr>
              <a:pPr>
                <a:defRPr/>
              </a:pPr>
              <a:t>5/24/2018</a:t>
            </a:fld>
            <a:endParaRPr lang="en-US" dirty="0">
              <a:solidFill>
                <a:prstClr val="black"/>
              </a:solidFill>
            </a:endParaRPr>
          </a:p>
        </p:txBody>
      </p:sp>
      <p:sp>
        <p:nvSpPr>
          <p:cNvPr id="4" name="Footer Placeholder 4"/>
          <p:cNvSpPr>
            <a:spLocks noGrp="1"/>
          </p:cNvSpPr>
          <p:nvPr>
            <p:ph type="ftr" sz="quarter" idx="11"/>
          </p:nvPr>
        </p:nvSpPr>
        <p:spPr>
          <a:xfrm>
            <a:off x="3048000" y="5943606"/>
            <a:ext cx="2895600" cy="365125"/>
          </a:xfrm>
          <a:prstGeom prst="rect">
            <a:avLst/>
          </a:prstGeom>
        </p:spPr>
        <p:txBody>
          <a:bodyPr/>
          <a:lstStyle>
            <a:lvl1pPr>
              <a:defRPr/>
            </a:lvl1pPr>
          </a:lstStyle>
          <a:p>
            <a:pPr>
              <a:defRPr/>
            </a:pPr>
            <a:endParaRPr lang="en-US" dirty="0">
              <a:solidFill>
                <a:prstClr val="black"/>
              </a:solidFill>
            </a:endParaRPr>
          </a:p>
        </p:txBody>
      </p:sp>
      <p:sp>
        <p:nvSpPr>
          <p:cNvPr id="5" name="Slide Number Placeholder 5"/>
          <p:cNvSpPr>
            <a:spLocks noGrp="1"/>
          </p:cNvSpPr>
          <p:nvPr>
            <p:ph type="sldNum" sz="quarter" idx="12"/>
          </p:nvPr>
        </p:nvSpPr>
        <p:spPr/>
        <p:txBody>
          <a:bodyPr/>
          <a:lstStyle>
            <a:lvl1pPr>
              <a:defRPr/>
            </a:lvl1pPr>
          </a:lstStyle>
          <a:p>
            <a:pPr>
              <a:defRPr/>
            </a:pPr>
            <a:fld id="{7311F3E4-C6AA-4B1F-AA90-695163C51B40}" type="slidenum">
              <a:rPr lang="en-US"/>
              <a:pPr>
                <a:defRPr/>
              </a:pPr>
              <a:t>‹#›</a:t>
            </a:fld>
            <a:endParaRPr lang="en-US" dirty="0"/>
          </a:p>
        </p:txBody>
      </p:sp>
    </p:spTree>
    <p:extLst>
      <p:ext uri="{BB962C8B-B14F-4D97-AF65-F5344CB8AC3E}">
        <p14:creationId xmlns:p14="http://schemas.microsoft.com/office/powerpoint/2010/main" val="4056101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pPr>
              <a:defRPr/>
            </a:pPr>
            <a:fld id="{F159DE47-96A7-4524-B3E9-0DFE1377974A}" type="slidenum">
              <a:rPr lang="en-US" smtClean="0"/>
              <a:pPr>
                <a:defRPr/>
              </a:pPr>
              <a:t>‹#›</a:t>
            </a:fld>
            <a:endParaRPr lang="en-US" dirty="0"/>
          </a:p>
        </p:txBody>
      </p:sp>
      <p:pic>
        <p:nvPicPr>
          <p:cNvPr id="1026" name="Picture 2" descr="logo-19-bi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3542969" y="2435974"/>
            <a:ext cx="1952625" cy="1952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291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4" name="Content Placeholder 3"/>
          <p:cNvSpPr>
            <a:spLocks noGrp="1"/>
          </p:cNvSpPr>
          <p:nvPr>
            <p:ph sz="half" idx="2"/>
          </p:nvPr>
        </p:nvSpPr>
        <p:spPr>
          <a:xfrm>
            <a:off x="148441" y="1284231"/>
            <a:ext cx="4399808"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583878" y="1272356"/>
            <a:ext cx="4447309"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9"/>
          <p:cNvSpPr>
            <a:spLocks noGrp="1"/>
          </p:cNvSpPr>
          <p:nvPr>
            <p:ph type="sldNum" sz="quarter" idx="10"/>
          </p:nvPr>
        </p:nvSpPr>
        <p:spPr/>
        <p:txBody>
          <a:bodyPr/>
          <a:lstStyle/>
          <a:p>
            <a:pPr>
              <a:defRPr/>
            </a:pPr>
            <a:fld id="{F159DE47-96A7-4524-B3E9-0DFE1377974A}" type="slidenum">
              <a:rPr lang="en-US" smtClean="0"/>
              <a:pPr>
                <a:defRPr/>
              </a:pPr>
              <a:t>‹#›</a:t>
            </a:fld>
            <a:endParaRPr lang="en-US" dirty="0"/>
          </a:p>
        </p:txBody>
      </p:sp>
      <p:sp>
        <p:nvSpPr>
          <p:cNvPr id="11" name="Content Placeholder 3"/>
          <p:cNvSpPr>
            <a:spLocks noGrp="1"/>
          </p:cNvSpPr>
          <p:nvPr>
            <p:ph sz="half" idx="11"/>
          </p:nvPr>
        </p:nvSpPr>
        <p:spPr>
          <a:xfrm>
            <a:off x="146461" y="3787946"/>
            <a:ext cx="4399808"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5"/>
          <p:cNvSpPr>
            <a:spLocks noGrp="1"/>
          </p:cNvSpPr>
          <p:nvPr>
            <p:ph sz="quarter" idx="12"/>
          </p:nvPr>
        </p:nvSpPr>
        <p:spPr>
          <a:xfrm>
            <a:off x="4581898" y="3776071"/>
            <a:ext cx="4447309"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4572000" y="1294410"/>
            <a:ext cx="0" cy="499951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H="1">
            <a:off x="154381" y="3724494"/>
            <a:ext cx="887087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7471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4" name="Content Placeholder 3"/>
          <p:cNvSpPr>
            <a:spLocks noGrp="1"/>
          </p:cNvSpPr>
          <p:nvPr>
            <p:ph sz="half" idx="2"/>
          </p:nvPr>
        </p:nvSpPr>
        <p:spPr>
          <a:xfrm>
            <a:off x="148441" y="1284231"/>
            <a:ext cx="4399808"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583878" y="1272356"/>
            <a:ext cx="4447309"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9"/>
          <p:cNvSpPr>
            <a:spLocks noGrp="1"/>
          </p:cNvSpPr>
          <p:nvPr>
            <p:ph type="sldNum" sz="quarter" idx="10"/>
          </p:nvPr>
        </p:nvSpPr>
        <p:spPr/>
        <p:txBody>
          <a:bodyPr/>
          <a:lstStyle/>
          <a:p>
            <a:pPr>
              <a:defRPr/>
            </a:pPr>
            <a:fld id="{F159DE47-96A7-4524-B3E9-0DFE1377974A}" type="slidenum">
              <a:rPr lang="en-US" smtClean="0"/>
              <a:pPr>
                <a:defRPr/>
              </a:pPr>
              <a:t>‹#›</a:t>
            </a:fld>
            <a:endParaRPr lang="en-US" dirty="0"/>
          </a:p>
        </p:txBody>
      </p:sp>
      <p:sp>
        <p:nvSpPr>
          <p:cNvPr id="11" name="Content Placeholder 3"/>
          <p:cNvSpPr>
            <a:spLocks noGrp="1"/>
          </p:cNvSpPr>
          <p:nvPr>
            <p:ph sz="half" idx="11"/>
          </p:nvPr>
        </p:nvSpPr>
        <p:spPr>
          <a:xfrm>
            <a:off x="146461" y="3787946"/>
            <a:ext cx="4399808"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5"/>
          <p:cNvSpPr>
            <a:spLocks noGrp="1"/>
          </p:cNvSpPr>
          <p:nvPr>
            <p:ph sz="quarter" idx="12"/>
          </p:nvPr>
        </p:nvSpPr>
        <p:spPr>
          <a:xfrm>
            <a:off x="4581898" y="3776071"/>
            <a:ext cx="4447309" cy="2480253"/>
          </a:xfrm>
        </p:spPr>
        <p:txBody>
          <a:bodyPr/>
          <a:lstStyle>
            <a:lvl1pPr>
              <a:defRPr sz="2400">
                <a:solidFill>
                  <a:schemeClr val="tx2">
                    <a:lumMod val="75000"/>
                  </a:schemeClr>
                </a:solidFill>
              </a:defRPr>
            </a:lvl1pPr>
            <a:lvl2pPr>
              <a:defRPr sz="2000">
                <a:solidFill>
                  <a:schemeClr val="tx2">
                    <a:lumMod val="75000"/>
                  </a:schemeClr>
                </a:solidFill>
              </a:defRPr>
            </a:lvl2pPr>
            <a:lvl3pPr>
              <a:defRPr sz="1800">
                <a:solidFill>
                  <a:schemeClr val="tx2">
                    <a:lumMod val="75000"/>
                  </a:schemeClr>
                </a:solidFill>
              </a:defRPr>
            </a:lvl3pPr>
            <a:lvl4pPr>
              <a:defRPr sz="1600">
                <a:solidFill>
                  <a:schemeClr val="tx2">
                    <a:lumMod val="75000"/>
                  </a:schemeClr>
                </a:solidFill>
              </a:defRPr>
            </a:lvl4pPr>
            <a:lvl5pPr>
              <a:defRPr sz="1600">
                <a:solidFill>
                  <a:schemeClr val="tx2">
                    <a:lumMod val="75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8" name="Straight Connector 7"/>
          <p:cNvCxnSpPr/>
          <p:nvPr userDrawn="1"/>
        </p:nvCxnSpPr>
        <p:spPr>
          <a:xfrm>
            <a:off x="4572000" y="1294410"/>
            <a:ext cx="0" cy="499951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flipH="1">
            <a:off x="154381" y="3794166"/>
            <a:ext cx="8870870"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7044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6" name="Picture 2" descr="logo-19-big"/>
          <p:cNvPicPr>
            <a:picLocks noChangeAspect="1" noChangeArrowheads="1"/>
          </p:cNvPicPr>
          <p:nvPr userDrawn="1"/>
        </p:nvPicPr>
        <p:blipFill>
          <a:blip r:embed="rId10" cstate="email">
            <a:extLst>
              <a:ext uri="{28A0092B-C50C-407E-A947-70E740481C1C}">
                <a14:useLocalDpi xmlns:a14="http://schemas.microsoft.com/office/drawing/2010/main"/>
              </a:ext>
            </a:extLst>
          </a:blip>
          <a:srcRect/>
          <a:stretch>
            <a:fillRect/>
          </a:stretch>
        </p:blipFill>
        <p:spPr bwMode="auto">
          <a:xfrm>
            <a:off x="8141881" y="76199"/>
            <a:ext cx="870632" cy="103265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userDrawn="1"/>
        </p:nvSpPr>
        <p:spPr>
          <a:xfrm>
            <a:off x="0" y="6377671"/>
            <a:ext cx="9144000" cy="523220"/>
          </a:xfrm>
          <a:prstGeom prst="rect">
            <a:avLst/>
          </a:prstGeom>
          <a:noFill/>
        </p:spPr>
        <p:txBody>
          <a:bodyPr wrap="square" rtlCol="0">
            <a:spAutoFit/>
          </a:bodyPr>
          <a:lstStyle/>
          <a:p>
            <a:pPr algn="ctr"/>
            <a:r>
              <a:rPr lang="en-US" sz="1400" dirty="0">
                <a:solidFill>
                  <a:srgbClr val="17375E"/>
                </a:solidFill>
                <a:latin typeface="Gill Sans MT Condensed" panose="020B0506020104020203" pitchFamily="34" charset="0"/>
              </a:rPr>
              <a:t>Navy Warfare Development Command</a:t>
            </a:r>
          </a:p>
          <a:p>
            <a:pPr algn="ctr"/>
            <a:r>
              <a:rPr lang="en-US" sz="1400" i="1" dirty="0">
                <a:solidFill>
                  <a:srgbClr val="17375E"/>
                </a:solidFill>
                <a:latin typeface="Gill Sans MT Condensed" panose="020B0506020104020203" pitchFamily="34" charset="0"/>
              </a:rPr>
              <a:t>“Forward…For the Fleet”</a:t>
            </a:r>
          </a:p>
        </p:txBody>
      </p:sp>
      <p:pic>
        <p:nvPicPr>
          <p:cNvPr id="1026" name="Picture 10" descr="2011-11-09 NWDC master background.png"/>
          <p:cNvPicPr>
            <a:picLocks noChangeAspect="1"/>
          </p:cNvPicPr>
          <p:nvPr userDrawn="1"/>
        </p:nvPicPr>
        <p:blipFill rotWithShape="1">
          <a:blip r:embed="rId11" cstate="email">
            <a:extLst>
              <a:ext uri="{28A0092B-C50C-407E-A947-70E740481C1C}">
                <a14:useLocalDpi xmlns:a14="http://schemas.microsoft.com/office/drawing/2010/main"/>
              </a:ext>
            </a:extLst>
          </a:blip>
          <a:srcRect/>
          <a:stretch/>
        </p:blipFill>
        <p:spPr bwMode="auto">
          <a:xfrm>
            <a:off x="4763" y="1108708"/>
            <a:ext cx="9134475" cy="205742"/>
          </a:xfrm>
          <a:prstGeom prst="rect">
            <a:avLst/>
          </a:prstGeom>
          <a:noFill/>
          <a:ln w="9525">
            <a:noFill/>
            <a:miter lim="800000"/>
            <a:headEnd/>
            <a:tailEnd/>
          </a:ln>
        </p:spPr>
      </p:pic>
      <p:sp>
        <p:nvSpPr>
          <p:cNvPr id="1027" name="Title Placeholder 1"/>
          <p:cNvSpPr>
            <a:spLocks noGrp="1"/>
          </p:cNvSpPr>
          <p:nvPr>
            <p:ph type="title"/>
          </p:nvPr>
        </p:nvSpPr>
        <p:spPr bwMode="auto">
          <a:xfrm>
            <a:off x="1066800" y="76200"/>
            <a:ext cx="7010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Text Placeholder 2"/>
          <p:cNvSpPr>
            <a:spLocks noGrp="1"/>
          </p:cNvSpPr>
          <p:nvPr>
            <p:ph type="body" idx="1"/>
          </p:nvPr>
        </p:nvSpPr>
        <p:spPr bwMode="auto">
          <a:xfrm>
            <a:off x="152400" y="1447800"/>
            <a:ext cx="8839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Slide Number Placeholder 5"/>
          <p:cNvSpPr>
            <a:spLocks noGrp="1"/>
          </p:cNvSpPr>
          <p:nvPr>
            <p:ph type="sldNum" sz="quarter" idx="4"/>
          </p:nvPr>
        </p:nvSpPr>
        <p:spPr>
          <a:xfrm>
            <a:off x="8200340" y="6397136"/>
            <a:ext cx="838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cs typeface="+mn-cs"/>
              </a:defRPr>
            </a:lvl1pPr>
          </a:lstStyle>
          <a:p>
            <a:pPr>
              <a:defRPr/>
            </a:pPr>
            <a:fld id="{F159DE47-96A7-4524-B3E9-0DFE1377974A}" type="slidenum">
              <a:rPr lang="en-US"/>
              <a:pPr>
                <a:defRPr/>
              </a:pPr>
              <a:t>‹#›</a:t>
            </a:fld>
            <a:endParaRPr lang="en-US" dirty="0"/>
          </a:p>
        </p:txBody>
      </p:sp>
      <p:sp>
        <p:nvSpPr>
          <p:cNvPr id="10" name="Rectangle 9"/>
          <p:cNvSpPr/>
          <p:nvPr userDrawn="1"/>
        </p:nvSpPr>
        <p:spPr>
          <a:xfrm>
            <a:off x="46174" y="57148"/>
            <a:ext cx="1096775" cy="1051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pic>
        <p:nvPicPr>
          <p:cNvPr id="12" name="Picture 10" descr="2011-11-09 NWDC master background.png"/>
          <p:cNvPicPr>
            <a:picLocks noChangeAspect="1"/>
          </p:cNvPicPr>
          <p:nvPr userDrawn="1"/>
        </p:nvPicPr>
        <p:blipFill rotWithShape="1">
          <a:blip r:embed="rId12" cstate="email">
            <a:extLst>
              <a:ext uri="{28A0092B-C50C-407E-A947-70E740481C1C}">
                <a14:useLocalDpi xmlns:a14="http://schemas.microsoft.com/office/drawing/2010/main"/>
              </a:ext>
            </a:extLst>
          </a:blip>
          <a:srcRect/>
          <a:stretch/>
        </p:blipFill>
        <p:spPr bwMode="auto">
          <a:xfrm>
            <a:off x="4763" y="6248406"/>
            <a:ext cx="9134475" cy="180975"/>
          </a:xfrm>
          <a:prstGeom prst="rect">
            <a:avLst/>
          </a:prstGeom>
          <a:noFill/>
          <a:ln w="9525">
            <a:noFill/>
            <a:miter lim="800000"/>
            <a:headEnd/>
            <a:tailEnd/>
          </a:ln>
        </p:spPr>
      </p:pic>
      <p:sp>
        <p:nvSpPr>
          <p:cNvPr id="3" name="TextBox 2"/>
          <p:cNvSpPr txBox="1"/>
          <p:nvPr userDrawn="1"/>
        </p:nvSpPr>
        <p:spPr>
          <a:xfrm>
            <a:off x="7067243" y="934586"/>
            <a:ext cx="938077" cy="246221"/>
          </a:xfrm>
          <a:prstGeom prst="rect">
            <a:avLst/>
          </a:prstGeom>
          <a:noFill/>
        </p:spPr>
        <p:txBody>
          <a:bodyPr wrap="none" rtlCol="0">
            <a:spAutoFit/>
          </a:bodyPr>
          <a:lstStyle/>
          <a:p>
            <a:r>
              <a:rPr lang="en-US" sz="1000" b="1" i="1" dirty="0">
                <a:solidFill>
                  <a:srgbClr val="00B050"/>
                </a:solidFill>
              </a:rPr>
              <a:t>UNCLASSIFIED</a:t>
            </a:r>
          </a:p>
        </p:txBody>
      </p:sp>
      <p:sp>
        <p:nvSpPr>
          <p:cNvPr id="13" name="TextBox 12"/>
          <p:cNvSpPr txBox="1"/>
          <p:nvPr userDrawn="1"/>
        </p:nvSpPr>
        <p:spPr>
          <a:xfrm>
            <a:off x="57403" y="6377677"/>
            <a:ext cx="938077" cy="246221"/>
          </a:xfrm>
          <a:prstGeom prst="rect">
            <a:avLst/>
          </a:prstGeom>
          <a:noFill/>
        </p:spPr>
        <p:txBody>
          <a:bodyPr wrap="none" rtlCol="0">
            <a:spAutoFit/>
          </a:bodyPr>
          <a:lstStyle/>
          <a:p>
            <a:r>
              <a:rPr lang="en-US" sz="1000" b="1" i="1" dirty="0">
                <a:solidFill>
                  <a:srgbClr val="00B050"/>
                </a:solidFill>
              </a:rPr>
              <a:t>UNCLASSIFIED</a:t>
            </a:r>
          </a:p>
        </p:txBody>
      </p:sp>
      <p:pic>
        <p:nvPicPr>
          <p:cNvPr id="14" name="Picture 16" descr="npo000003"/>
          <p:cNvPicPr>
            <a:picLocks noChangeAspect="1" noChangeArrowheads="1"/>
          </p:cNvPicPr>
          <p:nvPr userDrawn="1"/>
        </p:nvPicPr>
        <p:blipFill>
          <a:blip r:embed="rId13" cstate="email">
            <a:extLst>
              <a:ext uri="{BEBA8EAE-BF5A-486C-A8C5-ECC9F3942E4B}">
                <a14:imgProps xmlns:a14="http://schemas.microsoft.com/office/drawing/2010/main">
                  <a14:imgLayer r:embed="rId14">
                    <a14:imgEffect>
                      <a14:backgroundRemoval t="493" b="99015" l="493" r="99015"/>
                    </a14:imgEffect>
                  </a14:imgLayer>
                </a14:imgProps>
              </a:ext>
              <a:ext uri="{28A0092B-C50C-407E-A947-70E740481C1C}">
                <a14:useLocalDpi xmlns:a14="http://schemas.microsoft.com/office/drawing/2010/main"/>
              </a:ext>
            </a:extLst>
          </a:blip>
          <a:srcRect/>
          <a:stretch>
            <a:fillRect/>
          </a:stretch>
        </p:blipFill>
        <p:spPr bwMode="auto">
          <a:xfrm>
            <a:off x="57402" y="18405"/>
            <a:ext cx="882674" cy="1082837"/>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14726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iming>
    <p:tnLst>
      <p:par>
        <p:cTn id="1" dur="indefinite" restart="never" nodeType="tmRoot"/>
      </p:par>
    </p:tnLst>
  </p:timing>
  <p:hf hdr="0" ftr="0" dt="0"/>
  <p:txStyles>
    <p:titleStyle>
      <a:lvl1pPr algn="ctr" rtl="0" eaLnBrk="0" fontAlgn="base" hangingPunct="0">
        <a:spcBef>
          <a:spcPct val="0"/>
        </a:spcBef>
        <a:spcAft>
          <a:spcPct val="0"/>
        </a:spcAft>
        <a:defRPr sz="3600" b="1" kern="1200">
          <a:solidFill>
            <a:srgbClr val="17375E"/>
          </a:solidFill>
          <a:latin typeface="Arial" pitchFamily="34" charset="0"/>
          <a:ea typeface="ＭＳ Ｐゴシック" charset="0"/>
          <a:cs typeface="Arial" pitchFamily="34" charset="0"/>
        </a:defRPr>
      </a:lvl1pPr>
      <a:lvl2pPr algn="ctr" rtl="0" eaLnBrk="0" fontAlgn="base" hangingPunct="0">
        <a:spcBef>
          <a:spcPct val="0"/>
        </a:spcBef>
        <a:spcAft>
          <a:spcPct val="0"/>
        </a:spcAft>
        <a:defRPr sz="3600" b="1">
          <a:solidFill>
            <a:srgbClr val="17375E"/>
          </a:solidFill>
          <a:latin typeface="Arial" charset="0"/>
          <a:ea typeface="ＭＳ Ｐゴシック" charset="0"/>
          <a:cs typeface="Arial" charset="0"/>
        </a:defRPr>
      </a:lvl2pPr>
      <a:lvl3pPr algn="ctr" rtl="0" eaLnBrk="0" fontAlgn="base" hangingPunct="0">
        <a:spcBef>
          <a:spcPct val="0"/>
        </a:spcBef>
        <a:spcAft>
          <a:spcPct val="0"/>
        </a:spcAft>
        <a:defRPr sz="3600" b="1">
          <a:solidFill>
            <a:srgbClr val="17375E"/>
          </a:solidFill>
          <a:latin typeface="Arial" charset="0"/>
          <a:ea typeface="ＭＳ Ｐゴシック" charset="0"/>
          <a:cs typeface="Arial" charset="0"/>
        </a:defRPr>
      </a:lvl3pPr>
      <a:lvl4pPr algn="ctr" rtl="0" eaLnBrk="0" fontAlgn="base" hangingPunct="0">
        <a:spcBef>
          <a:spcPct val="0"/>
        </a:spcBef>
        <a:spcAft>
          <a:spcPct val="0"/>
        </a:spcAft>
        <a:defRPr sz="3600" b="1">
          <a:solidFill>
            <a:srgbClr val="17375E"/>
          </a:solidFill>
          <a:latin typeface="Arial" charset="0"/>
          <a:ea typeface="ＭＳ Ｐゴシック" charset="0"/>
          <a:cs typeface="Arial" charset="0"/>
        </a:defRPr>
      </a:lvl4pPr>
      <a:lvl5pPr algn="ctr" rtl="0" eaLnBrk="0" fontAlgn="base" hangingPunct="0">
        <a:spcBef>
          <a:spcPct val="0"/>
        </a:spcBef>
        <a:spcAft>
          <a:spcPct val="0"/>
        </a:spcAft>
        <a:defRPr sz="3600" b="1">
          <a:solidFill>
            <a:srgbClr val="17375E"/>
          </a:solidFill>
          <a:latin typeface="Arial" charset="0"/>
          <a:ea typeface="ＭＳ Ｐゴシック" charset="0"/>
          <a:cs typeface="Arial" charset="0"/>
        </a:defRPr>
      </a:lvl5pPr>
      <a:lvl6pPr marL="457200" algn="ctr" rtl="0" fontAlgn="base">
        <a:spcBef>
          <a:spcPct val="0"/>
        </a:spcBef>
        <a:spcAft>
          <a:spcPct val="0"/>
        </a:spcAft>
        <a:defRPr sz="3600" b="1">
          <a:solidFill>
            <a:srgbClr val="17375E"/>
          </a:solidFill>
          <a:latin typeface="Arial" charset="0"/>
          <a:cs typeface="Arial" charset="0"/>
        </a:defRPr>
      </a:lvl6pPr>
      <a:lvl7pPr marL="914400" algn="ctr" rtl="0" fontAlgn="base">
        <a:spcBef>
          <a:spcPct val="0"/>
        </a:spcBef>
        <a:spcAft>
          <a:spcPct val="0"/>
        </a:spcAft>
        <a:defRPr sz="3600" b="1">
          <a:solidFill>
            <a:srgbClr val="17375E"/>
          </a:solidFill>
          <a:latin typeface="Arial" charset="0"/>
          <a:cs typeface="Arial" charset="0"/>
        </a:defRPr>
      </a:lvl7pPr>
      <a:lvl8pPr marL="1371600" algn="ctr" rtl="0" fontAlgn="base">
        <a:spcBef>
          <a:spcPct val="0"/>
        </a:spcBef>
        <a:spcAft>
          <a:spcPct val="0"/>
        </a:spcAft>
        <a:defRPr sz="3600" b="1">
          <a:solidFill>
            <a:srgbClr val="17375E"/>
          </a:solidFill>
          <a:latin typeface="Arial" charset="0"/>
          <a:cs typeface="Arial" charset="0"/>
        </a:defRPr>
      </a:lvl8pPr>
      <a:lvl9pPr marL="1828800" algn="ctr" rtl="0" fontAlgn="base">
        <a:spcBef>
          <a:spcPct val="0"/>
        </a:spcBef>
        <a:spcAft>
          <a:spcPct val="0"/>
        </a:spcAft>
        <a:defRPr sz="3600" b="1">
          <a:solidFill>
            <a:srgbClr val="17375E"/>
          </a:solidFill>
          <a:latin typeface="Arial" charset="0"/>
          <a:cs typeface="Arial"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rgbClr val="17375E"/>
          </a:solidFill>
          <a:latin typeface="Arial" pitchFamily="34" charset="0"/>
          <a:ea typeface="ＭＳ Ｐゴシック" charset="0"/>
          <a:cs typeface="Arial" pitchFamily="34" charset="0"/>
        </a:defRPr>
      </a:lvl1pPr>
      <a:lvl2pPr marL="742950" indent="-285750" algn="l" rtl="0" eaLnBrk="0" fontAlgn="base" hangingPunct="0">
        <a:spcBef>
          <a:spcPct val="20000"/>
        </a:spcBef>
        <a:spcAft>
          <a:spcPct val="0"/>
        </a:spcAft>
        <a:buFont typeface="Arial" pitchFamily="34" charset="0"/>
        <a:buChar char="–"/>
        <a:defRPr sz="2800" kern="1200">
          <a:solidFill>
            <a:srgbClr val="17375E"/>
          </a:solidFill>
          <a:latin typeface="Arial" pitchFamily="34" charset="0"/>
          <a:ea typeface="Arial" charset="0"/>
          <a:cs typeface="Arial" pitchFamily="34" charset="0"/>
        </a:defRPr>
      </a:lvl2pPr>
      <a:lvl3pPr marL="1143000" indent="-228600" algn="l" rtl="0" eaLnBrk="0" fontAlgn="base" hangingPunct="0">
        <a:spcBef>
          <a:spcPct val="20000"/>
        </a:spcBef>
        <a:spcAft>
          <a:spcPct val="0"/>
        </a:spcAft>
        <a:buFont typeface="Arial" pitchFamily="34" charset="0"/>
        <a:buChar char="•"/>
        <a:defRPr sz="2400" kern="1200">
          <a:solidFill>
            <a:srgbClr val="17375E"/>
          </a:solidFill>
          <a:latin typeface="Arial" pitchFamily="34" charset="0"/>
          <a:ea typeface="Arial" charset="0"/>
          <a:cs typeface="Arial" pitchFamily="34" charset="0"/>
        </a:defRPr>
      </a:lvl3pPr>
      <a:lvl4pPr marL="1600200" indent="-228600" algn="l" rtl="0" eaLnBrk="0" fontAlgn="base" hangingPunct="0">
        <a:spcBef>
          <a:spcPct val="20000"/>
        </a:spcBef>
        <a:spcAft>
          <a:spcPct val="0"/>
        </a:spcAft>
        <a:buFont typeface="Arial" pitchFamily="34" charset="0"/>
        <a:buChar char="–"/>
        <a:defRPr sz="2000" kern="1200">
          <a:solidFill>
            <a:srgbClr val="17375E"/>
          </a:solidFill>
          <a:latin typeface="Arial" pitchFamily="34" charset="0"/>
          <a:ea typeface="Arial" charset="0"/>
          <a:cs typeface="Arial" pitchFamily="34" charset="0"/>
        </a:defRPr>
      </a:lvl4pPr>
      <a:lvl5pPr marL="2057400" indent="-228600" algn="l" rtl="0" eaLnBrk="0" fontAlgn="base" hangingPunct="0">
        <a:spcBef>
          <a:spcPct val="20000"/>
        </a:spcBef>
        <a:spcAft>
          <a:spcPct val="0"/>
        </a:spcAft>
        <a:buFont typeface="Arial" pitchFamily="34" charset="0"/>
        <a:buChar char="»"/>
        <a:defRPr sz="2000" kern="1200">
          <a:solidFill>
            <a:srgbClr val="17375E"/>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459246"/>
            <a:ext cx="6858000" cy="4526884"/>
          </a:xfrm>
        </p:spPr>
        <p:txBody>
          <a:bodyPr>
            <a:normAutofit fontScale="90000"/>
          </a:bodyPr>
          <a:lstStyle/>
          <a:p>
            <a:r>
              <a:rPr lang="en-US" sz="2800" dirty="0" smtClean="0"/>
              <a:t>Converting Naval Littoral Operations in a Contested Environment and Other Concepts to Doctrine</a:t>
            </a:r>
            <a:br>
              <a:rPr lang="en-US" sz="2800" dirty="0" smtClean="0"/>
            </a:br>
            <a:r>
              <a:rPr lang="en-US" sz="2800" dirty="0"/>
              <a:t/>
            </a:r>
            <a:br>
              <a:rPr lang="en-US" sz="2800" dirty="0"/>
            </a:br>
            <a:r>
              <a:rPr lang="en-US" sz="2800" dirty="0"/>
              <a:t/>
            </a:r>
            <a:br>
              <a:rPr lang="en-US" sz="2800" dirty="0"/>
            </a:br>
            <a:r>
              <a:rPr lang="en-US" sz="2800" dirty="0" smtClean="0"/>
              <a:t>NWDC</a:t>
            </a:r>
            <a:br>
              <a:rPr lang="en-US" sz="2800" dirty="0" smtClean="0"/>
            </a:br>
            <a:r>
              <a:rPr lang="en-US" sz="2800" dirty="0" smtClean="0"/>
              <a:t>Mr. Bob </a:t>
            </a:r>
            <a:r>
              <a:rPr lang="en-US" sz="2800" dirty="0" err="1" smtClean="0"/>
              <a:t>Oldani</a:t>
            </a:r>
            <a:r>
              <a:rPr lang="en-US" sz="2800" dirty="0" smtClean="0"/>
              <a:t/>
            </a:r>
            <a:br>
              <a:rPr lang="en-US" sz="2800" dirty="0" smtClean="0"/>
            </a:br>
            <a:r>
              <a:rPr lang="en-US" sz="2800" dirty="0" smtClean="0"/>
              <a:t>Doctrine Director (N5D)</a:t>
            </a:r>
            <a:br>
              <a:rPr lang="en-US" sz="2800" dirty="0" smtClean="0"/>
            </a:br>
            <a:r>
              <a:rPr lang="en-US" sz="2800" dirty="0" smtClean="0"/>
              <a:t>757.341.4183</a:t>
            </a:r>
            <a:br>
              <a:rPr lang="en-US" sz="2800" dirty="0" smtClean="0"/>
            </a:br>
            <a:r>
              <a:rPr lang="en-US" sz="2800" dirty="0" err="1" smtClean="0"/>
              <a:t>robert.oldani@navy</a:t>
            </a:r>
            <a:r>
              <a:rPr lang="en-US" sz="2800" dirty="0" smtClean="0"/>
              <a:t>(.</a:t>
            </a:r>
            <a:r>
              <a:rPr lang="en-US" sz="2800" dirty="0" err="1" smtClean="0"/>
              <a:t>smil</a:t>
            </a:r>
            <a:r>
              <a:rPr lang="en-US" sz="2800" dirty="0" smtClean="0"/>
              <a:t>).mil</a:t>
            </a:r>
            <a:r>
              <a:rPr lang="en-US" sz="2800" dirty="0"/>
              <a:t/>
            </a:r>
            <a:br>
              <a:rPr lang="en-US" sz="2800" dirty="0"/>
            </a:br>
            <a:r>
              <a:rPr lang="en-US" sz="2800" dirty="0"/>
              <a:t/>
            </a:r>
            <a:br>
              <a:rPr lang="en-US" sz="2800" dirty="0"/>
            </a:br>
            <a:r>
              <a:rPr lang="en-US" sz="2800" dirty="0" smtClean="0"/>
              <a:t>24 May </a:t>
            </a:r>
            <a:r>
              <a:rPr lang="en-US" sz="2800" dirty="0"/>
              <a:t>2018</a:t>
            </a:r>
          </a:p>
        </p:txBody>
      </p:sp>
    </p:spTree>
    <p:extLst>
      <p:ext uri="{BB962C8B-B14F-4D97-AF65-F5344CB8AC3E}">
        <p14:creationId xmlns:p14="http://schemas.microsoft.com/office/powerpoint/2010/main" val="317699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191" y="3110803"/>
            <a:ext cx="7010400" cy="990600"/>
          </a:xfrm>
        </p:spPr>
        <p:txBody>
          <a:bodyPr/>
          <a:lstStyle/>
          <a:p>
            <a:r>
              <a:rPr lang="en-US" dirty="0" smtClean="0"/>
              <a:t>Questions/Comments?</a:t>
            </a:r>
            <a:endParaRPr lang="en-US" dirty="0"/>
          </a:p>
        </p:txBody>
      </p:sp>
      <p:sp>
        <p:nvSpPr>
          <p:cNvPr id="4" name="Slide Number Placeholder 3"/>
          <p:cNvSpPr>
            <a:spLocks noGrp="1"/>
          </p:cNvSpPr>
          <p:nvPr>
            <p:ph type="sldNum" sz="quarter" idx="10"/>
          </p:nvPr>
        </p:nvSpPr>
        <p:spPr/>
        <p:txBody>
          <a:bodyPr/>
          <a:lstStyle/>
          <a:p>
            <a:pPr>
              <a:defRPr/>
            </a:pPr>
            <a:fld id="{F159DE47-96A7-4524-B3E9-0DFE1377974A}" type="slidenum">
              <a:rPr lang="en-US" smtClean="0"/>
              <a:pPr>
                <a:defRPr/>
              </a:pPr>
              <a:t>10</a:t>
            </a:fld>
            <a:endParaRPr lang="en-US" dirty="0"/>
          </a:p>
        </p:txBody>
      </p:sp>
    </p:spTree>
    <p:extLst>
      <p:ext uri="{BB962C8B-B14F-4D97-AF65-F5344CB8AC3E}">
        <p14:creationId xmlns:p14="http://schemas.microsoft.com/office/powerpoint/2010/main" val="1473906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4"/>
          </p:nvPr>
        </p:nvSpPr>
        <p:spPr/>
        <p:txBody>
          <a:bodyPr/>
          <a:lstStyle/>
          <a:p>
            <a:r>
              <a:rPr lang="en-US" sz="1600" b="1" u="sng" dirty="0"/>
              <a:t>Background</a:t>
            </a:r>
            <a:r>
              <a:rPr lang="en-US" sz="1600" b="1" dirty="0"/>
              <a:t>:</a:t>
            </a:r>
            <a:endParaRPr lang="en-US" sz="1600" b="1" u="sng" dirty="0"/>
          </a:p>
          <a:p>
            <a:pPr marL="568325" lvl="1"/>
            <a:r>
              <a:rPr lang="en-US" sz="1400" dirty="0" smtClean="0"/>
              <a:t>Navy Concept to Doctrine cycle has matured over time</a:t>
            </a:r>
          </a:p>
          <a:p>
            <a:pPr marL="568325" lvl="1"/>
            <a:r>
              <a:rPr lang="en-US" sz="1400" dirty="0" smtClean="0"/>
              <a:t>Littoral Operations in a Contested Environment (LOCE) is a recent example. LOCE was signed </a:t>
            </a:r>
            <a:r>
              <a:rPr lang="en-US" sz="1400" dirty="0"/>
              <a:t>27 Feb 2017 by CNO &amp; CMC</a:t>
            </a:r>
          </a:p>
          <a:p>
            <a:pPr marL="568325" lvl="1"/>
            <a:r>
              <a:rPr lang="en-US" sz="1400" dirty="0" smtClean="0"/>
              <a:t>NWDC </a:t>
            </a:r>
            <a:r>
              <a:rPr lang="en-US" sz="1400" dirty="0"/>
              <a:t>and CD&amp;I assigned as co leads on Task 17: </a:t>
            </a:r>
            <a:r>
              <a:rPr lang="en-US" sz="1400" i="1" dirty="0"/>
              <a:t>Develop a POA&amp;M for incorporation of validated TTP into appropriate doctrine per paragraph 8.c. of LOCE </a:t>
            </a:r>
            <a:r>
              <a:rPr lang="en-US" sz="1400" i="1" dirty="0" smtClean="0"/>
              <a:t>CONOPS</a:t>
            </a:r>
            <a:endParaRPr lang="en-US" dirty="0"/>
          </a:p>
        </p:txBody>
      </p:sp>
      <p:sp>
        <p:nvSpPr>
          <p:cNvPr id="9" name="Content Placeholder 8"/>
          <p:cNvSpPr>
            <a:spLocks noGrp="1"/>
          </p:cNvSpPr>
          <p:nvPr>
            <p:ph sz="quarter" idx="12"/>
          </p:nvPr>
        </p:nvSpPr>
        <p:spPr>
          <a:xfrm>
            <a:off x="4467227" y="3746275"/>
            <a:ext cx="4676775" cy="2480253"/>
          </a:xfrm>
        </p:spPr>
        <p:txBody>
          <a:bodyPr/>
          <a:lstStyle/>
          <a:p>
            <a:r>
              <a:rPr lang="en-US" sz="1600" b="1" u="sng" dirty="0" smtClean="0"/>
              <a:t>Assessment:</a:t>
            </a:r>
            <a:endParaRPr lang="en-US" sz="1600" b="1" dirty="0"/>
          </a:p>
          <a:p>
            <a:pPr marL="568325" lvl="1"/>
            <a:r>
              <a:rPr lang="en-US" sz="1400" dirty="0" smtClean="0"/>
              <a:t>Converting concepts to doctrine through a determined process of experimentation, exercises and </a:t>
            </a:r>
            <a:r>
              <a:rPr lang="en-US" sz="1400" dirty="0" err="1" smtClean="0"/>
              <a:t>wargames</a:t>
            </a:r>
            <a:r>
              <a:rPr lang="en-US" sz="1400" dirty="0" smtClean="0"/>
              <a:t> is a proven process </a:t>
            </a:r>
          </a:p>
          <a:p>
            <a:pPr marL="568325" lvl="1"/>
            <a:r>
              <a:rPr lang="en-US" sz="1400" dirty="0" smtClean="0"/>
              <a:t>Continue collaborating with joint partners </a:t>
            </a:r>
            <a:endParaRPr lang="en-US" sz="1400" dirty="0"/>
          </a:p>
          <a:p>
            <a:pPr marL="282575" indent="0">
              <a:buNone/>
            </a:pPr>
            <a:endParaRPr lang="en-US" dirty="0"/>
          </a:p>
        </p:txBody>
      </p:sp>
      <p:sp>
        <p:nvSpPr>
          <p:cNvPr id="5" name="Title 4"/>
          <p:cNvSpPr>
            <a:spLocks noGrp="1"/>
          </p:cNvSpPr>
          <p:nvPr>
            <p:ph type="title"/>
          </p:nvPr>
        </p:nvSpPr>
        <p:spPr>
          <a:xfrm>
            <a:off x="819807" y="76200"/>
            <a:ext cx="7504386" cy="990600"/>
          </a:xfrm>
        </p:spPr>
        <p:txBody>
          <a:bodyPr/>
          <a:lstStyle/>
          <a:p>
            <a:r>
              <a:rPr lang="en-US" dirty="0" smtClean="0"/>
              <a:t>Converting Concepts to Doctrine</a:t>
            </a:r>
            <a:endParaRPr lang="en-US" dirty="0"/>
          </a:p>
        </p:txBody>
      </p:sp>
      <p:sp>
        <p:nvSpPr>
          <p:cNvPr id="6" name="Content Placeholder 5"/>
          <p:cNvSpPr>
            <a:spLocks noGrp="1"/>
          </p:cNvSpPr>
          <p:nvPr>
            <p:ph sz="half" idx="2"/>
          </p:nvPr>
        </p:nvSpPr>
        <p:spPr/>
        <p:txBody>
          <a:bodyPr/>
          <a:lstStyle/>
          <a:p>
            <a:r>
              <a:rPr lang="en-US" sz="1600" b="1" u="sng" dirty="0"/>
              <a:t>Purpose</a:t>
            </a:r>
            <a:r>
              <a:rPr lang="en-US" sz="1600" b="1" dirty="0"/>
              <a:t>: </a:t>
            </a:r>
          </a:p>
          <a:p>
            <a:pPr lvl="1"/>
            <a:r>
              <a:rPr lang="en-US" sz="1400" dirty="0" smtClean="0"/>
              <a:t>Inform Joint Doctrine Development Community of Navy efforts to convert Concepts to Doctrine</a:t>
            </a:r>
          </a:p>
          <a:p>
            <a:pPr lvl="1"/>
            <a:r>
              <a:rPr lang="en-US" sz="1400" dirty="0" smtClean="0"/>
              <a:t>Inform JDDC of Navy Doctrine and TTP development efforts</a:t>
            </a:r>
            <a:endParaRPr lang="en-US" sz="1400" dirty="0"/>
          </a:p>
          <a:p>
            <a:pPr lvl="1"/>
            <a:r>
              <a:rPr lang="en-US" sz="1400" dirty="0" smtClean="0"/>
              <a:t>Inform JDDC of potential doctrine impacts of Navy LOCE Concept</a:t>
            </a:r>
            <a:endParaRPr lang="en-US" sz="1400" dirty="0"/>
          </a:p>
        </p:txBody>
      </p:sp>
      <p:sp>
        <p:nvSpPr>
          <p:cNvPr id="4" name="Slide Number Placeholder 3"/>
          <p:cNvSpPr>
            <a:spLocks noGrp="1"/>
          </p:cNvSpPr>
          <p:nvPr>
            <p:ph type="sldNum" sz="quarter" idx="10"/>
          </p:nvPr>
        </p:nvSpPr>
        <p:spPr/>
        <p:txBody>
          <a:bodyPr/>
          <a:lstStyle/>
          <a:p>
            <a:pPr>
              <a:defRPr/>
            </a:pPr>
            <a:fld id="{F159DE47-96A7-4524-B3E9-0DFE1377974A}" type="slidenum">
              <a:rPr lang="en-US" smtClean="0"/>
              <a:pPr>
                <a:defRPr/>
              </a:pPr>
              <a:t>2</a:t>
            </a:fld>
            <a:endParaRPr lang="en-US" dirty="0"/>
          </a:p>
        </p:txBody>
      </p:sp>
      <p:sp>
        <p:nvSpPr>
          <p:cNvPr id="8" name="Content Placeholder 7"/>
          <p:cNvSpPr>
            <a:spLocks noGrp="1"/>
          </p:cNvSpPr>
          <p:nvPr>
            <p:ph sz="half" idx="11"/>
          </p:nvPr>
        </p:nvSpPr>
        <p:spPr>
          <a:xfrm>
            <a:off x="146461" y="3758264"/>
            <a:ext cx="4399808" cy="2480253"/>
          </a:xfrm>
        </p:spPr>
        <p:txBody>
          <a:bodyPr/>
          <a:lstStyle/>
          <a:p>
            <a:r>
              <a:rPr lang="en-US" sz="1600" b="1" u="sng" dirty="0" smtClean="0"/>
              <a:t>Recommendation</a:t>
            </a:r>
            <a:r>
              <a:rPr lang="en-US" sz="1600" b="1" dirty="0" smtClean="0"/>
              <a:t>: </a:t>
            </a:r>
            <a:endParaRPr lang="en-US" sz="1600" b="1" u="sng" dirty="0"/>
          </a:p>
          <a:p>
            <a:pPr lvl="1"/>
            <a:r>
              <a:rPr lang="en-US" sz="1400" dirty="0" smtClean="0"/>
              <a:t>Provided for information only </a:t>
            </a:r>
            <a:endParaRPr lang="en-US" sz="1800" dirty="0"/>
          </a:p>
          <a:p>
            <a:endParaRPr lang="en-US" sz="2000" dirty="0"/>
          </a:p>
        </p:txBody>
      </p:sp>
    </p:spTree>
    <p:extLst>
      <p:ext uri="{BB962C8B-B14F-4D97-AF65-F5344CB8AC3E}">
        <p14:creationId xmlns:p14="http://schemas.microsoft.com/office/powerpoint/2010/main" val="1987825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NWDC - WDC Integration</a:t>
            </a:r>
            <a:endParaRPr lang="en-US" dirty="0"/>
          </a:p>
        </p:txBody>
      </p:sp>
      <p:sp>
        <p:nvSpPr>
          <p:cNvPr id="3" name="Slide Number Placeholder 2"/>
          <p:cNvSpPr>
            <a:spLocks noGrp="1"/>
          </p:cNvSpPr>
          <p:nvPr>
            <p:ph type="sldNum" sz="quarter" idx="12"/>
          </p:nvPr>
        </p:nvSpPr>
        <p:spPr/>
        <p:txBody>
          <a:bodyPr/>
          <a:lstStyle/>
          <a:p>
            <a:pPr>
              <a:defRPr/>
            </a:pPr>
            <a:fld id="{7311F3E4-C6AA-4B1F-AA90-695163C51B40}" type="slidenum">
              <a:rPr lang="en-US" smtClean="0"/>
              <a:pPr>
                <a:defRPr/>
              </a:pPr>
              <a:t>3</a:t>
            </a:fld>
            <a:endParaRPr lang="en-US" dirty="0"/>
          </a:p>
        </p:txBody>
      </p:sp>
      <p:pic>
        <p:nvPicPr>
          <p:cNvPr id="4"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74650" y="1327151"/>
            <a:ext cx="8394700" cy="4926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1295400" y="1219200"/>
            <a:ext cx="2438400" cy="2330449"/>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276600" y="1219200"/>
            <a:ext cx="2362200" cy="2209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334000" y="1234620"/>
            <a:ext cx="2438400" cy="2330449"/>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59979" y="2743200"/>
            <a:ext cx="2438400" cy="2330449"/>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6218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2"/>
          <p:cNvSpPr txBox="1">
            <a:spLocks noChangeArrowheads="1"/>
          </p:cNvSpPr>
          <p:nvPr/>
        </p:nvSpPr>
        <p:spPr bwMode="auto">
          <a:xfrm>
            <a:off x="990601" y="76200"/>
            <a:ext cx="7162799" cy="83960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800" b="1" i="1" dirty="0" smtClean="0">
                <a:solidFill>
                  <a:schemeClr val="tx2">
                    <a:lumMod val="75000"/>
                  </a:schemeClr>
                </a:solidFill>
                <a:latin typeface="Arial" panose="020B0604020202020204" pitchFamily="34" charset="0"/>
                <a:cs typeface="Arial" panose="020B0604020202020204" pitchFamily="34" charset="0"/>
              </a:rPr>
              <a:t>Littoral Operations in a Contested Environment (</a:t>
            </a:r>
            <a:r>
              <a:rPr lang="en-US" sz="2800" b="1" i="1" dirty="0" err="1" smtClean="0">
                <a:solidFill>
                  <a:schemeClr val="tx2">
                    <a:lumMod val="75000"/>
                  </a:schemeClr>
                </a:solidFill>
                <a:latin typeface="Arial" panose="020B0604020202020204" pitchFamily="34" charset="0"/>
                <a:cs typeface="Arial" panose="020B0604020202020204" pitchFamily="34" charset="0"/>
              </a:rPr>
              <a:t>LOCE</a:t>
            </a:r>
            <a:r>
              <a:rPr lang="en-US" sz="2800" b="1" i="1" dirty="0" smtClean="0">
                <a:solidFill>
                  <a:schemeClr val="tx2">
                    <a:lumMod val="75000"/>
                  </a:schemeClr>
                </a:solidFill>
                <a:latin typeface="Arial" panose="020B0604020202020204" pitchFamily="34" charset="0"/>
                <a:cs typeface="Arial" panose="020B0604020202020204" pitchFamily="34" charset="0"/>
              </a:rPr>
              <a:t>)</a:t>
            </a:r>
            <a:endParaRPr lang="en-US" sz="2800" b="1" i="1" dirty="0">
              <a:solidFill>
                <a:schemeClr val="tx2">
                  <a:lumMod val="75000"/>
                </a:schemeClr>
              </a:solidFill>
              <a:latin typeface="Arial" panose="020B0604020202020204" pitchFamily="34" charset="0"/>
              <a:cs typeface="Arial" panose="020B0604020202020204" pitchFamily="34" charset="0"/>
            </a:endParaRPr>
          </a:p>
        </p:txBody>
      </p:sp>
      <p:cxnSp>
        <p:nvCxnSpPr>
          <p:cNvPr id="5" name="Straight Connector 4"/>
          <p:cNvCxnSpPr/>
          <p:nvPr/>
        </p:nvCxnSpPr>
        <p:spPr>
          <a:xfrm flipH="1">
            <a:off x="4560780" y="1295400"/>
            <a:ext cx="11220" cy="48725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47"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6368" y="60960"/>
            <a:ext cx="924232"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8" name="Picture 2" descr="logo-19-bi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153400" y="68588"/>
            <a:ext cx="914399" cy="914399"/>
          </a:xfrm>
          <a:prstGeom prst="rect">
            <a:avLst/>
          </a:prstGeom>
          <a:noFill/>
          <a:extLst>
            <a:ext uri="{909E8E84-426E-40DD-AFC4-6F175D3DCCD1}">
              <a14:hiddenFill xmlns:a14="http://schemas.microsoft.com/office/drawing/2010/main">
                <a:solidFill>
                  <a:srgbClr val="FFFFFF"/>
                </a:solidFill>
              </a14:hiddenFill>
            </a:ext>
          </a:extLst>
        </p:spPr>
      </p:pic>
      <p:sp>
        <p:nvSpPr>
          <p:cNvPr id="52" name="TextBox 51"/>
          <p:cNvSpPr txBox="1"/>
          <p:nvPr/>
        </p:nvSpPr>
        <p:spPr>
          <a:xfrm>
            <a:off x="57400" y="6377671"/>
            <a:ext cx="1132041" cy="246221"/>
          </a:xfrm>
          <a:prstGeom prst="rect">
            <a:avLst/>
          </a:prstGeom>
          <a:noFill/>
        </p:spPr>
        <p:txBody>
          <a:bodyPr wrap="none" rtlCol="0">
            <a:spAutoFit/>
          </a:bodyPr>
          <a:lstStyle/>
          <a:p>
            <a:r>
              <a:rPr lang="en-US" sz="1000" b="1" i="1" dirty="0">
                <a:solidFill>
                  <a:srgbClr val="00B050"/>
                </a:solidFill>
              </a:rPr>
              <a:t>UNCLASSIFIED</a:t>
            </a:r>
          </a:p>
        </p:txBody>
      </p:sp>
      <p:sp>
        <p:nvSpPr>
          <p:cNvPr id="2" name="TextBox 1"/>
          <p:cNvSpPr txBox="1"/>
          <p:nvPr/>
        </p:nvSpPr>
        <p:spPr>
          <a:xfrm>
            <a:off x="152400" y="3419588"/>
            <a:ext cx="4267200" cy="3816429"/>
          </a:xfrm>
          <a:prstGeom prst="rect">
            <a:avLst/>
          </a:prstGeom>
          <a:noFill/>
        </p:spPr>
        <p:txBody>
          <a:bodyPr wrap="square" lIns="45720" rIns="45720" rtlCol="0">
            <a:spAutoFit/>
          </a:bodyPr>
          <a:lstStyle/>
          <a:p>
            <a:r>
              <a:rPr lang="en-US" sz="1300" b="1" u="sng" dirty="0" smtClean="0">
                <a:solidFill>
                  <a:srgbClr val="17375E"/>
                </a:solidFill>
                <a:latin typeface="Arial" panose="020B0604020202020204" pitchFamily="34" charset="0"/>
                <a:cs typeface="Arial" panose="020B0604020202020204" pitchFamily="34" charset="0"/>
              </a:rPr>
              <a:t>Key Ideas</a:t>
            </a:r>
            <a:r>
              <a:rPr lang="en-US" sz="1300" b="1" dirty="0" smtClean="0">
                <a:solidFill>
                  <a:srgbClr val="17375E"/>
                </a:solidFill>
                <a:latin typeface="Arial" panose="020B0604020202020204" pitchFamily="34" charset="0"/>
                <a:cs typeface="Arial" panose="020B0604020202020204" pitchFamily="34" charset="0"/>
              </a:rPr>
              <a:t>:</a:t>
            </a:r>
          </a:p>
          <a:p>
            <a:pPr marL="171450" lvl="0" indent="-171450">
              <a:buFont typeface="Arial" panose="020B0604020202020204" pitchFamily="34" charset="0"/>
              <a:buChar char="•"/>
            </a:pPr>
            <a:r>
              <a:rPr lang="en-US" sz="1300" dirty="0" smtClean="0">
                <a:solidFill>
                  <a:srgbClr val="17375E"/>
                </a:solidFill>
                <a:latin typeface="Arial" panose="020B0604020202020204" pitchFamily="34" charset="0"/>
                <a:cs typeface="Arial" panose="020B0604020202020204" pitchFamily="34" charset="0"/>
              </a:rPr>
              <a:t>Littoral </a:t>
            </a:r>
            <a:r>
              <a:rPr lang="en-US" sz="1300" dirty="0">
                <a:solidFill>
                  <a:srgbClr val="17375E"/>
                </a:solidFill>
                <a:latin typeface="Arial" panose="020B0604020202020204" pitchFamily="34" charset="0"/>
                <a:cs typeface="Arial" panose="020B0604020202020204" pitchFamily="34" charset="0"/>
              </a:rPr>
              <a:t>Combat Group (LCG) </a:t>
            </a:r>
            <a:r>
              <a:rPr lang="en-US" sz="1300" dirty="0" smtClean="0">
                <a:solidFill>
                  <a:srgbClr val="17375E"/>
                </a:solidFill>
                <a:latin typeface="Arial" panose="020B0604020202020204" pitchFamily="34" charset="0"/>
                <a:cs typeface="Arial" panose="020B0604020202020204" pitchFamily="34" charset="0"/>
              </a:rPr>
              <a:t>formation</a:t>
            </a:r>
          </a:p>
          <a:p>
            <a:pPr marL="628650" lvl="1" indent="-171450">
              <a:buFont typeface="Arial" panose="020B0604020202020204" pitchFamily="34" charset="0"/>
              <a:buChar char="•"/>
            </a:pPr>
            <a:r>
              <a:rPr lang="en-US" sz="1300" dirty="0" smtClean="0">
                <a:solidFill>
                  <a:srgbClr val="17375E"/>
                </a:solidFill>
                <a:latin typeface="Arial" panose="020B0604020202020204" pitchFamily="34" charset="0"/>
                <a:cs typeface="Arial" panose="020B0604020202020204" pitchFamily="34" charset="0"/>
              </a:rPr>
              <a:t>ARG/MEU </a:t>
            </a:r>
            <a:r>
              <a:rPr lang="en-US" sz="1300" dirty="0">
                <a:solidFill>
                  <a:srgbClr val="17375E"/>
                </a:solidFill>
                <a:latin typeface="Arial" panose="020B0604020202020204" pitchFamily="34" charset="0"/>
                <a:cs typeface="Arial" panose="020B0604020202020204" pitchFamily="34" charset="0"/>
              </a:rPr>
              <a:t>+1 or more combatants and/or </a:t>
            </a:r>
            <a:r>
              <a:rPr lang="en-US" sz="1300" dirty="0" smtClean="0">
                <a:solidFill>
                  <a:srgbClr val="17375E"/>
                </a:solidFill>
                <a:latin typeface="Arial" panose="020B0604020202020204" pitchFamily="34" charset="0"/>
                <a:cs typeface="Arial" panose="020B0604020202020204" pitchFamily="34" charset="0"/>
              </a:rPr>
              <a:t>NECC</a:t>
            </a:r>
          </a:p>
          <a:p>
            <a:pPr marL="628650" lvl="1" indent="-171450">
              <a:buFont typeface="Arial" panose="020B0604020202020204" pitchFamily="34" charset="0"/>
              <a:buChar char="•"/>
            </a:pPr>
            <a:r>
              <a:rPr lang="en-US" sz="1300" dirty="0" smtClean="0">
                <a:solidFill>
                  <a:srgbClr val="17375E"/>
                </a:solidFill>
                <a:latin typeface="Arial" panose="020B0604020202020204" pitchFamily="34" charset="0"/>
                <a:cs typeface="Arial" panose="020B0604020202020204" pitchFamily="34" charset="0"/>
              </a:rPr>
              <a:t>Can </a:t>
            </a:r>
            <a:r>
              <a:rPr lang="en-US" sz="1300" dirty="0">
                <a:solidFill>
                  <a:srgbClr val="17375E"/>
                </a:solidFill>
                <a:latin typeface="Arial" panose="020B0604020202020204" pitchFamily="34" charset="0"/>
                <a:cs typeface="Arial" panose="020B0604020202020204" pitchFamily="34" charset="0"/>
              </a:rPr>
              <a:t>work alone or with a carrier strike </a:t>
            </a:r>
            <a:r>
              <a:rPr lang="en-US" sz="1300" dirty="0" smtClean="0">
                <a:solidFill>
                  <a:srgbClr val="17375E"/>
                </a:solidFill>
                <a:latin typeface="Arial" panose="020B0604020202020204" pitchFamily="34" charset="0"/>
                <a:cs typeface="Arial" panose="020B0604020202020204" pitchFamily="34" charset="0"/>
              </a:rPr>
              <a:t>group</a:t>
            </a:r>
          </a:p>
          <a:p>
            <a:pPr marL="171450" lvl="1" indent="-171450">
              <a:buFont typeface="Arial" panose="020B0604020202020204" pitchFamily="34" charset="0"/>
              <a:buChar char="•"/>
            </a:pPr>
            <a:r>
              <a:rPr lang="en-US" sz="1300" dirty="0" smtClean="0">
                <a:solidFill>
                  <a:srgbClr val="17375E"/>
                </a:solidFill>
                <a:latin typeface="Arial" panose="020B0604020202020204" pitchFamily="34" charset="0"/>
                <a:cs typeface="Arial" panose="020B0604020202020204" pitchFamily="34" charset="0"/>
              </a:rPr>
              <a:t>Navy-Marine </a:t>
            </a:r>
            <a:r>
              <a:rPr lang="en-US" sz="1300" dirty="0">
                <a:solidFill>
                  <a:srgbClr val="17375E"/>
                </a:solidFill>
                <a:latin typeface="Arial" panose="020B0604020202020204" pitchFamily="34" charset="0"/>
                <a:cs typeface="Arial" panose="020B0604020202020204" pitchFamily="34" charset="0"/>
              </a:rPr>
              <a:t>CWC C2 Construct</a:t>
            </a:r>
          </a:p>
          <a:p>
            <a:pPr marL="628650" lvl="1" indent="-171450">
              <a:buFont typeface="Arial" panose="020B0604020202020204" pitchFamily="34" charset="0"/>
              <a:buChar char="•"/>
            </a:pPr>
            <a:r>
              <a:rPr lang="en-US" sz="1300" dirty="0">
                <a:solidFill>
                  <a:srgbClr val="17375E"/>
                </a:solidFill>
                <a:latin typeface="Arial" panose="020B0604020202020204" pitchFamily="34" charset="0"/>
                <a:cs typeface="Arial" panose="020B0604020202020204" pitchFamily="34" charset="0"/>
              </a:rPr>
              <a:t>Integrated blue-green staff for all operations </a:t>
            </a:r>
          </a:p>
          <a:p>
            <a:pPr marL="628650" lvl="1" indent="-171450">
              <a:buFont typeface="Arial" panose="020B0604020202020204" pitchFamily="34" charset="0"/>
              <a:buChar char="•"/>
            </a:pPr>
            <a:r>
              <a:rPr lang="en-US" sz="1300" dirty="0">
                <a:solidFill>
                  <a:srgbClr val="17375E"/>
                </a:solidFill>
                <a:latin typeface="Arial" panose="020B0604020202020204" pitchFamily="34" charset="0"/>
                <a:cs typeface="Arial" panose="020B0604020202020204" pitchFamily="34" charset="0"/>
              </a:rPr>
              <a:t>Avoids seam during CATF/CLF transition</a:t>
            </a:r>
          </a:p>
          <a:p>
            <a:pPr marL="628650" lvl="1" indent="-171450">
              <a:buFont typeface="Arial" panose="020B0604020202020204" pitchFamily="34" charset="0"/>
              <a:buChar char="•"/>
            </a:pPr>
            <a:r>
              <a:rPr lang="en-US" sz="1300" dirty="0">
                <a:solidFill>
                  <a:srgbClr val="17375E"/>
                </a:solidFill>
                <a:latin typeface="Arial" panose="020B0604020202020204" pitchFamily="34" charset="0"/>
                <a:cs typeface="Arial" panose="020B0604020202020204" pitchFamily="34" charset="0"/>
              </a:rPr>
              <a:t>May add new “Expeditionary Warfare Commander”</a:t>
            </a:r>
          </a:p>
          <a:p>
            <a:pPr marL="628650" lvl="1" indent="-171450">
              <a:buFont typeface="Arial" panose="020B0604020202020204" pitchFamily="34" charset="0"/>
              <a:buChar char="•"/>
            </a:pPr>
            <a:r>
              <a:rPr lang="en-US" sz="1300" dirty="0">
                <a:solidFill>
                  <a:srgbClr val="17375E"/>
                </a:solidFill>
                <a:latin typeface="Arial" panose="020B0604020202020204" pitchFamily="34" charset="0"/>
                <a:cs typeface="Arial" panose="020B0604020202020204" pitchFamily="34" charset="0"/>
              </a:rPr>
              <a:t>Marine could serve as Strike Warfare Commander</a:t>
            </a:r>
          </a:p>
          <a:p>
            <a:pPr marL="628650" lvl="1" indent="-171450">
              <a:buFont typeface="Arial" panose="020B0604020202020204" pitchFamily="34" charset="0"/>
              <a:buChar char="•"/>
            </a:pPr>
            <a:r>
              <a:rPr lang="en-US" sz="1300" dirty="0">
                <a:solidFill>
                  <a:srgbClr val="17375E"/>
                </a:solidFill>
                <a:latin typeface="Arial" panose="020B0604020202020204" pitchFamily="34" charset="0"/>
                <a:cs typeface="Arial" panose="020B0604020202020204" pitchFamily="34" charset="0"/>
              </a:rPr>
              <a:t>Marines contribute to sea control </a:t>
            </a:r>
            <a:r>
              <a:rPr lang="en-US" sz="1300" dirty="0" smtClean="0">
                <a:solidFill>
                  <a:srgbClr val="17375E"/>
                </a:solidFill>
                <a:latin typeface="Arial" panose="020B0604020202020204" pitchFamily="34" charset="0"/>
                <a:cs typeface="Arial" panose="020B0604020202020204" pitchFamily="34" charset="0"/>
              </a:rPr>
              <a:t>fight</a:t>
            </a:r>
          </a:p>
          <a:p>
            <a:pPr marL="171450" lvl="1" indent="-171450">
              <a:buFont typeface="Arial" panose="020B0604020202020204" pitchFamily="34" charset="0"/>
              <a:buChar char="•"/>
            </a:pPr>
            <a:r>
              <a:rPr lang="en-US" sz="1300" dirty="0" smtClean="0">
                <a:solidFill>
                  <a:srgbClr val="17375E"/>
                </a:solidFill>
                <a:latin typeface="Arial" panose="020B0604020202020204" pitchFamily="34" charset="0"/>
                <a:cs typeface="Arial" panose="020B0604020202020204" pitchFamily="34" charset="0"/>
              </a:rPr>
              <a:t>Integrated </a:t>
            </a:r>
            <a:r>
              <a:rPr lang="en-US" sz="1300" dirty="0">
                <a:solidFill>
                  <a:srgbClr val="17375E"/>
                </a:solidFill>
                <a:latin typeface="Arial" panose="020B0604020202020204" pitchFamily="34" charset="0"/>
                <a:cs typeface="Arial" panose="020B0604020202020204" pitchFamily="34" charset="0"/>
              </a:rPr>
              <a:t>blue-green Fleet/JFMCC </a:t>
            </a:r>
            <a:r>
              <a:rPr lang="en-US" sz="1300" dirty="0" smtClean="0">
                <a:solidFill>
                  <a:srgbClr val="17375E"/>
                </a:solidFill>
                <a:latin typeface="Arial" panose="020B0604020202020204" pitchFamily="34" charset="0"/>
                <a:cs typeface="Arial" panose="020B0604020202020204" pitchFamily="34" charset="0"/>
              </a:rPr>
              <a:t>staff</a:t>
            </a:r>
          </a:p>
          <a:p>
            <a:pPr lvl="1"/>
            <a:endParaRPr lang="en-US" sz="1200" dirty="0" smtClean="0"/>
          </a:p>
          <a:p>
            <a:pPr lvl="1"/>
            <a:endParaRPr lang="en-US" sz="1200" dirty="0"/>
          </a:p>
          <a:p>
            <a:pPr lvl="1"/>
            <a:endParaRPr lang="en-US" sz="1200" dirty="0" smtClean="0"/>
          </a:p>
          <a:p>
            <a:pPr lvl="1"/>
            <a:endParaRPr lang="en-US" sz="1200" dirty="0"/>
          </a:p>
          <a:p>
            <a:pPr lvl="1"/>
            <a:endParaRPr lang="en-US" sz="1200" dirty="0"/>
          </a:p>
        </p:txBody>
      </p:sp>
      <p:sp>
        <p:nvSpPr>
          <p:cNvPr id="32" name="TextBox 31"/>
          <p:cNvSpPr txBox="1"/>
          <p:nvPr/>
        </p:nvSpPr>
        <p:spPr>
          <a:xfrm>
            <a:off x="4724400" y="1258586"/>
            <a:ext cx="4572000" cy="1461939"/>
          </a:xfrm>
          <a:prstGeom prst="rect">
            <a:avLst/>
          </a:prstGeom>
          <a:noFill/>
        </p:spPr>
        <p:txBody>
          <a:bodyPr wrap="square" lIns="45720" rIns="45720" rtlCol="0">
            <a:spAutoFit/>
          </a:bodyPr>
          <a:lstStyle/>
          <a:p>
            <a:r>
              <a:rPr lang="en-US" sz="1400" b="1" u="sng" dirty="0" smtClean="0">
                <a:solidFill>
                  <a:srgbClr val="17375E"/>
                </a:solidFill>
                <a:latin typeface="Arial" panose="020B0604020202020204" pitchFamily="34" charset="0"/>
                <a:cs typeface="Arial" panose="020B0604020202020204" pitchFamily="34" charset="0"/>
              </a:rPr>
              <a:t>Problem Statement</a:t>
            </a:r>
            <a:r>
              <a:rPr lang="en-US" sz="1400" b="1" dirty="0" smtClean="0">
                <a:solidFill>
                  <a:srgbClr val="17375E"/>
                </a:solidFill>
                <a:latin typeface="Arial" panose="020B0604020202020204" pitchFamily="34" charset="0"/>
                <a:cs typeface="Arial" panose="020B0604020202020204" pitchFamily="34" charset="0"/>
              </a:rPr>
              <a:t>:</a:t>
            </a:r>
          </a:p>
          <a:p>
            <a:pPr marL="171450" indent="-171450">
              <a:spcBef>
                <a:spcPts val="600"/>
              </a:spcBef>
              <a:buFont typeface="Arial" panose="020B0604020202020204" pitchFamily="34" charset="0"/>
              <a:buChar char="•"/>
            </a:pPr>
            <a:r>
              <a:rPr lang="en-US" sz="1400" dirty="0" smtClean="0">
                <a:solidFill>
                  <a:srgbClr val="17375E"/>
                </a:solidFill>
                <a:latin typeface="Arial" panose="020B0604020202020204" pitchFamily="34" charset="0"/>
                <a:cs typeface="Arial" panose="020B0604020202020204" pitchFamily="34" charset="0"/>
              </a:rPr>
              <a:t>Navy and Marine Corps retain the initiative, operating as an integrated naval force from dispersed locations ashore and afloat to achieve local sea control and project power into contested littoral areas against advanced threats.</a:t>
            </a:r>
          </a:p>
        </p:txBody>
      </p:sp>
      <p:sp>
        <p:nvSpPr>
          <p:cNvPr id="23" name="TextBox 22"/>
          <p:cNvSpPr txBox="1"/>
          <p:nvPr/>
        </p:nvSpPr>
        <p:spPr>
          <a:xfrm>
            <a:off x="7270899" y="788680"/>
            <a:ext cx="1132041" cy="246221"/>
          </a:xfrm>
          <a:prstGeom prst="rect">
            <a:avLst/>
          </a:prstGeom>
          <a:noFill/>
        </p:spPr>
        <p:txBody>
          <a:bodyPr wrap="none" rtlCol="0">
            <a:spAutoFit/>
          </a:bodyPr>
          <a:lstStyle/>
          <a:p>
            <a:r>
              <a:rPr lang="en-US" sz="1000" b="1" i="1" dirty="0">
                <a:solidFill>
                  <a:srgbClr val="00B050"/>
                </a:solidFill>
              </a:rPr>
              <a:t>UNCLASSIFIED</a:t>
            </a:r>
          </a:p>
        </p:txBody>
      </p:sp>
      <p:sp>
        <p:nvSpPr>
          <p:cNvPr id="21" name="TextBox 20"/>
          <p:cNvSpPr txBox="1"/>
          <p:nvPr/>
        </p:nvSpPr>
        <p:spPr>
          <a:xfrm>
            <a:off x="152400" y="1258586"/>
            <a:ext cx="4267200" cy="2292935"/>
          </a:xfrm>
          <a:prstGeom prst="rect">
            <a:avLst/>
          </a:prstGeom>
          <a:noFill/>
        </p:spPr>
        <p:txBody>
          <a:bodyPr wrap="square" lIns="45720" rIns="45720" rtlCol="0">
            <a:spAutoFit/>
          </a:bodyPr>
          <a:lstStyle/>
          <a:p>
            <a:r>
              <a:rPr lang="en-US" sz="1400" b="1" u="sng" dirty="0" smtClean="0">
                <a:solidFill>
                  <a:srgbClr val="17375E"/>
                </a:solidFill>
                <a:latin typeface="Arial" panose="020B0604020202020204" pitchFamily="34" charset="0"/>
                <a:cs typeface="Arial" panose="020B0604020202020204" pitchFamily="34" charset="0"/>
              </a:rPr>
              <a:t>Overview</a:t>
            </a:r>
            <a:r>
              <a:rPr lang="en-US" sz="1400" b="1" dirty="0" smtClean="0">
                <a:solidFill>
                  <a:srgbClr val="17375E"/>
                </a:solidFill>
                <a:latin typeface="Arial" panose="020B0604020202020204" pitchFamily="34" charset="0"/>
                <a:cs typeface="Arial" panose="020B0604020202020204" pitchFamily="34" charset="0"/>
              </a:rPr>
              <a:t>:</a:t>
            </a:r>
          </a:p>
          <a:p>
            <a:pPr marL="171450" indent="-171450">
              <a:spcBef>
                <a:spcPts val="0"/>
              </a:spcBef>
              <a:buFont typeface="Arial" panose="020B0604020202020204" pitchFamily="34" charset="0"/>
              <a:buChar char="•"/>
            </a:pPr>
            <a:r>
              <a:rPr lang="en-US" sz="1400" dirty="0">
                <a:solidFill>
                  <a:srgbClr val="17375E"/>
                </a:solidFill>
                <a:latin typeface="Arial" panose="020B0604020202020204" pitchFamily="34" charset="0"/>
                <a:cs typeface="Arial" panose="020B0604020202020204" pitchFamily="34" charset="0"/>
              </a:rPr>
              <a:t>CNO and CMC tasked NWDC and MCWL to write LOCE concept in Aug </a:t>
            </a:r>
            <a:r>
              <a:rPr lang="en-US" sz="1400" dirty="0" smtClean="0">
                <a:solidFill>
                  <a:srgbClr val="17375E"/>
                </a:solidFill>
                <a:latin typeface="Arial" panose="020B0604020202020204" pitchFamily="34" charset="0"/>
                <a:cs typeface="Arial" panose="020B0604020202020204" pitchFamily="34" charset="0"/>
              </a:rPr>
              <a:t>2015</a:t>
            </a:r>
          </a:p>
          <a:p>
            <a:pPr lvl="1" indent="-171450">
              <a:spcBef>
                <a:spcPts val="0"/>
              </a:spcBef>
              <a:buFont typeface="Arial" panose="020B0604020202020204" pitchFamily="34" charset="0"/>
              <a:buChar char="•"/>
            </a:pPr>
            <a:r>
              <a:rPr lang="en-US" sz="1400" dirty="0" smtClean="0">
                <a:solidFill>
                  <a:srgbClr val="17375E"/>
                </a:solidFill>
                <a:latin typeface="Arial" panose="020B0604020202020204" pitchFamily="34" charset="0"/>
                <a:cs typeface="Arial" panose="020B0604020202020204" pitchFamily="34" charset="0"/>
              </a:rPr>
              <a:t>A </a:t>
            </a:r>
            <a:r>
              <a:rPr lang="en-US" sz="1400" dirty="0">
                <a:solidFill>
                  <a:srgbClr val="17375E"/>
                </a:solidFill>
                <a:latin typeface="Arial" panose="020B0604020202020204" pitchFamily="34" charset="0"/>
                <a:cs typeface="Arial" panose="020B0604020202020204" pitchFamily="34" charset="0"/>
              </a:rPr>
              <a:t>seminar </a:t>
            </a:r>
            <a:r>
              <a:rPr lang="en-US" sz="1400" dirty="0" err="1">
                <a:solidFill>
                  <a:srgbClr val="17375E"/>
                </a:solidFill>
                <a:latin typeface="Arial" panose="020B0604020202020204" pitchFamily="34" charset="0"/>
                <a:cs typeface="Arial" panose="020B0604020202020204" pitchFamily="34" charset="0"/>
              </a:rPr>
              <a:t>wargame</a:t>
            </a:r>
            <a:r>
              <a:rPr lang="en-US" sz="1400" dirty="0">
                <a:solidFill>
                  <a:srgbClr val="17375E"/>
                </a:solidFill>
                <a:latin typeface="Arial" panose="020B0604020202020204" pitchFamily="34" charset="0"/>
                <a:cs typeface="Arial" panose="020B0604020202020204" pitchFamily="34" charset="0"/>
              </a:rPr>
              <a:t> and Naval Services Game 2016 informed concept </a:t>
            </a:r>
            <a:r>
              <a:rPr lang="en-US" sz="1400" dirty="0" smtClean="0">
                <a:solidFill>
                  <a:srgbClr val="17375E"/>
                </a:solidFill>
                <a:latin typeface="Arial" panose="020B0604020202020204" pitchFamily="34" charset="0"/>
                <a:cs typeface="Arial" panose="020B0604020202020204" pitchFamily="34" charset="0"/>
              </a:rPr>
              <a:t>writing</a:t>
            </a:r>
          </a:p>
          <a:p>
            <a:pPr lvl="1" indent="-171450">
              <a:spcBef>
                <a:spcPts val="0"/>
              </a:spcBef>
              <a:buFont typeface="Arial" panose="020B0604020202020204" pitchFamily="34" charset="0"/>
              <a:buChar char="•"/>
            </a:pPr>
            <a:r>
              <a:rPr lang="en-US" sz="1400" dirty="0" smtClean="0">
                <a:solidFill>
                  <a:srgbClr val="17375E"/>
                </a:solidFill>
                <a:latin typeface="Arial" panose="020B0604020202020204" pitchFamily="34" charset="0"/>
                <a:cs typeface="Arial" panose="020B0604020202020204" pitchFamily="34" charset="0"/>
              </a:rPr>
              <a:t>Writing </a:t>
            </a:r>
            <a:r>
              <a:rPr lang="en-US" sz="1400" dirty="0">
                <a:solidFill>
                  <a:srgbClr val="17375E"/>
                </a:solidFill>
                <a:latin typeface="Arial" panose="020B0604020202020204" pitchFamily="34" charset="0"/>
                <a:cs typeface="Arial" panose="020B0604020202020204" pitchFamily="34" charset="0"/>
              </a:rPr>
              <a:t>team presented quarterly updates to the Naval </a:t>
            </a:r>
            <a:r>
              <a:rPr lang="en-US" sz="1400" dirty="0" smtClean="0">
                <a:solidFill>
                  <a:srgbClr val="17375E"/>
                </a:solidFill>
                <a:latin typeface="Arial" panose="020B0604020202020204" pitchFamily="34" charset="0"/>
                <a:cs typeface="Arial" panose="020B0604020202020204" pitchFamily="34" charset="0"/>
              </a:rPr>
              <a:t>Board</a:t>
            </a:r>
          </a:p>
          <a:p>
            <a:pPr marL="171450" indent="-171450">
              <a:spcBef>
                <a:spcPts val="0"/>
              </a:spcBef>
              <a:buFont typeface="Arial" panose="020B0604020202020204" pitchFamily="34" charset="0"/>
              <a:buChar char="•"/>
            </a:pPr>
            <a:r>
              <a:rPr lang="en-US" sz="1400" dirty="0" smtClean="0">
                <a:solidFill>
                  <a:srgbClr val="17375E"/>
                </a:solidFill>
                <a:latin typeface="Arial" panose="020B0604020202020204" pitchFamily="34" charset="0"/>
                <a:cs typeface="Arial" panose="020B0604020202020204" pitchFamily="34" charset="0"/>
              </a:rPr>
              <a:t>Concept </a:t>
            </a:r>
            <a:r>
              <a:rPr lang="en-US" sz="1400" dirty="0">
                <a:solidFill>
                  <a:srgbClr val="17375E"/>
                </a:solidFill>
                <a:latin typeface="Arial" panose="020B0604020202020204" pitchFamily="34" charset="0"/>
                <a:cs typeface="Arial" panose="020B0604020202020204" pitchFamily="34" charset="0"/>
              </a:rPr>
              <a:t>signed by CNO and CMC 27 February 2017</a:t>
            </a:r>
          </a:p>
          <a:p>
            <a:pPr>
              <a:spcBef>
                <a:spcPts val="600"/>
              </a:spcBef>
            </a:pPr>
            <a:endParaRPr lang="en-US" sz="1200" dirty="0" smtClean="0">
              <a:latin typeface="Arial" panose="020B0604020202020204" pitchFamily="34" charset="0"/>
              <a:cs typeface="Arial" panose="020B0604020202020204" pitchFamily="34" charset="0"/>
            </a:endParaRPr>
          </a:p>
        </p:txBody>
      </p:sp>
      <p:sp>
        <p:nvSpPr>
          <p:cNvPr id="22" name="TextBox 21"/>
          <p:cNvSpPr txBox="1"/>
          <p:nvPr/>
        </p:nvSpPr>
        <p:spPr>
          <a:xfrm>
            <a:off x="4984900" y="3650427"/>
            <a:ext cx="4082900" cy="2521773"/>
          </a:xfrm>
          <a:prstGeom prst="rect">
            <a:avLst/>
          </a:prstGeom>
          <a:noFill/>
        </p:spPr>
        <p:txBody>
          <a:bodyPr wrap="square" lIns="45720" rIns="45720" rtlCol="0">
            <a:spAutoFit/>
          </a:bodyPr>
          <a:lstStyle/>
          <a:p>
            <a:endParaRPr lang="en-US" sz="1200" dirty="0" smtClean="0"/>
          </a:p>
        </p:txBody>
      </p:sp>
      <p:sp>
        <p:nvSpPr>
          <p:cNvPr id="6" name="AutoShape 2" descr="Image result for littoral combat ship"/>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cxnSp>
        <p:nvCxnSpPr>
          <p:cNvPr id="16" name="Straight Connector 15"/>
          <p:cNvCxnSpPr/>
          <p:nvPr/>
        </p:nvCxnSpPr>
        <p:spPr>
          <a:xfrm flipV="1">
            <a:off x="0" y="3431571"/>
            <a:ext cx="914400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903835" y="3660067"/>
            <a:ext cx="3885075" cy="23518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454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159DE47-96A7-4524-B3E9-0DFE1377974A}" type="slidenum">
              <a:rPr lang="en-US" smtClean="0"/>
              <a:pPr>
                <a:defRPr/>
              </a:pPr>
              <a:t>5</a:t>
            </a:fld>
            <a:endParaRPr lang="en-US" dirty="0"/>
          </a:p>
        </p:txBody>
      </p:sp>
      <p:sp>
        <p:nvSpPr>
          <p:cNvPr id="5" name="Content Placeholder 2"/>
          <p:cNvSpPr txBox="1">
            <a:spLocks/>
          </p:cNvSpPr>
          <p:nvPr/>
        </p:nvSpPr>
        <p:spPr bwMode="auto">
          <a:xfrm>
            <a:off x="152400" y="1233789"/>
            <a:ext cx="8839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sz="3200" kern="1200">
                <a:solidFill>
                  <a:schemeClr val="tx2">
                    <a:lumMod val="75000"/>
                  </a:schemeClr>
                </a:solidFill>
                <a:latin typeface="Arial" pitchFamily="34" charset="0"/>
                <a:ea typeface="ＭＳ Ｐゴシック" charset="0"/>
                <a:cs typeface="Arial" pitchFamily="34" charset="0"/>
              </a:defRPr>
            </a:lvl1pPr>
            <a:lvl2pPr marL="742950" indent="-285750" algn="l" rtl="0" eaLnBrk="0" fontAlgn="base" hangingPunct="0">
              <a:spcBef>
                <a:spcPct val="20000"/>
              </a:spcBef>
              <a:spcAft>
                <a:spcPct val="0"/>
              </a:spcAft>
              <a:buFont typeface="Arial" pitchFamily="34" charset="0"/>
              <a:buChar char="–"/>
              <a:defRPr sz="2800" kern="1200">
                <a:solidFill>
                  <a:schemeClr val="tx2">
                    <a:lumMod val="75000"/>
                  </a:schemeClr>
                </a:solidFill>
                <a:latin typeface="Arial" pitchFamily="34" charset="0"/>
                <a:ea typeface="Arial" charset="0"/>
                <a:cs typeface="Arial" pitchFamily="34" charset="0"/>
              </a:defRPr>
            </a:lvl2pPr>
            <a:lvl3pPr marL="1143000" indent="-228600" algn="l" rtl="0" eaLnBrk="0" fontAlgn="base" hangingPunct="0">
              <a:spcBef>
                <a:spcPct val="20000"/>
              </a:spcBef>
              <a:spcAft>
                <a:spcPct val="0"/>
              </a:spcAft>
              <a:buFont typeface="Arial" pitchFamily="34" charset="0"/>
              <a:buChar char="•"/>
              <a:defRPr sz="2400" kern="1200">
                <a:solidFill>
                  <a:schemeClr val="tx2">
                    <a:lumMod val="75000"/>
                  </a:schemeClr>
                </a:solidFill>
                <a:latin typeface="Arial" pitchFamily="34" charset="0"/>
                <a:ea typeface="Arial" charset="0"/>
                <a:cs typeface="Arial" pitchFamily="34" charset="0"/>
              </a:defRPr>
            </a:lvl3pPr>
            <a:lvl4pPr marL="1600200" indent="-228600" algn="l" rtl="0" eaLnBrk="0" fontAlgn="base" hangingPunct="0">
              <a:spcBef>
                <a:spcPct val="20000"/>
              </a:spcBef>
              <a:spcAft>
                <a:spcPct val="0"/>
              </a:spcAft>
              <a:buFont typeface="Arial" pitchFamily="34" charset="0"/>
              <a:buChar char="–"/>
              <a:defRPr sz="2000" kern="1200">
                <a:solidFill>
                  <a:schemeClr val="tx2">
                    <a:lumMod val="75000"/>
                  </a:schemeClr>
                </a:solidFill>
                <a:latin typeface="Arial" pitchFamily="34" charset="0"/>
                <a:ea typeface="Arial" charset="0"/>
                <a:cs typeface="Arial" pitchFamily="34" charset="0"/>
              </a:defRPr>
            </a:lvl4pPr>
            <a:lvl5pPr marL="2057400" indent="-228600" algn="l" rtl="0" eaLnBrk="0" fontAlgn="base" hangingPunct="0">
              <a:spcBef>
                <a:spcPct val="20000"/>
              </a:spcBef>
              <a:spcAft>
                <a:spcPct val="0"/>
              </a:spcAft>
              <a:buFont typeface="Arial" pitchFamily="34" charset="0"/>
              <a:buChar char="»"/>
              <a:defRPr sz="2000" kern="1200">
                <a:solidFill>
                  <a:schemeClr val="tx2">
                    <a:lumMod val="75000"/>
                  </a:schemeClr>
                </a:solidFill>
                <a:latin typeface="Arial" pitchFamily="34" charset="0"/>
                <a:ea typeface="Arial" charset="0"/>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t>Focus areas: </a:t>
            </a:r>
          </a:p>
          <a:p>
            <a:pPr lvl="1"/>
            <a:r>
              <a:rPr lang="en-US" sz="1800" dirty="0"/>
              <a:t>Identify affected publications: </a:t>
            </a:r>
          </a:p>
          <a:p>
            <a:pPr lvl="1"/>
            <a:r>
              <a:rPr lang="en-US" sz="1800" dirty="0"/>
              <a:t>33 potential publications (JPs, USN, USMC, ALSA) identified; or more…</a:t>
            </a:r>
          </a:p>
          <a:p>
            <a:pPr lvl="1"/>
            <a:r>
              <a:rPr lang="en-US" sz="1800" dirty="0"/>
              <a:t>Identify list of events, experiments, </a:t>
            </a:r>
            <a:r>
              <a:rPr lang="en-US" sz="1800" dirty="0" err="1"/>
              <a:t>wargames</a:t>
            </a:r>
            <a:r>
              <a:rPr lang="en-US" sz="1800" dirty="0"/>
              <a:t> and others that provide opportunities to influence, test, and exercise LOCE TTP development</a:t>
            </a:r>
          </a:p>
          <a:p>
            <a:r>
              <a:rPr lang="en-US" sz="2000" dirty="0"/>
              <a:t>Way Ahead:</a:t>
            </a:r>
          </a:p>
          <a:p>
            <a:pPr lvl="1"/>
            <a:r>
              <a:rPr lang="en-US" sz="1800" dirty="0"/>
              <a:t>Incorporate feedback from MWG</a:t>
            </a:r>
          </a:p>
          <a:p>
            <a:pPr lvl="1"/>
            <a:r>
              <a:rPr lang="en-US" sz="1800" dirty="0"/>
              <a:t>Send draft POA&amp;M to USFF, MARFORCOM, PACFLT, MARFORPAC, EXWDC, IWDC, SMWDC, NAWDC, UWDC for review and feedback</a:t>
            </a:r>
          </a:p>
          <a:p>
            <a:pPr lvl="1"/>
            <a:r>
              <a:rPr lang="en-US" sz="1800" dirty="0"/>
              <a:t>Conduct final review to NWDC &amp; CD&amp;I leadership</a:t>
            </a:r>
          </a:p>
          <a:p>
            <a:pPr lvl="1"/>
            <a:r>
              <a:rPr lang="en-US" sz="1800" dirty="0"/>
              <a:t>Submit POA&amp;M to USFF in Apr 18</a:t>
            </a:r>
          </a:p>
          <a:p>
            <a:pPr lvl="1"/>
            <a:r>
              <a:rPr lang="en-US" sz="1800" dirty="0"/>
              <a:t>Execute elements of POA&amp;M over ~6 year </a:t>
            </a:r>
          </a:p>
          <a:p>
            <a:pPr lvl="1"/>
            <a:r>
              <a:rPr lang="en-US" sz="1800" dirty="0"/>
              <a:t>Update POA&amp;M as circumstances </a:t>
            </a:r>
            <a:r>
              <a:rPr lang="en-US" sz="1800" dirty="0" smtClean="0"/>
              <a:t>warrant</a:t>
            </a:r>
            <a:endParaRPr lang="en-US" sz="1800" dirty="0"/>
          </a:p>
        </p:txBody>
      </p:sp>
      <p:sp>
        <p:nvSpPr>
          <p:cNvPr id="6" name="Title 4"/>
          <p:cNvSpPr>
            <a:spLocks noGrp="1"/>
          </p:cNvSpPr>
          <p:nvPr>
            <p:ph type="title"/>
          </p:nvPr>
        </p:nvSpPr>
        <p:spPr/>
        <p:txBody>
          <a:bodyPr/>
          <a:lstStyle/>
          <a:p>
            <a:r>
              <a:rPr lang="en-US" dirty="0" smtClean="0"/>
              <a:t>LOCE Task 17</a:t>
            </a:r>
            <a:endParaRPr lang="en-US" dirty="0"/>
          </a:p>
        </p:txBody>
      </p:sp>
    </p:spTree>
    <p:extLst>
      <p:ext uri="{BB962C8B-B14F-4D97-AF65-F5344CB8AC3E}">
        <p14:creationId xmlns:p14="http://schemas.microsoft.com/office/powerpoint/2010/main" val="2861441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Representative POA&amp;M Actions</a:t>
            </a:r>
            <a:endParaRPr lang="en-US" dirty="0"/>
          </a:p>
        </p:txBody>
      </p:sp>
      <p:sp>
        <p:nvSpPr>
          <p:cNvPr id="3" name="Content Placeholder 2"/>
          <p:cNvSpPr>
            <a:spLocks noGrp="1"/>
          </p:cNvSpPr>
          <p:nvPr>
            <p:ph idx="1"/>
          </p:nvPr>
        </p:nvSpPr>
        <p:spPr/>
        <p:txBody>
          <a:bodyPr/>
          <a:lstStyle/>
          <a:p>
            <a:r>
              <a:rPr lang="en-US" sz="2000" dirty="0"/>
              <a:t>Generate list of publications that may provide opportunities to influence LOCE TTP development.</a:t>
            </a:r>
          </a:p>
          <a:p>
            <a:r>
              <a:rPr lang="en-US" sz="2000" dirty="0"/>
              <a:t>Identify list of events, experiments, </a:t>
            </a:r>
            <a:r>
              <a:rPr lang="en-US" sz="2000" dirty="0" err="1"/>
              <a:t>wargames</a:t>
            </a:r>
            <a:r>
              <a:rPr lang="en-US" sz="2000" dirty="0"/>
              <a:t> and others that provide opportunities to influence, test, and exercise LOCE TTP development.</a:t>
            </a:r>
          </a:p>
          <a:p>
            <a:r>
              <a:rPr lang="en-US" sz="2000" dirty="0"/>
              <a:t>Ensure appropriate doctrine representation present at </a:t>
            </a:r>
            <a:r>
              <a:rPr lang="en-US" sz="2000" dirty="0" err="1"/>
              <a:t>wargames</a:t>
            </a:r>
            <a:r>
              <a:rPr lang="en-US" sz="2000" dirty="0"/>
              <a:t>, exercises, and events (C2, EABO, DMO, MCM).</a:t>
            </a:r>
          </a:p>
        </p:txBody>
      </p:sp>
    </p:spTree>
    <p:extLst>
      <p:ext uri="{BB962C8B-B14F-4D97-AF65-F5344CB8AC3E}">
        <p14:creationId xmlns:p14="http://schemas.microsoft.com/office/powerpoint/2010/main" val="1268535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Doctrine Areas Affected</a:t>
            </a:r>
            <a:endParaRPr lang="en-US" dirty="0"/>
          </a:p>
        </p:txBody>
      </p:sp>
      <p:sp>
        <p:nvSpPr>
          <p:cNvPr id="3" name="Content Placeholder 2"/>
          <p:cNvSpPr>
            <a:spLocks noGrp="1"/>
          </p:cNvSpPr>
          <p:nvPr>
            <p:ph sz="half" idx="1"/>
          </p:nvPr>
        </p:nvSpPr>
        <p:spPr/>
        <p:txBody>
          <a:bodyPr>
            <a:normAutofit fontScale="85000" lnSpcReduction="10000"/>
          </a:bodyPr>
          <a:lstStyle/>
          <a:p>
            <a:r>
              <a:rPr lang="en-US" sz="2400" u="sng" dirty="0" smtClean="0"/>
              <a:t>Identify affected publications</a:t>
            </a:r>
            <a:r>
              <a:rPr lang="en-US" sz="2400" dirty="0" smtClean="0"/>
              <a:t>: </a:t>
            </a:r>
          </a:p>
          <a:p>
            <a:r>
              <a:rPr lang="en-US" sz="2400" dirty="0"/>
              <a:t>33 potential publications </a:t>
            </a:r>
            <a:r>
              <a:rPr lang="en-US" sz="2400" dirty="0" smtClean="0"/>
              <a:t>(JPs, USN</a:t>
            </a:r>
            <a:r>
              <a:rPr lang="en-US" sz="2400" dirty="0"/>
              <a:t>, USMC, ALSA) identified; or more…</a:t>
            </a:r>
          </a:p>
          <a:p>
            <a:pPr lvl="1"/>
            <a:r>
              <a:rPr lang="en-US" dirty="0" smtClean="0"/>
              <a:t>3-01 Air Defense (3)</a:t>
            </a:r>
          </a:p>
          <a:p>
            <a:pPr lvl="1"/>
            <a:r>
              <a:rPr lang="en-US" dirty="0" smtClean="0"/>
              <a:t>3-02 Amphibious Operations (10)</a:t>
            </a:r>
          </a:p>
          <a:p>
            <a:pPr lvl="1"/>
            <a:r>
              <a:rPr lang="en-US" dirty="0" smtClean="0"/>
              <a:t>3-03 Strike Warfare (2) </a:t>
            </a:r>
          </a:p>
          <a:p>
            <a:pPr lvl="1"/>
            <a:r>
              <a:rPr lang="en-US" dirty="0" smtClean="0"/>
              <a:t>3-09 Strike and Fire Support (1) </a:t>
            </a:r>
          </a:p>
          <a:p>
            <a:pPr lvl="1"/>
            <a:r>
              <a:rPr lang="en-US" dirty="0" smtClean="0"/>
              <a:t>3-10 </a:t>
            </a:r>
            <a:r>
              <a:rPr lang="en-US" dirty="0"/>
              <a:t>E</a:t>
            </a:r>
            <a:r>
              <a:rPr lang="en-US" dirty="0" smtClean="0"/>
              <a:t>xpeditionary Warfare (4)</a:t>
            </a:r>
            <a:endParaRPr lang="en-US" dirty="0"/>
          </a:p>
          <a:p>
            <a:pPr lvl="1"/>
            <a:r>
              <a:rPr lang="en-US" dirty="0" smtClean="0"/>
              <a:t>3-15 Mine Warfare (2)</a:t>
            </a:r>
          </a:p>
          <a:p>
            <a:pPr lvl="1"/>
            <a:r>
              <a:rPr lang="en-US" dirty="0" smtClean="0"/>
              <a:t>3-20 Surface Warfare (1)</a:t>
            </a:r>
          </a:p>
        </p:txBody>
      </p:sp>
      <p:sp>
        <p:nvSpPr>
          <p:cNvPr id="4" name="Content Placeholder 3"/>
          <p:cNvSpPr>
            <a:spLocks noGrp="1"/>
          </p:cNvSpPr>
          <p:nvPr>
            <p:ph sz="half" idx="2"/>
          </p:nvPr>
        </p:nvSpPr>
        <p:spPr/>
        <p:txBody>
          <a:bodyPr>
            <a:normAutofit fontScale="85000" lnSpcReduction="10000"/>
          </a:bodyPr>
          <a:lstStyle/>
          <a:p>
            <a:pPr lvl="1"/>
            <a:r>
              <a:rPr lang="en-US" dirty="0"/>
              <a:t>3-21 Anti-Submarine Warfare (1)</a:t>
            </a:r>
          </a:p>
          <a:p>
            <a:pPr lvl="1"/>
            <a:r>
              <a:rPr lang="en-US" dirty="0"/>
              <a:t>3-30 Naval C2 of Air Operations (1)</a:t>
            </a:r>
          </a:p>
          <a:p>
            <a:pPr lvl="1"/>
            <a:r>
              <a:rPr lang="en-US" dirty="0" smtClean="0"/>
              <a:t>3-32 </a:t>
            </a:r>
            <a:r>
              <a:rPr lang="en-US" dirty="0"/>
              <a:t>C2 for Joint Maritime Operations </a:t>
            </a:r>
            <a:r>
              <a:rPr lang="en-US" dirty="0" smtClean="0"/>
              <a:t>(3) </a:t>
            </a:r>
            <a:endParaRPr lang="en-US" dirty="0"/>
          </a:p>
          <a:p>
            <a:pPr lvl="1"/>
            <a:r>
              <a:rPr lang="en-US" dirty="0"/>
              <a:t>3-51 Electronic </a:t>
            </a:r>
            <a:r>
              <a:rPr lang="en-US" dirty="0" smtClean="0"/>
              <a:t>Warfare (1)</a:t>
            </a:r>
            <a:endParaRPr lang="en-US" dirty="0"/>
          </a:p>
          <a:p>
            <a:pPr lvl="1"/>
            <a:r>
              <a:rPr lang="en-US" dirty="0"/>
              <a:t>3-56 Operational Command and </a:t>
            </a:r>
            <a:r>
              <a:rPr lang="en-US" dirty="0" smtClean="0"/>
              <a:t>Control (1)</a:t>
            </a:r>
            <a:endParaRPr lang="en-US" dirty="0"/>
          </a:p>
          <a:p>
            <a:pPr lvl="1"/>
            <a:r>
              <a:rPr lang="en-US" dirty="0"/>
              <a:t>3-62 </a:t>
            </a:r>
            <a:r>
              <a:rPr lang="en-US" dirty="0" smtClean="0"/>
              <a:t>Seabasing (1)</a:t>
            </a:r>
            <a:endParaRPr lang="en-US" dirty="0"/>
          </a:p>
          <a:p>
            <a:pPr lvl="1"/>
            <a:r>
              <a:rPr lang="en-US" dirty="0"/>
              <a:t>4-01 </a:t>
            </a:r>
            <a:r>
              <a:rPr lang="en-US" dirty="0" smtClean="0"/>
              <a:t>Logistics (2)</a:t>
            </a:r>
            <a:endParaRPr lang="en-US" dirty="0"/>
          </a:p>
          <a:p>
            <a:endParaRPr lang="en-US" dirty="0"/>
          </a:p>
        </p:txBody>
      </p:sp>
    </p:spTree>
    <p:extLst>
      <p:ext uri="{BB962C8B-B14F-4D97-AF65-F5344CB8AC3E}">
        <p14:creationId xmlns:p14="http://schemas.microsoft.com/office/powerpoint/2010/main" val="2863279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75489" y="76200"/>
            <a:ext cx="7412477" cy="990600"/>
          </a:xfrm>
        </p:spPr>
        <p:txBody>
          <a:bodyPr/>
          <a:lstStyle/>
          <a:p>
            <a:r>
              <a:rPr lang="en-US" dirty="0" smtClean="0"/>
              <a:t>Initial List of LOCE Experiments, </a:t>
            </a:r>
            <a:r>
              <a:rPr lang="en-US" dirty="0" err="1" smtClean="0"/>
              <a:t>Wargames</a:t>
            </a:r>
            <a:r>
              <a:rPr lang="en-US" dirty="0" smtClean="0"/>
              <a:t>, &amp; Events</a:t>
            </a:r>
            <a:endParaRPr lang="en-US" dirty="0"/>
          </a:p>
        </p:txBody>
      </p:sp>
      <p:sp>
        <p:nvSpPr>
          <p:cNvPr id="3" name="Content Placeholder 2"/>
          <p:cNvSpPr>
            <a:spLocks noGrp="1"/>
          </p:cNvSpPr>
          <p:nvPr>
            <p:ph idx="1"/>
          </p:nvPr>
        </p:nvSpPr>
        <p:spPr/>
        <p:txBody>
          <a:bodyPr/>
          <a:lstStyle/>
          <a:p>
            <a:r>
              <a:rPr lang="en-US" sz="2400" dirty="0"/>
              <a:t>Identify list of events, experiments, </a:t>
            </a:r>
            <a:r>
              <a:rPr lang="en-US" sz="2400" dirty="0" err="1"/>
              <a:t>wargames</a:t>
            </a:r>
            <a:r>
              <a:rPr lang="en-US" sz="2400" dirty="0"/>
              <a:t> and others that provide opportunities to influence, test, and exercise LOCE TTP development.</a:t>
            </a:r>
          </a:p>
          <a:p>
            <a:pPr lvl="1"/>
            <a:r>
              <a:rPr lang="en-US" sz="2000" dirty="0"/>
              <a:t>MCWL Collections plan, NWDC FLEX</a:t>
            </a:r>
          </a:p>
          <a:p>
            <a:pPr lvl="2"/>
            <a:r>
              <a:rPr lang="en-US" sz="1800" dirty="0"/>
              <a:t>Dawn Blitz, CTF 51 &amp; 5th MEB Naval Integration, Naval Integration in support of DMO, Cobra Gold 18, 15</a:t>
            </a:r>
            <a:r>
              <a:rPr lang="en-US" sz="1800" baseline="30000" dirty="0"/>
              <a:t>th</a:t>
            </a:r>
            <a:r>
              <a:rPr lang="en-US" sz="1800" dirty="0"/>
              <a:t> MEU, MPF Exercise </a:t>
            </a:r>
            <a:r>
              <a:rPr lang="en-US" sz="1800" dirty="0" err="1"/>
              <a:t>Ssang</a:t>
            </a:r>
            <a:r>
              <a:rPr lang="en-US" sz="1800" dirty="0"/>
              <a:t> Yong, F35 MEU ACE, NSG 18, RIMPAC 2018, MLG Prep future operating </a:t>
            </a:r>
            <a:r>
              <a:rPr lang="en-US" sz="1800" dirty="0" err="1"/>
              <a:t>env</a:t>
            </a:r>
            <a:r>
              <a:rPr lang="en-US" sz="1800" dirty="0"/>
              <a:t>, Trident Juncture 18, LSE 2020</a:t>
            </a:r>
          </a:p>
          <a:p>
            <a:pPr lvl="1"/>
            <a:r>
              <a:rPr lang="en-US" sz="2000" dirty="0"/>
              <a:t>Venues/Events</a:t>
            </a:r>
          </a:p>
          <a:p>
            <a:pPr lvl="2"/>
            <a:r>
              <a:rPr lang="en-US" sz="1800" dirty="0"/>
              <a:t>MWG, PNIWG, CPAOT, WDCs, and CD&amp;I coordination</a:t>
            </a:r>
          </a:p>
          <a:p>
            <a:pPr lvl="1"/>
            <a:r>
              <a:rPr lang="en-US" sz="2000" dirty="0"/>
              <a:t>After actions and lessons learned.</a:t>
            </a:r>
          </a:p>
          <a:p>
            <a:pPr lvl="2"/>
            <a:endParaRPr lang="en-US" sz="2000" dirty="0"/>
          </a:p>
        </p:txBody>
      </p:sp>
    </p:spTree>
    <p:extLst>
      <p:ext uri="{BB962C8B-B14F-4D97-AF65-F5344CB8AC3E}">
        <p14:creationId xmlns:p14="http://schemas.microsoft.com/office/powerpoint/2010/main" val="3098982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EMW Concept to Doctrine</a:t>
            </a:r>
            <a:endParaRPr lang="en-US" dirty="0"/>
          </a:p>
        </p:txBody>
      </p:sp>
      <p:sp>
        <p:nvSpPr>
          <p:cNvPr id="4" name="Slide Number Placeholder 3"/>
          <p:cNvSpPr>
            <a:spLocks noGrp="1"/>
          </p:cNvSpPr>
          <p:nvPr>
            <p:ph type="sldNum" sz="quarter" idx="10"/>
          </p:nvPr>
        </p:nvSpPr>
        <p:spPr/>
        <p:txBody>
          <a:bodyPr/>
          <a:lstStyle/>
          <a:p>
            <a:pPr>
              <a:defRPr/>
            </a:pPr>
            <a:fld id="{F159DE47-96A7-4524-B3E9-0DFE1377974A}" type="slidenum">
              <a:rPr lang="en-US" smtClean="0"/>
              <a:pPr>
                <a:defRPr/>
              </a:pPr>
              <a:t>9</a:t>
            </a:fld>
            <a:endParaRPr lang="en-US" dirty="0"/>
          </a:p>
        </p:txBody>
      </p:sp>
      <p:sp>
        <p:nvSpPr>
          <p:cNvPr id="5" name="Content Placeholder 2"/>
          <p:cNvSpPr>
            <a:spLocks noGrp="1"/>
          </p:cNvSpPr>
          <p:nvPr>
            <p:ph idx="1"/>
          </p:nvPr>
        </p:nvSpPr>
        <p:spPr>
          <a:xfrm>
            <a:off x="152400" y="1331070"/>
            <a:ext cx="8839200" cy="4495800"/>
          </a:xfrm>
        </p:spPr>
        <p:txBody>
          <a:bodyPr/>
          <a:lstStyle/>
          <a:p>
            <a:r>
              <a:rPr lang="en-US" sz="2400" dirty="0" smtClean="0"/>
              <a:t>Electromagnetic Maneuver Warfare (EMW) drives fleet awareness toward CNO desired </a:t>
            </a:r>
            <a:r>
              <a:rPr lang="en-US" sz="2400" dirty="0" err="1" smtClean="0"/>
              <a:t>endstate</a:t>
            </a:r>
            <a:r>
              <a:rPr lang="en-US" sz="2400" dirty="0" smtClean="0"/>
              <a:t>.</a:t>
            </a:r>
          </a:p>
          <a:p>
            <a:pPr lvl="1"/>
            <a:r>
              <a:rPr lang="en-US" sz="2000" dirty="0" smtClean="0"/>
              <a:t>Assured Command and Control (C2)</a:t>
            </a:r>
          </a:p>
          <a:p>
            <a:pPr lvl="1"/>
            <a:r>
              <a:rPr lang="en-US" sz="2000" dirty="0" smtClean="0"/>
              <a:t>Battlespace Awareness (BA)</a:t>
            </a:r>
          </a:p>
          <a:p>
            <a:pPr lvl="1"/>
            <a:r>
              <a:rPr lang="en-US" sz="2000" dirty="0" smtClean="0"/>
              <a:t>Maneuver</a:t>
            </a:r>
          </a:p>
          <a:p>
            <a:pPr lvl="1"/>
            <a:r>
              <a:rPr lang="en-US" sz="2000" dirty="0" smtClean="0"/>
              <a:t>Integrated Fires</a:t>
            </a:r>
            <a:endParaRPr lang="en-US" sz="2000" dirty="0"/>
          </a:p>
          <a:p>
            <a:r>
              <a:rPr lang="en-US" sz="2400" dirty="0" smtClean="0"/>
              <a:t>EMW is necessitated by contested and congested nature of the EM Spectrum</a:t>
            </a:r>
          </a:p>
          <a:p>
            <a:r>
              <a:rPr lang="en-US" sz="2400" dirty="0" smtClean="0"/>
              <a:t>EMW is aligned to related DoD efforts in joint doctrine, concepts and the DoD EMS Strategy roadmap</a:t>
            </a:r>
            <a:endParaRPr lang="en-US" sz="2400" dirty="0"/>
          </a:p>
        </p:txBody>
      </p:sp>
    </p:spTree>
    <p:extLst>
      <p:ext uri="{BB962C8B-B14F-4D97-AF65-F5344CB8AC3E}">
        <p14:creationId xmlns:p14="http://schemas.microsoft.com/office/powerpoint/2010/main" val="2829641910"/>
      </p:ext>
    </p:extLst>
  </p:cSld>
  <p:clrMapOvr>
    <a:masterClrMapping/>
  </p:clrMapOvr>
</p:sld>
</file>

<file path=ppt/theme/theme1.xml><?xml version="1.0" encoding="utf-8"?>
<a:theme xmlns:a="http://schemas.openxmlformats.org/drawingml/2006/main" name="2_UNCLASSIFI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1055</TotalTime>
  <Words>789</Words>
  <Application>Microsoft Office PowerPoint</Application>
  <PresentationFormat>On-screen Show (4:3)</PresentationFormat>
  <Paragraphs>103</Paragraphs>
  <Slides>10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ＭＳ Ｐゴシック</vt:lpstr>
      <vt:lpstr>Arial</vt:lpstr>
      <vt:lpstr>Calibri</vt:lpstr>
      <vt:lpstr>Gill Sans MT Condensed</vt:lpstr>
      <vt:lpstr>2_UNCLASSIFIED</vt:lpstr>
      <vt:lpstr>Converting Naval Littoral Operations in a Contested Environment and Other Concepts to Doctrine   NWDC Mr. Bob Oldani Doctrine Director (N5D) 757.341.4183 robert.oldani@navy(.smil).mil  24 May 2018</vt:lpstr>
      <vt:lpstr>Converting Concepts to Doctrine</vt:lpstr>
      <vt:lpstr>NWDC - WDC Integration</vt:lpstr>
      <vt:lpstr>PowerPoint Presentation</vt:lpstr>
      <vt:lpstr>LOCE Task 17</vt:lpstr>
      <vt:lpstr>Representative POA&amp;M Actions</vt:lpstr>
      <vt:lpstr>Initial Doctrine Areas Affected</vt:lpstr>
      <vt:lpstr>Initial List of LOCE Experiments, Wargames, &amp; Events</vt:lpstr>
      <vt:lpstr>EMW Concept to Doctrine</vt:lpstr>
      <vt:lpstr>Questions/Comments?</vt:lpstr>
    </vt:vector>
  </TitlesOfParts>
  <Company>HPES NMCI 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LOCE TASK 17: Common Tactics, Techniques, and Procedures (TTP).  Develop a POAM for incorporation of validated TTP into appropriate doctrine per paragraph 8.c. of LOCE CONOPS.</dc:title>
  <dc:creator>Zarnecki, Mark E LtCol  NWDC, N5</dc:creator>
  <cp:lastModifiedBy>Jackson, Michelle N CTR JS J7 (US)</cp:lastModifiedBy>
  <cp:revision>67</cp:revision>
  <cp:lastPrinted>2018-05-11T20:36:55Z</cp:lastPrinted>
  <dcterms:created xsi:type="dcterms:W3CDTF">2018-03-05T20:28:04Z</dcterms:created>
  <dcterms:modified xsi:type="dcterms:W3CDTF">2018-05-24T15:56:00Z</dcterms:modified>
</cp:coreProperties>
</file>