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0" r:id="rId2"/>
  </p:sldMasterIdLst>
  <p:notesMasterIdLst>
    <p:notesMasterId r:id="rId10"/>
  </p:notesMasterIdLst>
  <p:sldIdLst>
    <p:sldId id="257" r:id="rId3"/>
    <p:sldId id="275" r:id="rId4"/>
    <p:sldId id="279" r:id="rId5"/>
    <p:sldId id="280" r:id="rId6"/>
    <p:sldId id="276" r:id="rId7"/>
    <p:sldId id="277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 varScale="1">
        <p:scale>
          <a:sx n="69" d="100"/>
          <a:sy n="69" d="100"/>
        </p:scale>
        <p:origin x="1148" y="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F6496-1ABA-4689-9BCF-444225CA308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E86AE-3E95-4448-9C9C-9903EB89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8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</p:spTree>
    <p:extLst>
      <p:ext uri="{BB962C8B-B14F-4D97-AF65-F5344CB8AC3E}">
        <p14:creationId xmlns:p14="http://schemas.microsoft.com/office/powerpoint/2010/main" val="190152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94" tIns="44845" rIns="89694" bIns="4484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82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1088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4688" indent="-2143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1888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9088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6288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3488" indent="-214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C0FC1D-BA25-43D4-B519-A0A01E5B511C}" type="slidenum">
              <a:rPr lang="en-US" altLang="en-US" sz="17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7388"/>
            <a:ext cx="4575175" cy="3432175"/>
          </a:xfrm>
          <a:ln/>
        </p:spPr>
      </p:sp>
      <p:sp>
        <p:nvSpPr>
          <p:cNvPr id="113668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8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6612" cy="348615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277" y="4416429"/>
            <a:ext cx="4811713" cy="41846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0332">
              <a:spcBef>
                <a:spcPct val="50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606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3"/>
          <p:cNvSpPr>
            <a:spLocks noGrp="1"/>
          </p:cNvSpPr>
          <p:nvPr>
            <p:ph type="body" sz="quarter" idx="10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8 years of work</a:t>
            </a:r>
          </a:p>
          <a:p>
            <a:endParaRPr lang="en-US" dirty="0"/>
          </a:p>
          <a:p>
            <a:r>
              <a:rPr lang="en-US" dirty="0" smtClean="0"/>
              <a:t>Migration to JS. Still JTB level. But vetted by ADD JT. Good support by J7</a:t>
            </a:r>
          </a:p>
          <a:p>
            <a:endParaRPr lang="en-US" dirty="0"/>
          </a:p>
          <a:p>
            <a:r>
              <a:rPr lang="en-US" dirty="0" smtClean="0"/>
              <a:t>JTIMS</a:t>
            </a:r>
          </a:p>
          <a:p>
            <a:endParaRPr lang="en-US" dirty="0"/>
          </a:p>
          <a:p>
            <a:r>
              <a:rPr lang="en-US" dirty="0" smtClean="0"/>
              <a:t>JLLIS</a:t>
            </a:r>
          </a:p>
          <a:p>
            <a:endParaRPr lang="en-US" dirty="0"/>
          </a:p>
          <a:p>
            <a:r>
              <a:rPr lang="en-US" dirty="0" smtClean="0"/>
              <a:t>JDEIS</a:t>
            </a:r>
          </a:p>
        </p:txBody>
      </p:sp>
    </p:spTree>
    <p:extLst>
      <p:ext uri="{BB962C8B-B14F-4D97-AF65-F5344CB8AC3E}">
        <p14:creationId xmlns:p14="http://schemas.microsoft.com/office/powerpoint/2010/main" val="294608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17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5" tIns="45412" rIns="90825" bIns="45412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D8B6C6-98F0-4B8B-9D35-24373D84AE87}" type="slidenum">
              <a:rPr lang="en-US" altLang="en-US" sz="17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700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534988"/>
            <a:ext cx="2155825" cy="161766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39988"/>
            <a:ext cx="5565775" cy="6159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5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</p:spTree>
    <p:extLst>
      <p:ext uri="{BB962C8B-B14F-4D97-AF65-F5344CB8AC3E}">
        <p14:creationId xmlns:p14="http://schemas.microsoft.com/office/powerpoint/2010/main" val="354731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360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8649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11150"/>
            <a:ext cx="19431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0"/>
            <a:ext cx="56769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96" indent="0" algn="ctr">
              <a:buNone/>
              <a:defRPr/>
            </a:lvl2pPr>
            <a:lvl3pPr marL="913993" indent="0" algn="ctr">
              <a:buNone/>
              <a:defRPr/>
            </a:lvl3pPr>
            <a:lvl4pPr marL="1370987" indent="0" algn="ctr">
              <a:buNone/>
              <a:defRPr/>
            </a:lvl4pPr>
            <a:lvl5pPr marL="1827985" indent="0" algn="ctr">
              <a:buNone/>
              <a:defRPr/>
            </a:lvl5pPr>
            <a:lvl6pPr marL="2284982" indent="0" algn="ctr">
              <a:buNone/>
              <a:defRPr/>
            </a:lvl6pPr>
            <a:lvl7pPr marL="2741980" indent="0" algn="ctr">
              <a:buNone/>
              <a:defRPr/>
            </a:lvl7pPr>
            <a:lvl8pPr marL="3198975" indent="0" algn="ctr">
              <a:buNone/>
              <a:defRPr/>
            </a:lvl8pPr>
            <a:lvl9pPr marL="365597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New O/T Brief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8BF4-E57F-4D5F-8209-4F48814AA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91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New O/T Brief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17D9-275E-4589-8029-2C289276D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63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96" indent="0">
              <a:buNone/>
              <a:defRPr sz="1800"/>
            </a:lvl2pPr>
            <a:lvl3pPr marL="913993" indent="0">
              <a:buNone/>
              <a:defRPr sz="1600"/>
            </a:lvl3pPr>
            <a:lvl4pPr marL="1370987" indent="0">
              <a:buNone/>
              <a:defRPr sz="1400"/>
            </a:lvl4pPr>
            <a:lvl5pPr marL="1827985" indent="0">
              <a:buNone/>
              <a:defRPr sz="1400"/>
            </a:lvl5pPr>
            <a:lvl6pPr marL="2284982" indent="0">
              <a:buNone/>
              <a:defRPr sz="1400"/>
            </a:lvl6pPr>
            <a:lvl7pPr marL="2741980" indent="0">
              <a:buNone/>
              <a:defRPr sz="1400"/>
            </a:lvl7pPr>
            <a:lvl8pPr marL="3198975" indent="0">
              <a:buNone/>
              <a:defRPr sz="1400"/>
            </a:lvl8pPr>
            <a:lvl9pPr marL="365597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New O/T Brief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12E1F-0BB2-4DA2-BADA-463C7B07A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053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New O/T Brief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700AC-BF27-4AAF-8964-D1E3B6D84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628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3" indent="0">
              <a:buNone/>
              <a:defRPr sz="1800" b="1"/>
            </a:lvl3pPr>
            <a:lvl4pPr marL="1370987" indent="0">
              <a:buNone/>
              <a:defRPr sz="1600" b="1"/>
            </a:lvl4pPr>
            <a:lvl5pPr marL="1827985" indent="0">
              <a:buNone/>
              <a:defRPr sz="1600" b="1"/>
            </a:lvl5pPr>
            <a:lvl6pPr marL="2284982" indent="0">
              <a:buNone/>
              <a:defRPr sz="1600" b="1"/>
            </a:lvl6pPr>
            <a:lvl7pPr marL="2741980" indent="0">
              <a:buNone/>
              <a:defRPr sz="1600" b="1"/>
            </a:lvl7pPr>
            <a:lvl8pPr marL="3198975" indent="0">
              <a:buNone/>
              <a:defRPr sz="1600" b="1"/>
            </a:lvl8pPr>
            <a:lvl9pPr marL="36559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93" indent="0">
              <a:buNone/>
              <a:defRPr sz="1800" b="1"/>
            </a:lvl3pPr>
            <a:lvl4pPr marL="1370987" indent="0">
              <a:buNone/>
              <a:defRPr sz="1600" b="1"/>
            </a:lvl4pPr>
            <a:lvl5pPr marL="1827985" indent="0">
              <a:buNone/>
              <a:defRPr sz="1600" b="1"/>
            </a:lvl5pPr>
            <a:lvl6pPr marL="2284982" indent="0">
              <a:buNone/>
              <a:defRPr sz="1600" b="1"/>
            </a:lvl6pPr>
            <a:lvl7pPr marL="2741980" indent="0">
              <a:buNone/>
              <a:defRPr sz="1600" b="1"/>
            </a:lvl7pPr>
            <a:lvl8pPr marL="3198975" indent="0">
              <a:buNone/>
              <a:defRPr sz="1600" b="1"/>
            </a:lvl8pPr>
            <a:lvl9pPr marL="36559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New O/T Brief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6F14-9A1B-4859-8529-B3E15C990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097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New O/T Brief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EEDD-3C45-4875-A4F5-AEB6ADA998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66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New O/T Brief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0621-1AF4-4172-8B05-5BCF6B26C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949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3" indent="0">
              <a:buNone/>
              <a:defRPr sz="1000"/>
            </a:lvl3pPr>
            <a:lvl4pPr marL="1370987" indent="0">
              <a:buNone/>
              <a:defRPr sz="900"/>
            </a:lvl4pPr>
            <a:lvl5pPr marL="1827985" indent="0">
              <a:buNone/>
              <a:defRPr sz="900"/>
            </a:lvl5pPr>
            <a:lvl6pPr marL="2284982" indent="0">
              <a:buNone/>
              <a:defRPr sz="900"/>
            </a:lvl6pPr>
            <a:lvl7pPr marL="2741980" indent="0">
              <a:buNone/>
              <a:defRPr sz="900"/>
            </a:lvl7pPr>
            <a:lvl8pPr marL="3198975" indent="0">
              <a:buNone/>
              <a:defRPr sz="900"/>
            </a:lvl8pPr>
            <a:lvl9pPr marL="36559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New O/T Brief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63E7-213D-4B47-9465-1AB9128D5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00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0555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96" indent="0">
              <a:buNone/>
              <a:defRPr sz="2800"/>
            </a:lvl2pPr>
            <a:lvl3pPr marL="913993" indent="0">
              <a:buNone/>
              <a:defRPr sz="2400"/>
            </a:lvl3pPr>
            <a:lvl4pPr marL="1370987" indent="0">
              <a:buNone/>
              <a:defRPr sz="2000"/>
            </a:lvl4pPr>
            <a:lvl5pPr marL="1827985" indent="0">
              <a:buNone/>
              <a:defRPr sz="2000"/>
            </a:lvl5pPr>
            <a:lvl6pPr marL="2284982" indent="0">
              <a:buNone/>
              <a:defRPr sz="2000"/>
            </a:lvl6pPr>
            <a:lvl7pPr marL="2741980" indent="0">
              <a:buNone/>
              <a:defRPr sz="2000"/>
            </a:lvl7pPr>
            <a:lvl8pPr marL="3198975" indent="0">
              <a:buNone/>
              <a:defRPr sz="2000"/>
            </a:lvl8pPr>
            <a:lvl9pPr marL="365597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93" indent="0">
              <a:buNone/>
              <a:defRPr sz="1000"/>
            </a:lvl3pPr>
            <a:lvl4pPr marL="1370987" indent="0">
              <a:buNone/>
              <a:defRPr sz="900"/>
            </a:lvl4pPr>
            <a:lvl5pPr marL="1827985" indent="0">
              <a:buNone/>
              <a:defRPr sz="900"/>
            </a:lvl5pPr>
            <a:lvl6pPr marL="2284982" indent="0">
              <a:buNone/>
              <a:defRPr sz="900"/>
            </a:lvl6pPr>
            <a:lvl7pPr marL="2741980" indent="0">
              <a:buNone/>
              <a:defRPr sz="900"/>
            </a:lvl7pPr>
            <a:lvl8pPr marL="3198975" indent="0">
              <a:buNone/>
              <a:defRPr sz="900"/>
            </a:lvl8pPr>
            <a:lvl9pPr marL="36559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New O/T Brief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3C1B-8E53-4C18-ACDF-66675084E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90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New O/T Brief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5DFA6-9C57-42A1-A101-7B7B92211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7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New O/T Brief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D5B4-0A4B-4DB9-8708-E6099D029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535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New O/T Brief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3A32-B0D5-42FC-A7A1-BAD4C935F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86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1556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67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774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150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2544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7640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820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6578600"/>
            <a:ext cx="1809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B2B2B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1115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ChangeArrowheads="1"/>
          </p:cNvSpPr>
          <p:nvPr userDrawn="1"/>
        </p:nvSpPr>
        <p:spPr bwMode="auto">
          <a:xfrm>
            <a:off x="17463" y="6578600"/>
            <a:ext cx="3397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13A8647-2820-45B6-8648-60DB5A3D4BAC}" type="slidenum">
              <a:rPr lang="en-US" sz="1000" b="1">
                <a:solidFill>
                  <a:srgbClr val="777777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8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00" rIns="91399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New O/T Brief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78986-363A-426E-B96F-1B9614CE0A0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6578600"/>
            <a:ext cx="1809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smtClean="0">
              <a:ln>
                <a:noFill/>
              </a:ln>
              <a:solidFill>
                <a:srgbClr val="B2B2B2"/>
              </a:solidFill>
              <a:effectLst/>
              <a:uLnTx/>
              <a:uFillTx/>
            </a:endParaRP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17463" y="6578600"/>
            <a:ext cx="3397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3A8647-2820-45B6-8648-60DB5A3D4BAC}" type="slidenum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rPr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777777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80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8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9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480" indent="-22849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477" indent="-22849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72" indent="-22849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468" indent="-22849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3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7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82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0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75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71" algn="l" defTabSz="9139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/>
          </p:cNvSpPr>
          <p:nvPr/>
        </p:nvSpPr>
        <p:spPr bwMode="auto">
          <a:xfrm>
            <a:off x="265113" y="957639"/>
            <a:ext cx="8666162" cy="84137"/>
          </a:xfrm>
          <a:custGeom>
            <a:avLst/>
            <a:gdLst>
              <a:gd name="T0" fmla="*/ 0 w 5144"/>
              <a:gd name="T1" fmla="*/ 0 h 32"/>
              <a:gd name="T2" fmla="*/ 2147483647 w 5144"/>
              <a:gd name="T3" fmla="*/ 0 h 32"/>
              <a:gd name="T4" fmla="*/ 2147483647 w 5144"/>
              <a:gd name="T5" fmla="*/ 2147483647 h 32"/>
              <a:gd name="T6" fmla="*/ 0 w 5144"/>
              <a:gd name="T7" fmla="*/ 2147483647 h 32"/>
              <a:gd name="T8" fmla="*/ 0 w 5144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44" h="32">
                <a:moveTo>
                  <a:pt x="0" y="0"/>
                </a:moveTo>
                <a:lnTo>
                  <a:pt x="5143" y="0"/>
                </a:lnTo>
                <a:lnTo>
                  <a:pt x="4996" y="3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250AC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-4536" y="1781109"/>
            <a:ext cx="9144000" cy="240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4000" b="1" i="1" dirty="0">
                <a:solidFill>
                  <a:srgbClr val="000000"/>
                </a:solidFill>
              </a:rPr>
              <a:t>Deployable Training Division (DTD) 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endParaRPr lang="en-US" sz="4000" b="1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4000" b="1" i="1" dirty="0">
                <a:solidFill>
                  <a:srgbClr val="000000"/>
                </a:solidFill>
              </a:rPr>
              <a:t>Insights and Best Practices (I&amp;BP) and Focus Papers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71513" y="4545938"/>
            <a:ext cx="7772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85000"/>
              </a:lnSpc>
              <a:spcBef>
                <a:spcPct val="10000"/>
              </a:spcBef>
              <a:spcAft>
                <a:spcPts val="300"/>
              </a:spcAft>
            </a:pPr>
            <a:r>
              <a:rPr lang="en-US" sz="2400" b="1" i="1" dirty="0" smtClean="0"/>
              <a:t>Jay Reist</a:t>
            </a:r>
          </a:p>
          <a:p>
            <a:pPr marL="342900" indent="-342900" algn="ctr" fontAlgn="base">
              <a:lnSpc>
                <a:spcPct val="85000"/>
              </a:lnSpc>
              <a:spcBef>
                <a:spcPct val="10000"/>
              </a:spcBef>
              <a:spcAft>
                <a:spcPts val="300"/>
              </a:spcAft>
            </a:pPr>
            <a:r>
              <a:rPr lang="en-US" sz="2000" b="1" i="1" dirty="0" smtClean="0">
                <a:solidFill>
                  <a:srgbClr val="000000"/>
                </a:solidFill>
              </a:rPr>
              <a:t>Deployable </a:t>
            </a:r>
            <a:r>
              <a:rPr lang="en-US" sz="2000" b="1" i="1" dirty="0">
                <a:solidFill>
                  <a:srgbClr val="000000"/>
                </a:solidFill>
              </a:rPr>
              <a:t>Training Division</a:t>
            </a:r>
          </a:p>
          <a:p>
            <a:pPr marL="342900" indent="-342900" algn="ctr" fontAlgn="base">
              <a:lnSpc>
                <a:spcPct val="85000"/>
              </a:lnSpc>
              <a:spcBef>
                <a:spcPct val="10000"/>
              </a:spcBef>
              <a:spcAft>
                <a:spcPts val="300"/>
              </a:spcAft>
            </a:pPr>
            <a:r>
              <a:rPr lang="en-US" sz="2000" b="1" i="1" dirty="0">
                <a:solidFill>
                  <a:srgbClr val="000000"/>
                </a:solidFill>
              </a:rPr>
              <a:t>Joint Staff J7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930275" y="6049963"/>
            <a:ext cx="7259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i="1" dirty="0">
                <a:solidFill>
                  <a:srgbClr val="000000"/>
                </a:solidFill>
                <a:latin typeface="Arial" charset="0"/>
              </a:rPr>
              <a:t>The overall classification is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3494088" y="6386513"/>
            <a:ext cx="2132012" cy="3667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UNCLASSIFIED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0" y="0"/>
            <a:ext cx="1309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9900"/>
                </a:solidFill>
                <a:latin typeface="Arial" charset="0"/>
              </a:rPr>
              <a:t>UNCLASSIFIED</a:t>
            </a:r>
          </a:p>
        </p:txBody>
      </p:sp>
      <p:sp>
        <p:nvSpPr>
          <p:cNvPr id="64522" name="Rectangle 11"/>
          <p:cNvSpPr>
            <a:spLocks noChangeArrowheads="1"/>
          </p:cNvSpPr>
          <p:nvPr/>
        </p:nvSpPr>
        <p:spPr bwMode="auto">
          <a:xfrm>
            <a:off x="7924800" y="6643688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/>
          <a:p>
            <a:pPr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6600"/>
                </a:solidFill>
              </a:rPr>
              <a:t>UNCLASSIFIED</a:t>
            </a:r>
          </a:p>
        </p:txBody>
      </p:sp>
      <p:pic>
        <p:nvPicPr>
          <p:cNvPr id="64523" name="Picture 11" descr="jcs_shield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8310"/>
            <a:ext cx="11715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426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ChangeArrowheads="1"/>
          </p:cNvSpPr>
          <p:nvPr/>
        </p:nvSpPr>
        <p:spPr bwMode="auto">
          <a:xfrm>
            <a:off x="-54978" y="152400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smtClean="0">
                <a:solidFill>
                  <a:srgbClr val="000000"/>
                </a:solidFill>
              </a:rPr>
              <a:t>Deployable </a:t>
            </a:r>
            <a:r>
              <a:rPr lang="en-US" altLang="en-US" sz="3200" b="1" i="1" dirty="0">
                <a:solidFill>
                  <a:srgbClr val="000000"/>
                </a:solidFill>
              </a:rPr>
              <a:t>Training Division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138551"/>
            <a:ext cx="4424947" cy="3785652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defRPr/>
            </a:pPr>
            <a:r>
              <a:rPr lang="en-US" sz="2000" b="1" u="sng" dirty="0">
                <a:solidFill>
                  <a:srgbClr val="000000"/>
                </a:solidFill>
              </a:rPr>
              <a:t>Organizations</a:t>
            </a:r>
          </a:p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</a:rPr>
              <a:t>Joint Staff</a:t>
            </a:r>
          </a:p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</a:rPr>
              <a:t>All Combatant Commands</a:t>
            </a:r>
          </a:p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</a:rPr>
              <a:t>Service &amp; Functional Components</a:t>
            </a:r>
          </a:p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Subunified </a:t>
            </a:r>
            <a:r>
              <a:rPr lang="en-US" sz="2000" dirty="0">
                <a:solidFill>
                  <a:srgbClr val="000000"/>
                </a:solidFill>
              </a:rPr>
              <a:t>Commands</a:t>
            </a:r>
          </a:p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JTFs &amp; Special </a:t>
            </a:r>
            <a:r>
              <a:rPr lang="en-US" sz="2000" dirty="0">
                <a:solidFill>
                  <a:srgbClr val="000000"/>
                </a:solidFill>
              </a:rPr>
              <a:t>Operations Forces</a:t>
            </a:r>
          </a:p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Alliance </a:t>
            </a:r>
            <a:r>
              <a:rPr lang="en-US" sz="2000" dirty="0">
                <a:solidFill>
                  <a:srgbClr val="000000"/>
                </a:solidFill>
              </a:rPr>
              <a:t>&amp; Coalition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en-US" sz="2000" b="1" u="sng" dirty="0">
                <a:solidFill>
                  <a:srgbClr val="000000"/>
                </a:solidFill>
              </a:rPr>
              <a:t>Events</a:t>
            </a:r>
          </a:p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</a:rPr>
              <a:t>Real World </a:t>
            </a:r>
            <a:r>
              <a:rPr lang="en-US" sz="2000" dirty="0" smtClean="0">
                <a:solidFill>
                  <a:srgbClr val="000000"/>
                </a:solidFill>
              </a:rPr>
              <a:t>Operations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Exercises &amp; Rehearsals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Training &amp; Preparation 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</a:rPr>
              <a:t>Senior </a:t>
            </a:r>
            <a:r>
              <a:rPr lang="en-US" sz="2000" dirty="0" smtClean="0">
                <a:solidFill>
                  <a:srgbClr val="000000"/>
                </a:solidFill>
              </a:rPr>
              <a:t>Leader Education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2649" name="TextBox 9"/>
          <p:cNvSpPr txBox="1">
            <a:spLocks noChangeArrowheads="1"/>
          </p:cNvSpPr>
          <p:nvPr/>
        </p:nvSpPr>
        <p:spPr bwMode="auto">
          <a:xfrm>
            <a:off x="468159" y="1671770"/>
            <a:ext cx="2604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u="sng" dirty="0" smtClean="0">
                <a:solidFill>
                  <a:srgbClr val="333399"/>
                </a:solidFill>
              </a:rPr>
              <a:t>Support:</a:t>
            </a:r>
            <a:endParaRPr lang="en-US" altLang="en-US" sz="2400" b="1" i="1" u="sng" dirty="0">
              <a:solidFill>
                <a:srgbClr val="3333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9000" y="1671770"/>
            <a:ext cx="396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u="sng" dirty="0" smtClean="0">
                <a:solidFill>
                  <a:srgbClr val="333399"/>
                </a:solidFill>
              </a:rPr>
              <a:t>Work </a:t>
            </a:r>
            <a:r>
              <a:rPr lang="en-US" altLang="en-US" sz="2400" b="1" i="1" u="sng" dirty="0">
                <a:solidFill>
                  <a:srgbClr val="333399"/>
                </a:solidFill>
              </a:rPr>
              <a:t>with:</a:t>
            </a:r>
            <a:r>
              <a:rPr lang="en-US" altLang="en-US" sz="2400" i="1" dirty="0">
                <a:solidFill>
                  <a:srgbClr val="000000"/>
                </a:solidFill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</a:rPr>
              <a:t>Service Training Organizations and 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Joint Enabling Capabilities Command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403" y="6156269"/>
            <a:ext cx="8003238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prstClr val="black"/>
                </a:solidFill>
              </a:rPr>
              <a:t>DTD responsibility to </a:t>
            </a:r>
            <a:r>
              <a:rPr lang="en-US" b="1" i="1" kern="0" dirty="0">
                <a:solidFill>
                  <a:srgbClr val="2D2DB9"/>
                </a:solidFill>
              </a:rPr>
              <a:t>think</a:t>
            </a:r>
            <a:r>
              <a:rPr lang="en-US" b="1" i="1" kern="0" dirty="0">
                <a:solidFill>
                  <a:prstClr val="black"/>
                </a:solidFill>
              </a:rPr>
              <a:t> about and </a:t>
            </a:r>
            <a:r>
              <a:rPr lang="en-US" b="1" i="1" kern="0" dirty="0">
                <a:solidFill>
                  <a:srgbClr val="2D2DB9"/>
                </a:solidFill>
              </a:rPr>
              <a:t>share</a:t>
            </a:r>
            <a:r>
              <a:rPr lang="en-US" b="1" i="1" kern="0" dirty="0">
                <a:solidFill>
                  <a:prstClr val="black"/>
                </a:solidFill>
              </a:rPr>
              <a:t> what we observe and learn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prstClr val="black"/>
                </a:solidFill>
              </a:rPr>
              <a:t>“To whom much is given, much is expected…”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159" y="1138535"/>
            <a:ext cx="8597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u="sng" dirty="0" smtClean="0">
                <a:solidFill>
                  <a:srgbClr val="333399"/>
                </a:solidFill>
              </a:rPr>
              <a:t>Purpose:</a:t>
            </a:r>
            <a:r>
              <a:rPr lang="en-US" altLang="en-US" sz="2400" b="1" i="1" dirty="0" smtClean="0">
                <a:solidFill>
                  <a:srgbClr val="333399"/>
                </a:solidFill>
              </a:rPr>
              <a:t> </a:t>
            </a:r>
            <a:r>
              <a:rPr lang="en-US" altLang="en-US" sz="2400" b="1" i="1" dirty="0" smtClean="0">
                <a:solidFill>
                  <a:prstClr val="black"/>
                </a:solidFill>
              </a:rPr>
              <a:t>Support enhancing joint force effectiveness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0403" y="4158496"/>
            <a:ext cx="396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u="sng" dirty="0" smtClean="0">
                <a:solidFill>
                  <a:srgbClr val="333399"/>
                </a:solidFill>
              </a:rPr>
              <a:t>Provide: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6340" y="4620161"/>
            <a:ext cx="4207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</a:rPr>
              <a:t>Joint Expertise</a:t>
            </a:r>
          </a:p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Training</a:t>
            </a:r>
          </a:p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Advice &amp; Feedback</a:t>
            </a:r>
          </a:p>
          <a:p>
            <a:pPr marL="342900" indent="-342900" eaLnBrk="0" fontAlgn="base" hangingPunct="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Insights and Best practices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0" y="0"/>
            <a:ext cx="1358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9" tIns="45700" rIns="91399" bIns="457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9900"/>
                </a:solidFill>
              </a:rPr>
              <a:t>UNCLASSIFIED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7834313" y="6611938"/>
            <a:ext cx="1358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9" tIns="45700" rIns="91399" bIns="457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9900"/>
                </a:solidFill>
              </a:rPr>
              <a:t>UNCLASSIFIED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265113" y="1058863"/>
            <a:ext cx="8666162" cy="84137"/>
          </a:xfrm>
          <a:custGeom>
            <a:avLst/>
            <a:gdLst>
              <a:gd name="T0" fmla="*/ 0 w 5144"/>
              <a:gd name="T1" fmla="*/ 0 h 32"/>
              <a:gd name="T2" fmla="*/ 2147483646 w 5144"/>
              <a:gd name="T3" fmla="*/ 0 h 32"/>
              <a:gd name="T4" fmla="*/ 2147483646 w 5144"/>
              <a:gd name="T5" fmla="*/ 2147483646 h 32"/>
              <a:gd name="T6" fmla="*/ 0 w 5144"/>
              <a:gd name="T7" fmla="*/ 2147483646 h 32"/>
              <a:gd name="T8" fmla="*/ 0 w 5144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44"/>
              <a:gd name="T16" fmla="*/ 0 h 32"/>
              <a:gd name="T17" fmla="*/ 5144 w 5144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44" h="32">
                <a:moveTo>
                  <a:pt x="0" y="0"/>
                </a:moveTo>
                <a:lnTo>
                  <a:pt x="5143" y="0"/>
                </a:lnTo>
                <a:lnTo>
                  <a:pt x="4996" y="3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250AC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99" tIns="45700" rIns="91399" bIns="4570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49000" y="2895600"/>
            <a:ext cx="396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u="sng" dirty="0" smtClean="0">
                <a:solidFill>
                  <a:srgbClr val="333399"/>
                </a:solidFill>
              </a:rPr>
              <a:t>Leverage</a:t>
            </a:r>
            <a:r>
              <a:rPr lang="en-US" altLang="en-US" sz="2400" b="1" i="1" dirty="0" smtClean="0">
                <a:solidFill>
                  <a:srgbClr val="333399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Senior mentors (Retired Flag / General Officers – SES Equivalent)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626" y="228600"/>
            <a:ext cx="8736774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DTD Chief’s Intent </a:t>
            </a:r>
            <a:br>
              <a:rPr lang="en-US" dirty="0" smtClean="0"/>
            </a:br>
            <a:r>
              <a:rPr lang="en-US" dirty="0" smtClean="0"/>
              <a:t>- DTD Insights and Best Practices Program -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0"/>
            <a:ext cx="1309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 dirty="0">
                <a:solidFill>
                  <a:srgbClr val="009900"/>
                </a:solidFill>
                <a:latin typeface="Arial" charset="0"/>
              </a:rPr>
              <a:t>UNCLASSIFIED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924800" y="6643688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/>
          <a:p>
            <a:pPr algn="r" eaLnBrk="0" hangingPunct="0">
              <a:lnSpc>
                <a:spcPct val="80000"/>
              </a:lnSpc>
            </a:pPr>
            <a:r>
              <a:rPr lang="en-US" sz="1200" b="1">
                <a:solidFill>
                  <a:srgbClr val="006600"/>
                </a:solidFill>
                <a:latin typeface="Arial"/>
              </a:rPr>
              <a:t>UNCLASSIFIED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2" y="1208146"/>
            <a:ext cx="8710922" cy="564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u="sng" dirty="0" smtClean="0"/>
              <a:t>Credibility</a:t>
            </a:r>
            <a:r>
              <a:rPr lang="en-US" sz="2200" b="1" dirty="0" smtClean="0"/>
              <a:t> </a:t>
            </a:r>
            <a:r>
              <a:rPr lang="en-US" sz="2200" b="1" dirty="0"/>
              <a:t>is the DTD’s Center of Gravity. Our credibility is based on the value of the insights and the utility of the best practices we share with the joint force. </a:t>
            </a:r>
            <a:endParaRPr lang="en-US" sz="2200" b="1" dirty="0" smtClean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We </a:t>
            </a:r>
            <a:r>
              <a:rPr lang="en-US" sz="2200" dirty="0"/>
              <a:t>are </a:t>
            </a:r>
            <a:r>
              <a:rPr lang="en-US" sz="2200" u="sng" dirty="0"/>
              <a:t>the only DOD element</a:t>
            </a:r>
            <a:r>
              <a:rPr lang="en-US" sz="2200" dirty="0"/>
              <a:t> that is afforded the opportunity to observe joint, multinational, and interagency planning and operations (and exercises) around the world. </a:t>
            </a:r>
            <a:endParaRPr lang="en-US" sz="2200" dirty="0" smtClean="0"/>
          </a:p>
          <a:p>
            <a:pPr lvl="0" algn="ctr">
              <a:spcAft>
                <a:spcPts val="600"/>
              </a:spcAft>
            </a:pPr>
            <a:r>
              <a:rPr lang="en-US" sz="2200" dirty="0" smtClean="0"/>
              <a:t>To </a:t>
            </a:r>
            <a:r>
              <a:rPr lang="en-US" sz="2200" dirty="0"/>
              <a:t>whom much is given, much is </a:t>
            </a:r>
            <a:r>
              <a:rPr lang="en-US" sz="2200" dirty="0" smtClean="0"/>
              <a:t>expected </a:t>
            </a:r>
            <a:endParaRPr lang="en-US" sz="2200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We </a:t>
            </a:r>
            <a:r>
              <a:rPr lang="en-US" sz="2200" dirty="0"/>
              <a:t>must </a:t>
            </a:r>
            <a:r>
              <a:rPr lang="en-US" sz="2200" u="sng" dirty="0"/>
              <a:t>retain deep humility</a:t>
            </a:r>
            <a:r>
              <a:rPr lang="en-US" sz="2200" dirty="0"/>
              <a:t> recognizing our varied experience in joint operations and apply critical thinking when determining and sharing insights and best practices. </a:t>
            </a:r>
            <a:r>
              <a:rPr lang="en-US" sz="2200" u="sng" dirty="0"/>
              <a:t>Don’t confuse a notion</a:t>
            </a:r>
            <a:r>
              <a:rPr lang="en-US" sz="2200" dirty="0"/>
              <a:t> with a real insight nor a one-time idea with an effective best practice. Our insights and best practices must be able to pass the test of time and crucible of </a:t>
            </a:r>
            <a:r>
              <a:rPr lang="en-US" sz="2200" dirty="0" smtClean="0"/>
              <a:t>combat </a:t>
            </a:r>
            <a:endParaRPr lang="en-US" sz="2200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integrity of our insights and quality of our products and best practices are </a:t>
            </a:r>
            <a:r>
              <a:rPr lang="en-US" sz="2200" u="sng" dirty="0"/>
              <a:t>no-fail areas</a:t>
            </a:r>
            <a:r>
              <a:rPr lang="en-US" sz="2200" dirty="0"/>
              <a:t> for the </a:t>
            </a:r>
            <a:r>
              <a:rPr lang="en-US" sz="2200" dirty="0" smtClean="0"/>
              <a:t>DTD </a:t>
            </a:r>
            <a:endParaRPr lang="en-US" sz="2200" dirty="0"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65113" y="1058863"/>
            <a:ext cx="8666162" cy="84137"/>
          </a:xfrm>
          <a:custGeom>
            <a:avLst/>
            <a:gdLst>
              <a:gd name="T0" fmla="*/ 0 w 5144"/>
              <a:gd name="T1" fmla="*/ 0 h 32"/>
              <a:gd name="T2" fmla="*/ 2147483646 w 5144"/>
              <a:gd name="T3" fmla="*/ 0 h 32"/>
              <a:gd name="T4" fmla="*/ 2147483646 w 5144"/>
              <a:gd name="T5" fmla="*/ 2147483646 h 32"/>
              <a:gd name="T6" fmla="*/ 0 w 5144"/>
              <a:gd name="T7" fmla="*/ 2147483646 h 32"/>
              <a:gd name="T8" fmla="*/ 0 w 5144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44"/>
              <a:gd name="T16" fmla="*/ 0 h 32"/>
              <a:gd name="T17" fmla="*/ 5144 w 5144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44" h="32">
                <a:moveTo>
                  <a:pt x="0" y="0"/>
                </a:moveTo>
                <a:lnTo>
                  <a:pt x="5143" y="0"/>
                </a:lnTo>
                <a:lnTo>
                  <a:pt x="4996" y="3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250AC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99" tIns="45700" rIns="91399" bIns="4570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59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07088" y="2082078"/>
            <a:ext cx="1331912" cy="566105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noAutofit/>
          </a:bodyPr>
          <a:lstStyle/>
          <a:p>
            <a:pPr eaLnBrk="0" hangingPunct="0">
              <a:lnSpc>
                <a:spcPts val="10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DTD Seminars</a:t>
            </a:r>
          </a:p>
          <a:p>
            <a:pPr eaLnBrk="0" hangingPunct="0">
              <a:lnSpc>
                <a:spcPts val="10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Focus papers</a:t>
            </a:r>
          </a:p>
          <a:p>
            <a:pPr eaLnBrk="0" hangingPunct="0">
              <a:lnSpc>
                <a:spcPts val="1000"/>
              </a:lnSpc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JFC 200 Products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327819"/>
            <a:ext cx="8229600" cy="385762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Insights, Best practices, and Product</a:t>
            </a:r>
            <a:br>
              <a:rPr lang="en-US" dirty="0" smtClean="0"/>
            </a:br>
            <a:r>
              <a:rPr lang="en-US" dirty="0" smtClean="0"/>
              <a:t>Vetting and Approval Authorities</a:t>
            </a:r>
          </a:p>
        </p:txBody>
      </p:sp>
      <p:cxnSp>
        <p:nvCxnSpPr>
          <p:cNvPr id="8397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-493712" y="3860800"/>
            <a:ext cx="3773488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3972" name="Straight Arrow Connector 11"/>
          <p:cNvCxnSpPr>
            <a:cxnSpLocks noChangeShapeType="1"/>
          </p:cNvCxnSpPr>
          <p:nvPr/>
        </p:nvCxnSpPr>
        <p:spPr bwMode="auto">
          <a:xfrm>
            <a:off x="1400175" y="5740400"/>
            <a:ext cx="642302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3973" name="TextBox 13"/>
          <p:cNvSpPr txBox="1">
            <a:spLocks noChangeArrowheads="1"/>
          </p:cNvSpPr>
          <p:nvPr/>
        </p:nvSpPr>
        <p:spPr bwMode="auto">
          <a:xfrm>
            <a:off x="6996113" y="5951538"/>
            <a:ext cx="1058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Time</a:t>
            </a:r>
          </a:p>
        </p:txBody>
      </p:sp>
      <p:sp>
        <p:nvSpPr>
          <p:cNvPr id="83974" name="TextBox 14"/>
          <p:cNvSpPr txBox="1">
            <a:spLocks noChangeArrowheads="1"/>
          </p:cNvSpPr>
          <p:nvPr/>
        </p:nvSpPr>
        <p:spPr bwMode="auto">
          <a:xfrm>
            <a:off x="95986" y="1603375"/>
            <a:ext cx="12756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Vetting and Approval  Level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465263" y="4208463"/>
            <a:ext cx="1916112" cy="1046162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DTT Observations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  <a:p>
            <a:pPr algn="ctr" eaLnBrk="0" hangingPunct="0">
              <a:defRPr/>
            </a:pP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629399" y="1360627"/>
            <a:ext cx="1857383" cy="76708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no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Share to the 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Joint Force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Striped Right Arrow 17"/>
          <p:cNvSpPr/>
          <p:nvPr/>
        </p:nvSpPr>
        <p:spPr bwMode="auto">
          <a:xfrm rot="19543894">
            <a:off x="2873375" y="3149600"/>
            <a:ext cx="3352800" cy="63817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defRPr/>
            </a:pP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0" name="U-Turn Arrow 19"/>
          <p:cNvSpPr/>
          <p:nvPr/>
        </p:nvSpPr>
        <p:spPr bwMode="auto">
          <a:xfrm rot="3156155">
            <a:off x="5323372" y="3652192"/>
            <a:ext cx="610028" cy="915988"/>
          </a:xfrm>
          <a:prstGeom prst="uturnArrow">
            <a:avLst>
              <a:gd name="adj1" fmla="val 16823"/>
              <a:gd name="adj2" fmla="val 25000"/>
              <a:gd name="adj3" fmla="val 25000"/>
              <a:gd name="adj4" fmla="val 30944"/>
              <a:gd name="adj5" fmla="val 1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defRPr/>
            </a:pP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1" name="Decagon 20"/>
          <p:cNvSpPr/>
          <p:nvPr/>
        </p:nvSpPr>
        <p:spPr bwMode="auto">
          <a:xfrm>
            <a:off x="4078288" y="3454400"/>
            <a:ext cx="479425" cy="333375"/>
          </a:xfrm>
          <a:prstGeom prst="decagon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</a:rPr>
              <a:t>DP</a:t>
            </a:r>
          </a:p>
        </p:txBody>
      </p:sp>
      <p:sp>
        <p:nvSpPr>
          <p:cNvPr id="22" name="Decagon 21"/>
          <p:cNvSpPr/>
          <p:nvPr/>
        </p:nvSpPr>
        <p:spPr bwMode="auto">
          <a:xfrm>
            <a:off x="4970463" y="2852738"/>
            <a:ext cx="479425" cy="333375"/>
          </a:xfrm>
          <a:prstGeom prst="decagon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</a:rPr>
              <a:t>DP</a:t>
            </a:r>
          </a:p>
        </p:txBody>
      </p:sp>
      <p:sp>
        <p:nvSpPr>
          <p:cNvPr id="25" name="Line Callout 1 24"/>
          <p:cNvSpPr/>
          <p:nvPr/>
        </p:nvSpPr>
        <p:spPr bwMode="auto">
          <a:xfrm>
            <a:off x="2165563" y="1532395"/>
            <a:ext cx="1350963" cy="595313"/>
          </a:xfrm>
          <a:prstGeom prst="borderCallout1">
            <a:avLst>
              <a:gd name="adj1" fmla="val 71889"/>
              <a:gd name="adj2" fmla="val 106721"/>
              <a:gd name="adj3" fmla="val 309112"/>
              <a:gd name="adj4" fmla="val 155371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</a:rPr>
              <a:t>Functional Area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Approval 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Authority</a:t>
            </a:r>
          </a:p>
          <a:p>
            <a:pPr algn="ctr" eaLnBrk="0" hangingPunct="0"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</a:rPr>
              <a:t>(Functional Chief)</a:t>
            </a:r>
          </a:p>
        </p:txBody>
      </p:sp>
      <p:sp>
        <p:nvSpPr>
          <p:cNvPr id="26" name="Line Callout 1 25"/>
          <p:cNvSpPr/>
          <p:nvPr/>
        </p:nvSpPr>
        <p:spPr bwMode="auto">
          <a:xfrm>
            <a:off x="3761820" y="1272274"/>
            <a:ext cx="1349375" cy="674688"/>
          </a:xfrm>
          <a:prstGeom prst="borderCallout1">
            <a:avLst>
              <a:gd name="adj1" fmla="val 112480"/>
              <a:gd name="adj2" fmla="val 99641"/>
              <a:gd name="adj3" fmla="val 211855"/>
              <a:gd name="adj4" fmla="val 108415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Insights and Cross-functional Approval </a:t>
            </a:r>
            <a:r>
              <a:rPr lang="en-US" sz="1000" b="1" dirty="0">
                <a:solidFill>
                  <a:srgbClr val="000000"/>
                </a:solidFill>
                <a:latin typeface="Arial"/>
              </a:rPr>
              <a:t>Authority</a:t>
            </a:r>
          </a:p>
          <a:p>
            <a:pPr algn="ctr" eaLnBrk="0" hangingPunct="0"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</a:rPr>
              <a:t>Chief,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DTD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84" name="Rectangle 23"/>
          <p:cNvSpPr>
            <a:spLocks noChangeArrowheads="1"/>
          </p:cNvSpPr>
          <p:nvPr/>
        </p:nvSpPr>
        <p:spPr bwMode="auto">
          <a:xfrm>
            <a:off x="1806575" y="4848225"/>
            <a:ext cx="1284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000000"/>
                </a:solidFill>
                <a:latin typeface="Arial"/>
              </a:rPr>
              <a:t>Exercises and Operations</a:t>
            </a:r>
          </a:p>
        </p:txBody>
      </p:sp>
      <p:sp>
        <p:nvSpPr>
          <p:cNvPr id="83985" name="Rectangle 27"/>
          <p:cNvSpPr>
            <a:spLocks noChangeArrowheads="1"/>
          </p:cNvSpPr>
          <p:nvPr/>
        </p:nvSpPr>
        <p:spPr bwMode="auto">
          <a:xfrm>
            <a:off x="4111944" y="2071123"/>
            <a:ext cx="1284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000000"/>
                </a:solidFill>
                <a:latin typeface="Arial"/>
              </a:rPr>
              <a:t>Cross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DTD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  <a:p>
            <a:pPr algn="ctr" eaLnBrk="0" hangingPunct="0"/>
            <a:r>
              <a:rPr lang="en-US" sz="1000" b="1" dirty="0">
                <a:solidFill>
                  <a:srgbClr val="000000"/>
                </a:solidFill>
                <a:latin typeface="Arial"/>
              </a:rPr>
              <a:t>Vetting</a:t>
            </a:r>
          </a:p>
        </p:txBody>
      </p:sp>
      <p:sp>
        <p:nvSpPr>
          <p:cNvPr id="83986" name="Rectangle 32"/>
          <p:cNvSpPr>
            <a:spLocks noChangeArrowheads="1"/>
          </p:cNvSpPr>
          <p:nvPr/>
        </p:nvSpPr>
        <p:spPr bwMode="auto">
          <a:xfrm>
            <a:off x="4636150" y="5035550"/>
            <a:ext cx="7985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000000"/>
                </a:solidFill>
                <a:latin typeface="Arial"/>
              </a:rPr>
              <a:t>Revise, refine or Stop</a:t>
            </a:r>
          </a:p>
        </p:txBody>
      </p:sp>
      <p:sp>
        <p:nvSpPr>
          <p:cNvPr id="83987" name="Rectangle 33"/>
          <p:cNvSpPr>
            <a:spLocks noChangeArrowheads="1"/>
          </p:cNvSpPr>
          <p:nvPr/>
        </p:nvSpPr>
        <p:spPr bwMode="auto">
          <a:xfrm>
            <a:off x="5907088" y="4110186"/>
            <a:ext cx="7985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000000"/>
                </a:solidFill>
                <a:latin typeface="Arial"/>
              </a:rPr>
              <a:t>Revise, refine or Stop</a:t>
            </a:r>
          </a:p>
        </p:txBody>
      </p:sp>
      <p:sp>
        <p:nvSpPr>
          <p:cNvPr id="83988" name="Rectangle 30"/>
          <p:cNvSpPr>
            <a:spLocks noChangeArrowheads="1"/>
          </p:cNvSpPr>
          <p:nvPr/>
        </p:nvSpPr>
        <p:spPr bwMode="auto">
          <a:xfrm>
            <a:off x="3375025" y="4411663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000000"/>
                </a:solidFill>
                <a:latin typeface="Arial"/>
              </a:rPr>
              <a:t>Observe and Discuss</a:t>
            </a:r>
          </a:p>
        </p:txBody>
      </p:sp>
      <p:sp>
        <p:nvSpPr>
          <p:cNvPr id="83989" name="Rectangle 31"/>
          <p:cNvSpPr>
            <a:spLocks noChangeArrowheads="1"/>
          </p:cNvSpPr>
          <p:nvPr/>
        </p:nvSpPr>
        <p:spPr bwMode="auto">
          <a:xfrm>
            <a:off x="7256911" y="2543633"/>
            <a:ext cx="1905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000000"/>
                </a:solidFill>
                <a:latin typeface="Arial"/>
              </a:rPr>
              <a:t>Released by DD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JT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Chief DTD is release authority to DD JT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STS is focus paper senior vetting and approval authority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Functional Branch is approval authority of seminars and JFC 200 products</a:t>
            </a:r>
          </a:p>
        </p:txBody>
      </p:sp>
      <p:sp>
        <p:nvSpPr>
          <p:cNvPr id="83990" name="Rectangle 26"/>
          <p:cNvSpPr>
            <a:spLocks noChangeArrowheads="1"/>
          </p:cNvSpPr>
          <p:nvPr/>
        </p:nvSpPr>
        <p:spPr bwMode="auto">
          <a:xfrm>
            <a:off x="2393950" y="2200570"/>
            <a:ext cx="1422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Internal branch quarterly vetting and incorporation in branch products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91" name="Rectangle 28"/>
          <p:cNvSpPr>
            <a:spLocks noChangeArrowheads="1"/>
          </p:cNvSpPr>
          <p:nvPr/>
        </p:nvSpPr>
        <p:spPr bwMode="auto">
          <a:xfrm>
            <a:off x="4545889" y="3531105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Share or Nominate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00" y="5995988"/>
            <a:ext cx="5254625" cy="76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i="1" u="sng" dirty="0">
                <a:solidFill>
                  <a:srgbClr val="000000"/>
                </a:solidFill>
                <a:latin typeface="Arial"/>
              </a:rPr>
              <a:t>Definitions</a:t>
            </a:r>
            <a:r>
              <a:rPr lang="en-US" sz="1050" b="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eaLnBrk="0" hangingPunct="0">
              <a:defRPr/>
            </a:pPr>
            <a:r>
              <a:rPr lang="en-US" sz="1050" b="1" dirty="0">
                <a:solidFill>
                  <a:srgbClr val="000000"/>
                </a:solidFill>
                <a:latin typeface="Arial"/>
              </a:rPr>
              <a:t>Observation: the careful watching and recording of something, as it happens</a:t>
            </a:r>
          </a:p>
          <a:p>
            <a:pPr eaLnBrk="0" hangingPunct="0">
              <a:defRPr/>
            </a:pPr>
            <a:r>
              <a:rPr lang="en-US" sz="1050" b="1" dirty="0">
                <a:solidFill>
                  <a:srgbClr val="000000"/>
                </a:solidFill>
                <a:latin typeface="Arial"/>
              </a:rPr>
              <a:t>Insight: The act or result of apprehending the inner nature of things</a:t>
            </a:r>
          </a:p>
          <a:p>
            <a:pPr eaLnBrk="0" hangingPunct="0">
              <a:defRPr/>
            </a:pPr>
            <a:r>
              <a:rPr lang="en-US" sz="1050" b="1" dirty="0">
                <a:solidFill>
                  <a:srgbClr val="000000"/>
                </a:solidFill>
                <a:latin typeface="Arial"/>
              </a:rPr>
              <a:t>Best Practice: Best actual performance or application </a:t>
            </a:r>
            <a:r>
              <a:rPr lang="en-US" sz="1050" b="1" dirty="0" smtClean="0">
                <a:solidFill>
                  <a:srgbClr val="000000"/>
                </a:solidFill>
                <a:latin typeface="Arial"/>
              </a:rPr>
              <a:t>(“proven under fire”)</a:t>
            </a:r>
            <a:endParaRPr lang="en-US" sz="10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2600" y="4848225"/>
            <a:ext cx="3048000" cy="784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 b="1" u="sng" dirty="0" smtClean="0">
                <a:solidFill>
                  <a:srgbClr val="000000"/>
                </a:solidFill>
                <a:latin typeface="Arial"/>
              </a:rPr>
              <a:t>Task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eaLnBrk="0" hangingPunct="0"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Aggressive 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observation 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and capturing of insights and best practices during exercises and other events</a:t>
            </a:r>
          </a:p>
        </p:txBody>
      </p:sp>
      <p:sp>
        <p:nvSpPr>
          <p:cNvPr id="29" name="U-Turn Arrow 28"/>
          <p:cNvSpPr/>
          <p:nvPr/>
        </p:nvSpPr>
        <p:spPr bwMode="auto">
          <a:xfrm rot="3156155">
            <a:off x="4110001" y="4551362"/>
            <a:ext cx="610028" cy="915988"/>
          </a:xfrm>
          <a:prstGeom prst="uturnArrow">
            <a:avLst>
              <a:gd name="adj1" fmla="val 16823"/>
              <a:gd name="adj2" fmla="val 25000"/>
              <a:gd name="adj3" fmla="val 25000"/>
              <a:gd name="adj4" fmla="val 30944"/>
              <a:gd name="adj5" fmla="val 1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defRPr/>
            </a:pP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7" name="Line Callout 1 26"/>
          <p:cNvSpPr/>
          <p:nvPr/>
        </p:nvSpPr>
        <p:spPr bwMode="auto">
          <a:xfrm>
            <a:off x="1593027" y="3072605"/>
            <a:ext cx="1350963" cy="699295"/>
          </a:xfrm>
          <a:prstGeom prst="borderCallout1">
            <a:avLst>
              <a:gd name="adj1" fmla="val 21453"/>
              <a:gd name="adj2" fmla="val 106721"/>
              <a:gd name="adj3" fmla="val 135898"/>
              <a:gd name="adj4" fmla="val 125531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Internal AARs, Internal AARs &amp; Branch collections</a:t>
            </a:r>
            <a:endParaRPr lang="en-US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265113" y="957263"/>
            <a:ext cx="8666162" cy="84137"/>
          </a:xfrm>
          <a:custGeom>
            <a:avLst/>
            <a:gdLst>
              <a:gd name="T0" fmla="*/ 0 w 5144"/>
              <a:gd name="T1" fmla="*/ 0 h 32"/>
              <a:gd name="T2" fmla="*/ 2147483646 w 5144"/>
              <a:gd name="T3" fmla="*/ 0 h 32"/>
              <a:gd name="T4" fmla="*/ 2147483646 w 5144"/>
              <a:gd name="T5" fmla="*/ 2147483646 h 32"/>
              <a:gd name="T6" fmla="*/ 0 w 5144"/>
              <a:gd name="T7" fmla="*/ 2147483646 h 32"/>
              <a:gd name="T8" fmla="*/ 0 w 5144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44" h="32">
                <a:moveTo>
                  <a:pt x="0" y="0"/>
                </a:moveTo>
                <a:lnTo>
                  <a:pt x="5143" y="0"/>
                </a:lnTo>
                <a:lnTo>
                  <a:pt x="4996" y="3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250AC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hangingPunct="0">
              <a:defRPr/>
            </a:pPr>
            <a:endParaRPr lang="en-US" sz="1800" kern="0" smtClean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629399" y="2807839"/>
            <a:ext cx="366714" cy="188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048"/>
          <p:cNvSpPr txBox="1">
            <a:spLocks noChangeArrowheads="1"/>
          </p:cNvSpPr>
          <p:nvPr/>
        </p:nvSpPr>
        <p:spPr bwMode="auto">
          <a:xfrm>
            <a:off x="0" y="0"/>
            <a:ext cx="132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33" name="Text Box 1049"/>
          <p:cNvSpPr txBox="1">
            <a:spLocks noChangeArrowheads="1"/>
          </p:cNvSpPr>
          <p:nvPr/>
        </p:nvSpPr>
        <p:spPr bwMode="auto">
          <a:xfrm>
            <a:off x="7834313" y="6583363"/>
            <a:ext cx="132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945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0"/>
            <a:ext cx="1309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9900"/>
                </a:solidFill>
                <a:latin typeface="Arial" charset="0"/>
              </a:rPr>
              <a:t>UNCLASSIFIED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924800" y="6643688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/>
          <a:p>
            <a:pPr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6600"/>
                </a:solidFill>
              </a:rPr>
              <a:t>UNCLASSIFIED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6459022"/>
            <a:ext cx="8494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New JEL web </a:t>
            </a:r>
            <a:r>
              <a:rPr lang="en-US" dirty="0" smtClean="0"/>
              <a:t>site: </a:t>
            </a:r>
            <a:r>
              <a:rPr lang="en-US" u="sng" dirty="0" smtClean="0">
                <a:solidFill>
                  <a:srgbClr val="002060"/>
                </a:solidFill>
              </a:rPr>
              <a:t>http</a:t>
            </a:r>
            <a:r>
              <a:rPr lang="en-US" u="sng" dirty="0">
                <a:solidFill>
                  <a:srgbClr val="002060"/>
                </a:solidFill>
              </a:rPr>
              <a:t>://www.jcs.mil/Doctrine/focus_papers.aspx</a:t>
            </a: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265113" y="957639"/>
            <a:ext cx="8666162" cy="84137"/>
          </a:xfrm>
          <a:custGeom>
            <a:avLst/>
            <a:gdLst>
              <a:gd name="T0" fmla="*/ 0 w 5144"/>
              <a:gd name="T1" fmla="*/ 0 h 32"/>
              <a:gd name="T2" fmla="*/ 2147483647 w 5144"/>
              <a:gd name="T3" fmla="*/ 0 h 32"/>
              <a:gd name="T4" fmla="*/ 2147483647 w 5144"/>
              <a:gd name="T5" fmla="*/ 2147483647 h 32"/>
              <a:gd name="T6" fmla="*/ 0 w 5144"/>
              <a:gd name="T7" fmla="*/ 2147483647 h 32"/>
              <a:gd name="T8" fmla="*/ 0 w 5144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44" h="32">
                <a:moveTo>
                  <a:pt x="0" y="0"/>
                </a:moveTo>
                <a:lnTo>
                  <a:pt x="5143" y="0"/>
                </a:lnTo>
                <a:lnTo>
                  <a:pt x="4996" y="3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250AC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82477" y="271177"/>
            <a:ext cx="859536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Insights and Best Practices Papers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2400" y="1174179"/>
            <a:ext cx="3844360" cy="1372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They are: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Current, Relevant &amp; SHORT!!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On the JEL / </a:t>
            </a:r>
            <a:r>
              <a:rPr lang="en-US" sz="2000" b="1" dirty="0">
                <a:solidFill>
                  <a:srgbClr val="1F497D"/>
                </a:solidFill>
                <a:latin typeface="Calibri"/>
              </a:rPr>
              <a:t>J</a:t>
            </a: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CS.MIL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Releasable</a:t>
            </a:r>
            <a:endParaRPr lang="en-US" sz="200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6364" t="3146" r="18448" b="24000"/>
          <a:stretch/>
        </p:blipFill>
        <p:spPr>
          <a:xfrm>
            <a:off x="380598" y="2536859"/>
            <a:ext cx="3699566" cy="3647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4319" t="14666" r="18636" b="16000"/>
          <a:stretch/>
        </p:blipFill>
        <p:spPr>
          <a:xfrm>
            <a:off x="4246972" y="1203151"/>
            <a:ext cx="1717791" cy="2382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2955" t="14667" r="18636" b="15333"/>
          <a:stretch/>
        </p:blipFill>
        <p:spPr>
          <a:xfrm>
            <a:off x="4548355" y="2521767"/>
            <a:ext cx="1691898" cy="2193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65682" t="22666" r="20455" b="20667"/>
          <a:stretch/>
        </p:blipFill>
        <p:spPr>
          <a:xfrm>
            <a:off x="7082461" y="3722209"/>
            <a:ext cx="1710807" cy="238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63182" t="11333" r="18636" b="16000"/>
          <a:stretch/>
        </p:blipFill>
        <p:spPr>
          <a:xfrm>
            <a:off x="5037926" y="3722210"/>
            <a:ext cx="1749659" cy="23839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63636" t="12667" r="18409" b="15333"/>
          <a:stretch/>
        </p:blipFill>
        <p:spPr>
          <a:xfrm>
            <a:off x="6458819" y="1210471"/>
            <a:ext cx="1618297" cy="22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7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29"/>
          <p:cNvSpPr txBox="1">
            <a:spLocks noChangeArrowheads="1"/>
          </p:cNvSpPr>
          <p:nvPr/>
        </p:nvSpPr>
        <p:spPr bwMode="auto">
          <a:xfrm>
            <a:off x="0" y="0"/>
            <a:ext cx="1358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9" tIns="45700" rIns="91399" bIns="457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9900"/>
                </a:solidFill>
              </a:rPr>
              <a:t>UNCLASSIFIED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0596" name="Text Box 30"/>
          <p:cNvSpPr txBox="1">
            <a:spLocks noChangeArrowheads="1"/>
          </p:cNvSpPr>
          <p:nvPr/>
        </p:nvSpPr>
        <p:spPr bwMode="auto">
          <a:xfrm>
            <a:off x="7834313" y="6611938"/>
            <a:ext cx="1358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9" tIns="45700" rIns="91399" bIns="457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9900"/>
                </a:solidFill>
              </a:rPr>
              <a:t>UNCLASSIFIED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0597" name="Freeform 7"/>
          <p:cNvSpPr>
            <a:spLocks/>
          </p:cNvSpPr>
          <p:nvPr/>
        </p:nvSpPr>
        <p:spPr bwMode="auto">
          <a:xfrm>
            <a:off x="265113" y="1058863"/>
            <a:ext cx="8666162" cy="84137"/>
          </a:xfrm>
          <a:custGeom>
            <a:avLst/>
            <a:gdLst>
              <a:gd name="T0" fmla="*/ 0 w 5144"/>
              <a:gd name="T1" fmla="*/ 0 h 32"/>
              <a:gd name="T2" fmla="*/ 2147483646 w 5144"/>
              <a:gd name="T3" fmla="*/ 0 h 32"/>
              <a:gd name="T4" fmla="*/ 2147483646 w 5144"/>
              <a:gd name="T5" fmla="*/ 2147483646 h 32"/>
              <a:gd name="T6" fmla="*/ 0 w 5144"/>
              <a:gd name="T7" fmla="*/ 2147483646 h 32"/>
              <a:gd name="T8" fmla="*/ 0 w 5144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44"/>
              <a:gd name="T16" fmla="*/ 0 h 32"/>
              <a:gd name="T17" fmla="*/ 5144 w 5144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44" h="32">
                <a:moveTo>
                  <a:pt x="0" y="0"/>
                </a:moveTo>
                <a:lnTo>
                  <a:pt x="5143" y="0"/>
                </a:lnTo>
                <a:lnTo>
                  <a:pt x="4996" y="3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250AC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99" tIns="45700" rIns="91399" bIns="4570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8" name="Rectangle 2"/>
          <p:cNvSpPr>
            <a:spLocks noChangeArrowheads="1"/>
          </p:cNvSpPr>
          <p:nvPr/>
        </p:nvSpPr>
        <p:spPr bwMode="auto">
          <a:xfrm>
            <a:off x="15876" y="216603"/>
            <a:ext cx="9128124" cy="5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9" tIns="45700" rIns="91399" bIns="457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 smtClean="0">
                <a:solidFill>
                  <a:srgbClr val="000000"/>
                </a:solidFill>
              </a:rPr>
              <a:t>Key Insights</a:t>
            </a:r>
            <a:endParaRPr lang="en-US" altLang="en-US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75" y="11430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Intelligence: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Federation: Importance to JIPOE, COG, and Target Systems Analysis.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J2-J3 team in ISR prioritization. Importance of Predictability informing ISR Collection Management (efficiency and effectiveness balance).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Targeting: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Importance of design, planning, and an operational approach to focus guidance on desired effects on target systems and named operations.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of Joint targeting cycle to ensure coherence of targeting.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of terms kinetic and nonkinetic to describe joint fires; assists in capability analysis, prioritization, integration, and synchronization. </a:t>
            </a:r>
            <a:r>
              <a:rPr lang="en-US" sz="2000" i="1" dirty="0" smtClean="0"/>
              <a:t>[Retain lethal and nonlethal to describe effects]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Information and Knowledge Sharing: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Advocate for use of the term “Knowledge Management” to enhance knowledge sharing – non-doctrinal term – needs incorporation.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Important leadership role of COS in KM.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2000" dirty="0" smtClean="0"/>
              <a:t>Global Integration: </a:t>
            </a:r>
          </a:p>
          <a:p>
            <a:pPr marL="803275" lvl="1" indent="-346075">
              <a:buFont typeface="+mj-lt"/>
              <a:buAutoNum type="arabicPeriod"/>
            </a:pPr>
            <a:r>
              <a:rPr lang="en-US" sz="2000" dirty="0" smtClean="0"/>
              <a:t>Advances in areas of GCPs and ICPs.</a:t>
            </a:r>
          </a:p>
          <a:p>
            <a:pPr marL="803275" lvl="1" indent="-346075">
              <a:buFont typeface="+mj-lt"/>
              <a:buAutoNum type="arabicPeriod"/>
            </a:pPr>
            <a:r>
              <a:rPr lang="en-US" sz="2000" dirty="0" smtClean="0"/>
              <a:t>Evolving JS roles during execution (</a:t>
            </a:r>
            <a:r>
              <a:rPr lang="en-US" sz="2000" dirty="0" smtClean="0"/>
              <a:t>gets </a:t>
            </a:r>
            <a:r>
              <a:rPr lang="en-US" sz="2000" dirty="0" smtClean="0"/>
              <a:t>at speed of challenge).</a:t>
            </a:r>
          </a:p>
        </p:txBody>
      </p:sp>
    </p:spTree>
    <p:extLst>
      <p:ext uri="{BB962C8B-B14F-4D97-AF65-F5344CB8AC3E}">
        <p14:creationId xmlns:p14="http://schemas.microsoft.com/office/powerpoint/2010/main" val="1204586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/>
          </p:cNvSpPr>
          <p:nvPr/>
        </p:nvSpPr>
        <p:spPr bwMode="auto">
          <a:xfrm>
            <a:off x="265113" y="957639"/>
            <a:ext cx="8666162" cy="84137"/>
          </a:xfrm>
          <a:custGeom>
            <a:avLst/>
            <a:gdLst>
              <a:gd name="T0" fmla="*/ 0 w 5144"/>
              <a:gd name="T1" fmla="*/ 0 h 32"/>
              <a:gd name="T2" fmla="*/ 2147483647 w 5144"/>
              <a:gd name="T3" fmla="*/ 0 h 32"/>
              <a:gd name="T4" fmla="*/ 2147483647 w 5144"/>
              <a:gd name="T5" fmla="*/ 2147483647 h 32"/>
              <a:gd name="T6" fmla="*/ 0 w 5144"/>
              <a:gd name="T7" fmla="*/ 2147483647 h 32"/>
              <a:gd name="T8" fmla="*/ 0 w 5144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44" h="32">
                <a:moveTo>
                  <a:pt x="0" y="0"/>
                </a:moveTo>
                <a:lnTo>
                  <a:pt x="5143" y="0"/>
                </a:lnTo>
                <a:lnTo>
                  <a:pt x="4996" y="31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250AC8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-4536" y="1781109"/>
            <a:ext cx="9144000" cy="240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4000" b="1" i="1" dirty="0">
                <a:solidFill>
                  <a:srgbClr val="000000"/>
                </a:solidFill>
              </a:rPr>
              <a:t>Deployable Training Division (DTD) 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endParaRPr lang="en-US" sz="4000" b="1" i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4000" b="1" i="1" dirty="0">
                <a:solidFill>
                  <a:srgbClr val="000000"/>
                </a:solidFill>
              </a:rPr>
              <a:t>Insights and Best Practices (I&amp;BP) and Focus Papers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71513" y="4545938"/>
            <a:ext cx="7772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85000"/>
              </a:lnSpc>
              <a:spcBef>
                <a:spcPct val="10000"/>
              </a:spcBef>
              <a:spcAft>
                <a:spcPts val="300"/>
              </a:spcAft>
            </a:pPr>
            <a:r>
              <a:rPr lang="en-US" sz="2400" b="1" i="1" dirty="0" smtClean="0"/>
              <a:t>Jay Reist</a:t>
            </a:r>
          </a:p>
          <a:p>
            <a:pPr marL="342900" indent="-342900" algn="ctr" fontAlgn="base">
              <a:lnSpc>
                <a:spcPct val="85000"/>
              </a:lnSpc>
              <a:spcBef>
                <a:spcPct val="10000"/>
              </a:spcBef>
              <a:spcAft>
                <a:spcPts val="300"/>
              </a:spcAft>
            </a:pPr>
            <a:r>
              <a:rPr lang="en-US" sz="2000" b="1" i="1" dirty="0" smtClean="0">
                <a:solidFill>
                  <a:srgbClr val="000000"/>
                </a:solidFill>
              </a:rPr>
              <a:t>Deployable </a:t>
            </a:r>
            <a:r>
              <a:rPr lang="en-US" sz="2000" b="1" i="1" dirty="0">
                <a:solidFill>
                  <a:srgbClr val="000000"/>
                </a:solidFill>
              </a:rPr>
              <a:t>Training Division</a:t>
            </a:r>
          </a:p>
          <a:p>
            <a:pPr marL="342900" indent="-342900" algn="ctr" fontAlgn="base">
              <a:lnSpc>
                <a:spcPct val="85000"/>
              </a:lnSpc>
              <a:spcBef>
                <a:spcPct val="10000"/>
              </a:spcBef>
              <a:spcAft>
                <a:spcPts val="300"/>
              </a:spcAft>
            </a:pPr>
            <a:r>
              <a:rPr lang="en-US" sz="2000" b="1" i="1" dirty="0">
                <a:solidFill>
                  <a:srgbClr val="000000"/>
                </a:solidFill>
              </a:rPr>
              <a:t>Joint Staff J7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930275" y="6049963"/>
            <a:ext cx="7259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i="1" dirty="0">
                <a:solidFill>
                  <a:srgbClr val="000000"/>
                </a:solidFill>
                <a:latin typeface="Arial" charset="0"/>
              </a:rPr>
              <a:t>The overall classification is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3494088" y="6386513"/>
            <a:ext cx="2132012" cy="3667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Arial" charset="0"/>
              </a:rPr>
              <a:t>UNCLASSIFIED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0" y="0"/>
            <a:ext cx="1309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9900"/>
                </a:solidFill>
                <a:latin typeface="Arial" charset="0"/>
              </a:rPr>
              <a:t>UNCLASSIFIED</a:t>
            </a:r>
          </a:p>
        </p:txBody>
      </p:sp>
      <p:sp>
        <p:nvSpPr>
          <p:cNvPr id="64522" name="Rectangle 11"/>
          <p:cNvSpPr>
            <a:spLocks noChangeArrowheads="1"/>
          </p:cNvSpPr>
          <p:nvPr/>
        </p:nvSpPr>
        <p:spPr bwMode="auto">
          <a:xfrm>
            <a:off x="7924800" y="6643688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/>
          <a:lstStyle/>
          <a:p>
            <a:pPr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6600"/>
                </a:solidFill>
              </a:rPr>
              <a:t>UNCLASSIFIED</a:t>
            </a:r>
          </a:p>
        </p:txBody>
      </p:sp>
      <p:pic>
        <p:nvPicPr>
          <p:cNvPr id="64523" name="Picture 11" descr="jcs_shield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8310"/>
            <a:ext cx="11715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6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718</Words>
  <Application>Microsoft Office PowerPoint</Application>
  <PresentationFormat>On-screen Show (4:3)</PresentationFormat>
  <Paragraphs>125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2_Default Design</vt:lpstr>
      <vt:lpstr>5_Default Design</vt:lpstr>
      <vt:lpstr>PowerPoint Presentation</vt:lpstr>
      <vt:lpstr>PowerPoint Presentation</vt:lpstr>
      <vt:lpstr>DTD Chief’s Intent  - DTD Insights and Best Practices Program -</vt:lpstr>
      <vt:lpstr>Insights, Best practices, and Product Vetting and Approval Authorities</vt:lpstr>
      <vt:lpstr>Insights and Best Practices Papers</vt:lpstr>
      <vt:lpstr>PowerPoint Presentation</vt:lpstr>
      <vt:lpstr>PowerPoint Presentation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Findlay, Michael L CTR JCS DDJ7 JCW</dc:creator>
  <cp:lastModifiedBy>Findlay, Michael L CIV JS J7 (US)</cp:lastModifiedBy>
  <cp:revision>34</cp:revision>
  <dcterms:created xsi:type="dcterms:W3CDTF">2015-02-04T16:56:59Z</dcterms:created>
  <dcterms:modified xsi:type="dcterms:W3CDTF">2018-05-18T11:36:52Z</dcterms:modified>
</cp:coreProperties>
</file>